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58"/>
  </p:notesMasterIdLst>
  <p:handoutMasterIdLst>
    <p:handoutMasterId r:id="rId59"/>
  </p:handoutMasterIdLst>
  <p:sldIdLst>
    <p:sldId id="729" r:id="rId3"/>
    <p:sldId id="260" r:id="rId4"/>
    <p:sldId id="679" r:id="rId5"/>
    <p:sldId id="783" r:id="rId6"/>
    <p:sldId id="799" r:id="rId7"/>
    <p:sldId id="800" r:id="rId8"/>
    <p:sldId id="686" r:id="rId9"/>
    <p:sldId id="801" r:id="rId10"/>
    <p:sldId id="802" r:id="rId11"/>
    <p:sldId id="794" r:id="rId12"/>
    <p:sldId id="785" r:id="rId13"/>
    <p:sldId id="786" r:id="rId14"/>
    <p:sldId id="787" r:id="rId15"/>
    <p:sldId id="788" r:id="rId16"/>
    <p:sldId id="789" r:id="rId17"/>
    <p:sldId id="790" r:id="rId18"/>
    <p:sldId id="791" r:id="rId19"/>
    <p:sldId id="792" r:id="rId20"/>
    <p:sldId id="781" r:id="rId21"/>
    <p:sldId id="782" r:id="rId22"/>
    <p:sldId id="795" r:id="rId23"/>
    <p:sldId id="798" r:id="rId24"/>
    <p:sldId id="797" r:id="rId25"/>
    <p:sldId id="793" r:id="rId26"/>
    <p:sldId id="784" r:id="rId27"/>
    <p:sldId id="567" r:id="rId28"/>
    <p:sldId id="759" r:id="rId29"/>
    <p:sldId id="762" r:id="rId30"/>
    <p:sldId id="636" r:id="rId31"/>
    <p:sldId id="763" r:id="rId32"/>
    <p:sldId id="764" r:id="rId33"/>
    <p:sldId id="765" r:id="rId34"/>
    <p:sldId id="766" r:id="rId35"/>
    <p:sldId id="780" r:id="rId36"/>
    <p:sldId id="760" r:id="rId37"/>
    <p:sldId id="640" r:id="rId38"/>
    <p:sldId id="664" r:id="rId39"/>
    <p:sldId id="767" r:id="rId40"/>
    <p:sldId id="259" r:id="rId41"/>
    <p:sldId id="768" r:id="rId42"/>
    <p:sldId id="769" r:id="rId43"/>
    <p:sldId id="770" r:id="rId44"/>
    <p:sldId id="771" r:id="rId45"/>
    <p:sldId id="772" r:id="rId46"/>
    <p:sldId id="773" r:id="rId47"/>
    <p:sldId id="774" r:id="rId48"/>
    <p:sldId id="570" r:id="rId49"/>
    <p:sldId id="724" r:id="rId50"/>
    <p:sldId id="775" r:id="rId51"/>
    <p:sldId id="776" r:id="rId52"/>
    <p:sldId id="777" r:id="rId53"/>
    <p:sldId id="778" r:id="rId54"/>
    <p:sldId id="779" r:id="rId55"/>
    <p:sldId id="710" r:id="rId56"/>
    <p:sldId id="753"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B3F872-5673-48D7-9037-72828C4B1FE0}">
          <p14:sldIdLst>
            <p14:sldId id="729"/>
            <p14:sldId id="260"/>
            <p14:sldId id="679"/>
            <p14:sldId id="783"/>
            <p14:sldId id="799"/>
            <p14:sldId id="800"/>
            <p14:sldId id="686"/>
            <p14:sldId id="801"/>
            <p14:sldId id="802"/>
            <p14:sldId id="794"/>
            <p14:sldId id="785"/>
            <p14:sldId id="786"/>
            <p14:sldId id="787"/>
            <p14:sldId id="788"/>
            <p14:sldId id="789"/>
            <p14:sldId id="790"/>
            <p14:sldId id="791"/>
            <p14:sldId id="792"/>
            <p14:sldId id="781"/>
            <p14:sldId id="782"/>
            <p14:sldId id="795"/>
            <p14:sldId id="798"/>
            <p14:sldId id="797"/>
            <p14:sldId id="793"/>
            <p14:sldId id="784"/>
            <p14:sldId id="567"/>
            <p14:sldId id="759"/>
            <p14:sldId id="762"/>
            <p14:sldId id="636"/>
            <p14:sldId id="763"/>
            <p14:sldId id="764"/>
            <p14:sldId id="765"/>
            <p14:sldId id="766"/>
            <p14:sldId id="780"/>
            <p14:sldId id="760"/>
            <p14:sldId id="640"/>
            <p14:sldId id="664"/>
            <p14:sldId id="767"/>
            <p14:sldId id="259"/>
            <p14:sldId id="768"/>
            <p14:sldId id="769"/>
            <p14:sldId id="770"/>
            <p14:sldId id="771"/>
            <p14:sldId id="772"/>
            <p14:sldId id="773"/>
            <p14:sldId id="774"/>
            <p14:sldId id="570"/>
            <p14:sldId id="724"/>
            <p14:sldId id="775"/>
            <p14:sldId id="776"/>
            <p14:sldId id="777"/>
            <p14:sldId id="778"/>
            <p14:sldId id="779"/>
            <p14:sldId id="710"/>
            <p14:sldId id="753"/>
          </p14:sldIdLst>
        </p14:section>
      </p14:sectionLst>
    </p:ext>
    <p:ext uri="{EFAFB233-063F-42B5-8137-9DF3F51BA10A}">
      <p15:sldGuideLst xmlns:p15="http://schemas.microsoft.com/office/powerpoint/2012/main">
        <p15:guide id="1" pos="3816" userDrawn="1">
          <p15:clr>
            <a:srgbClr val="A4A3A4"/>
          </p15:clr>
        </p15:guide>
        <p15:guide id="2" orient="horz" pos="2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BAD8B"/>
    <a:srgbClr val="9A7145"/>
    <a:srgbClr val="7A5026"/>
    <a:srgbClr val="89919E"/>
    <a:srgbClr val="EAE7E6"/>
    <a:srgbClr val="B4ACA9"/>
    <a:srgbClr val="88AAD8"/>
    <a:srgbClr val="5BC7D4"/>
    <a:srgbClr val="425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660"/>
  </p:normalViewPr>
  <p:slideViewPr>
    <p:cSldViewPr snapToGrid="0">
      <p:cViewPr varScale="1">
        <p:scale>
          <a:sx n="111" d="100"/>
          <a:sy n="111" d="100"/>
        </p:scale>
        <p:origin x="582" y="114"/>
      </p:cViewPr>
      <p:guideLst>
        <p:guide pos="3816"/>
        <p:guide orient="horz" pos="21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750D5BC-7BE4-48D7-BD8C-86FE6B6D079D}" type="datetimeFigureOut">
              <a:rPr lang="en-US" smtClean="0"/>
              <a:t>8/4/2020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0A752CD-E011-4B0C-9F87-871282C595EC}" type="slidenum">
              <a:rPr lang="en-US" smtClean="0"/>
              <a:t>‹#›</a:t>
            </a:fld>
            <a:endParaRPr lang="en-US"/>
          </a:p>
        </p:txBody>
      </p:sp>
    </p:spTree>
    <p:extLst>
      <p:ext uri="{BB962C8B-B14F-4D97-AF65-F5344CB8AC3E}">
        <p14:creationId xmlns:p14="http://schemas.microsoft.com/office/powerpoint/2010/main" val="328442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84930A-8C55-48D4-B489-52482E2AF48A}" type="datetimeFigureOut">
              <a:rPr lang="en-US" smtClean="0"/>
              <a:t>8/4/2020</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F585210-F500-4EF8-AB67-19AA6AD93620}" type="slidenum">
              <a:rPr lang="en-US" smtClean="0"/>
              <a:t>‹#›</a:t>
            </a:fld>
            <a:endParaRPr lang="en-US" dirty="0"/>
          </a:p>
        </p:txBody>
      </p:sp>
    </p:spTree>
    <p:extLst>
      <p:ext uri="{BB962C8B-B14F-4D97-AF65-F5344CB8AC3E}">
        <p14:creationId xmlns:p14="http://schemas.microsoft.com/office/powerpoint/2010/main" val="343912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7BCD7-7628-4830-B2E5-D07CF5910A0A}" type="slidenum">
              <a:rPr lang="en-US" smtClean="0"/>
              <a:t>29</a:t>
            </a:fld>
            <a:endParaRPr lang="en-US" dirty="0"/>
          </a:p>
        </p:txBody>
      </p:sp>
    </p:spTree>
    <p:extLst>
      <p:ext uri="{BB962C8B-B14F-4D97-AF65-F5344CB8AC3E}">
        <p14:creationId xmlns:p14="http://schemas.microsoft.com/office/powerpoint/2010/main" val="135701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7BCD7-7628-4830-B2E5-D07CF5910A0A}" type="slidenum">
              <a:rPr lang="en-US" smtClean="0"/>
              <a:t>37</a:t>
            </a:fld>
            <a:endParaRPr lang="en-US" dirty="0"/>
          </a:p>
        </p:txBody>
      </p:sp>
    </p:spTree>
    <p:extLst>
      <p:ext uri="{BB962C8B-B14F-4D97-AF65-F5344CB8AC3E}">
        <p14:creationId xmlns:p14="http://schemas.microsoft.com/office/powerpoint/2010/main" val="208682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7BCD7-7628-4830-B2E5-D07CF5910A0A}" type="slidenum">
              <a:rPr lang="en-US" smtClean="0"/>
              <a:t>38</a:t>
            </a:fld>
            <a:endParaRPr lang="en-US" dirty="0"/>
          </a:p>
        </p:txBody>
      </p:sp>
    </p:spTree>
    <p:extLst>
      <p:ext uri="{BB962C8B-B14F-4D97-AF65-F5344CB8AC3E}">
        <p14:creationId xmlns:p14="http://schemas.microsoft.com/office/powerpoint/2010/main" val="342326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4.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10983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7053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5746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2060"/>
                </a:solidFill>
                <a:latin typeface="Franklin Gothic Book" panose="020B0503020102020204" pitchFamily="34" charset="0"/>
              </a:defRPr>
            </a:lvl1pPr>
          </a:lstStyle>
          <a:p>
            <a:r>
              <a:rPr lang="en-US" dirty="0" smtClean="0"/>
              <a:t>WOMEN’S ART INITIATIVE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rgbClr val="4EBBE2"/>
                </a:solidFill>
                <a:latin typeface="Franklin Gothic Book" panose="020B05030201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A local group of women </a:t>
            </a:r>
          </a:p>
          <a:p>
            <a:r>
              <a:rPr lang="en-US" dirty="0" smtClean="0"/>
              <a:t>aspiring to enhance the quality of life through public art.</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880" y="1355598"/>
            <a:ext cx="1463040" cy="3346704"/>
          </a:xfrm>
          <a:prstGeom prst="rect">
            <a:avLst/>
          </a:prstGeom>
        </p:spPr>
      </p:pic>
    </p:spTree>
    <p:extLst>
      <p:ext uri="{BB962C8B-B14F-4D97-AF65-F5344CB8AC3E}">
        <p14:creationId xmlns:p14="http://schemas.microsoft.com/office/powerpoint/2010/main" val="221310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455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roject Upd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355" y="52160"/>
            <a:ext cx="11459633" cy="472859"/>
          </a:xfrm>
        </p:spPr>
        <p:txBody>
          <a:bodyPr/>
          <a:lstStyle>
            <a:lvl1pPr>
              <a:defRPr>
                <a:latin typeface="+mj-lt"/>
              </a:defRPr>
            </a:lvl1pPr>
          </a:lstStyle>
          <a:p>
            <a:r>
              <a:rPr lang="en-US" dirty="0"/>
              <a:t>Location – Value Stream Project Update</a:t>
            </a:r>
            <a:endParaRPr lang="en-GB" dirty="0"/>
          </a:p>
        </p:txBody>
      </p:sp>
      <p:sp>
        <p:nvSpPr>
          <p:cNvPr id="9" name="Content Placeholder 7"/>
          <p:cNvSpPr>
            <a:spLocks noGrp="1"/>
          </p:cNvSpPr>
          <p:nvPr>
            <p:ph sz="quarter" idx="14"/>
          </p:nvPr>
        </p:nvSpPr>
        <p:spPr>
          <a:xfrm>
            <a:off x="1566546" y="1107947"/>
            <a:ext cx="3308351" cy="4434841"/>
          </a:xfrm>
        </p:spPr>
        <p:txBody>
          <a:bodyPr>
            <a:normAutofit/>
          </a:bodyPr>
          <a:lstStyle>
            <a:lvl1pPr>
              <a:tabLst>
                <a:tab pos="2152650" algn="l"/>
              </a:tabLst>
              <a:defRPr sz="1400" b="1" u="sng">
                <a:latin typeface="+mj-lt"/>
              </a:defRPr>
            </a:lvl1pPr>
            <a:lvl2pPr>
              <a:tabLst>
                <a:tab pos="2152650" algn="l"/>
              </a:tabLst>
              <a:defRPr sz="1400">
                <a:latin typeface="+mj-lt"/>
              </a:defRPr>
            </a:lvl2pPr>
            <a:lvl3pPr>
              <a:tabLst>
                <a:tab pos="2152650" algn="l"/>
              </a:tabLst>
              <a:defRPr sz="1400">
                <a:latin typeface="+mj-lt"/>
              </a:defRPr>
            </a:lvl3pPr>
            <a:lvl4pPr>
              <a:tabLst>
                <a:tab pos="2152650" algn="l"/>
              </a:tabLst>
              <a:defRPr sz="1400">
                <a:latin typeface="+mj-lt"/>
              </a:defRPr>
            </a:lvl4pPr>
            <a:lvl5pPr>
              <a:tabLst>
                <a:tab pos="2152650" algn="l"/>
              </a:tabLst>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232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grpSp>
        <p:nvGrpSpPr>
          <p:cNvPr id="5" name="Group 15"/>
          <p:cNvGrpSpPr>
            <a:grpSpLocks/>
          </p:cNvGrpSpPr>
          <p:nvPr/>
        </p:nvGrpSpPr>
        <p:grpSpPr bwMode="auto">
          <a:xfrm>
            <a:off x="-4233" y="4953000"/>
            <a:ext cx="12196233"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78C5DB36-BD23-45DD-A450-38B9F6B804D2}" type="slidenum">
              <a:rPr lang="en-US" altLang="en-US"/>
              <a:pPr/>
              <a:t>‹#›</a:t>
            </a:fld>
            <a:endParaRPr lang="en-US" altLang="en-US"/>
          </a:p>
        </p:txBody>
      </p:sp>
    </p:spTree>
    <p:extLst>
      <p:ext uri="{BB962C8B-B14F-4D97-AF65-F5344CB8AC3E}">
        <p14:creationId xmlns:p14="http://schemas.microsoft.com/office/powerpoint/2010/main" val="152069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6DB5DD51-3534-4FEC-ABC4-E42030623035}" type="slidenum">
              <a:rPr lang="en-US" altLang="en-US"/>
              <a:pPr/>
              <a:t>‹#›</a:t>
            </a:fld>
            <a:endParaRPr lang="en-US" altLang="en-US"/>
          </a:p>
        </p:txBody>
      </p:sp>
    </p:spTree>
    <p:extLst>
      <p:ext uri="{BB962C8B-B14F-4D97-AF65-F5344CB8AC3E}">
        <p14:creationId xmlns:p14="http://schemas.microsoft.com/office/powerpoint/2010/main" val="208570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5" name="Chevron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7370804-DCB3-41F9-8DA6-1E423E87E06E}" type="slidenum">
              <a:rPr lang="en-US" altLang="en-US"/>
              <a:pPr/>
              <a:t>‹#›</a:t>
            </a:fld>
            <a:endParaRPr lang="en-US" altLang="en-US"/>
          </a:p>
        </p:txBody>
      </p:sp>
    </p:spTree>
    <p:extLst>
      <p:ext uri="{BB962C8B-B14F-4D97-AF65-F5344CB8AC3E}">
        <p14:creationId xmlns:p14="http://schemas.microsoft.com/office/powerpoint/2010/main" val="19166619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5853B51-7DDF-4AD7-8660-E2A624B52766}" type="slidenum">
              <a:rPr lang="en-US" altLang="en-US"/>
              <a:pPr/>
              <a:t>‹#›</a:t>
            </a:fld>
            <a:endParaRPr lang="en-US" altLang="en-US"/>
          </a:p>
        </p:txBody>
      </p:sp>
    </p:spTree>
    <p:extLst>
      <p:ext uri="{BB962C8B-B14F-4D97-AF65-F5344CB8AC3E}">
        <p14:creationId xmlns:p14="http://schemas.microsoft.com/office/powerpoint/2010/main" val="25684611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A29AC2C-60BE-4C4F-8E1F-8066FC22F09A}" type="slidenum">
              <a:rPr lang="en-US" altLang="en-US"/>
              <a:pPr/>
              <a:t>‹#›</a:t>
            </a:fld>
            <a:endParaRPr lang="en-US" altLang="en-US"/>
          </a:p>
        </p:txBody>
      </p:sp>
    </p:spTree>
    <p:extLst>
      <p:ext uri="{BB962C8B-B14F-4D97-AF65-F5344CB8AC3E}">
        <p14:creationId xmlns:p14="http://schemas.microsoft.com/office/powerpoint/2010/main" val="42557471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39203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14326CD-4539-49BD-8848-2B2CA82B4A83}" type="slidenum">
              <a:rPr lang="en-US" altLang="en-US"/>
              <a:pPr/>
              <a:t>‹#›</a:t>
            </a:fld>
            <a:endParaRPr lang="en-US" altLang="en-US"/>
          </a:p>
        </p:txBody>
      </p:sp>
    </p:spTree>
    <p:extLst>
      <p:ext uri="{BB962C8B-B14F-4D97-AF65-F5344CB8AC3E}">
        <p14:creationId xmlns:p14="http://schemas.microsoft.com/office/powerpoint/2010/main" val="177903584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22DBD82E-9F28-4E3E-8C11-46D06675F402}" type="slidenum">
              <a:rPr lang="en-US" altLang="en-US"/>
              <a:pPr/>
              <a:t>‹#›</a:t>
            </a:fld>
            <a:endParaRPr lang="en-US" altLang="en-US"/>
          </a:p>
        </p:txBody>
      </p:sp>
    </p:spTree>
    <p:extLst>
      <p:ext uri="{BB962C8B-B14F-4D97-AF65-F5344CB8AC3E}">
        <p14:creationId xmlns:p14="http://schemas.microsoft.com/office/powerpoint/2010/main" val="73107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DBD8EA38-F716-43A2-95F7-25117CFF2168}" type="slidenum">
              <a:rPr lang="en-US" altLang="en-US"/>
              <a:pPr/>
              <a:t>‹#›</a:t>
            </a:fld>
            <a:endParaRPr lang="en-US" altLang="en-US"/>
          </a:p>
        </p:txBody>
      </p:sp>
    </p:spTree>
    <p:extLst>
      <p:ext uri="{BB962C8B-B14F-4D97-AF65-F5344CB8AC3E}">
        <p14:creationId xmlns:p14="http://schemas.microsoft.com/office/powerpoint/2010/main" val="328116414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Arial" charset="0"/>
            </a:endParaRPr>
          </a:p>
        </p:txBody>
      </p:sp>
      <p:sp>
        <p:nvSpPr>
          <p:cNvPr id="6" name="Freeform 15"/>
          <p:cNvSpPr>
            <a:spLocks/>
          </p:cNvSpPr>
          <p:nvPr/>
        </p:nvSpPr>
        <p:spPr bwMode="auto">
          <a:xfrm>
            <a:off x="647700" y="5938838"/>
            <a:ext cx="4921251"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7" name="Right Triangle 6"/>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8" name="Straight Connector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10" name="Chevron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7A587A8E-675C-411E-9620-479E18C6D61C}" type="slidenum">
              <a:rPr lang="en-US" altLang="en-US"/>
              <a:pPr/>
              <a:t>‹#›</a:t>
            </a:fld>
            <a:endParaRPr lang="en-US" altLang="en-US"/>
          </a:p>
        </p:txBody>
      </p:sp>
    </p:spTree>
    <p:extLst>
      <p:ext uri="{BB962C8B-B14F-4D97-AF65-F5344CB8AC3E}">
        <p14:creationId xmlns:p14="http://schemas.microsoft.com/office/powerpoint/2010/main" val="159131558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5BA0CEE-921B-45B6-988F-138D7509DD80}" type="slidenum">
              <a:rPr lang="en-US" altLang="en-US"/>
              <a:pPr/>
              <a:t>‹#›</a:t>
            </a:fld>
            <a:endParaRPr lang="en-US" altLang="en-US"/>
          </a:p>
        </p:txBody>
      </p:sp>
    </p:spTree>
    <p:extLst>
      <p:ext uri="{BB962C8B-B14F-4D97-AF65-F5344CB8AC3E}">
        <p14:creationId xmlns:p14="http://schemas.microsoft.com/office/powerpoint/2010/main" val="1846505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673EC61-5672-4454-9939-3AFB54961A1B}" type="slidenum">
              <a:rPr lang="en-US" altLang="en-US"/>
              <a:pPr/>
              <a:t>‹#›</a:t>
            </a:fld>
            <a:endParaRPr lang="en-US" altLang="en-US"/>
          </a:p>
        </p:txBody>
      </p:sp>
    </p:spTree>
    <p:extLst>
      <p:ext uri="{BB962C8B-B14F-4D97-AF65-F5344CB8AC3E}">
        <p14:creationId xmlns:p14="http://schemas.microsoft.com/office/powerpoint/2010/main" val="112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106868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91972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7291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389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68531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582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8/4/2020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3678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3854A-65F2-4FC0-8303-733420CB165B}" type="datetimeFigureOut">
              <a:rPr lang="en-US" smtClean="0"/>
              <a:t>8/4/2020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3D28E-FC67-4BDD-A69A-34A84F2912C7}" type="slidenum">
              <a:rPr lang="en-US" smtClean="0"/>
              <a:t>‹#›</a:t>
            </a:fld>
            <a:endParaRPr lang="en-US" dirty="0"/>
          </a:p>
        </p:txBody>
      </p:sp>
    </p:spTree>
    <p:extLst>
      <p:ext uri="{BB962C8B-B14F-4D97-AF65-F5344CB8AC3E}">
        <p14:creationId xmlns:p14="http://schemas.microsoft.com/office/powerpoint/2010/main" val="4044086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Arial" charset="0"/>
            </a:endParaRPr>
          </a:p>
        </p:txBody>
      </p:sp>
      <p:sp>
        <p:nvSpPr>
          <p:cNvPr id="1027" name="Freeform 11"/>
          <p:cNvSpPr>
            <a:spLocks/>
          </p:cNvSpPr>
          <p:nvPr/>
        </p:nvSpPr>
        <p:spPr bwMode="auto">
          <a:xfrm>
            <a:off x="647700" y="5938838"/>
            <a:ext cx="4921251"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latin typeface="Arial" charset="0"/>
              </a:defRPr>
            </a:lvl1pPr>
            <a:extLst/>
          </a:lstStyle>
          <a:p>
            <a:pPr>
              <a:defRPr/>
            </a:pPr>
            <a:endParaRPr lang="en-US"/>
          </a:p>
        </p:txBody>
      </p:sp>
      <p:sp>
        <p:nvSpPr>
          <p:cNvPr id="22" name="Footer Placeholder 21"/>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latin typeface="Arial" charset="0"/>
              </a:defRPr>
            </a:lvl1pPr>
            <a:extLst/>
          </a:lstStyle>
          <a:p>
            <a:pPr>
              <a:defRPr/>
            </a:pPr>
            <a:endParaRPr lang="en-US"/>
          </a:p>
        </p:txBody>
      </p:sp>
      <p:sp>
        <p:nvSpPr>
          <p:cNvPr id="18" name="Slide Number Placeholder 17"/>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835C2983-31BD-4960-92EA-2A2C283E5593}" type="slidenum">
              <a:rPr lang="en-US" altLang="en-US"/>
              <a:pPr/>
              <a:t>‹#›</a:t>
            </a:fld>
            <a:endParaRPr lang="en-US" altLang="en-US"/>
          </a:p>
        </p:txBody>
      </p:sp>
    </p:spTree>
    <p:extLst>
      <p:ext uri="{BB962C8B-B14F-4D97-AF65-F5344CB8AC3E}">
        <p14:creationId xmlns:p14="http://schemas.microsoft.com/office/powerpoint/2010/main" val="6551386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046" y="600071"/>
            <a:ext cx="11813059" cy="1730472"/>
          </a:xfrm>
        </p:spPr>
        <p:txBody>
          <a:bodyPr>
            <a:noAutofit/>
          </a:bodyPr>
          <a:lstStyle/>
          <a:p>
            <a:pPr>
              <a:lnSpc>
                <a:spcPct val="100000"/>
              </a:lnSpc>
            </a:pPr>
            <a: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t>Rock Hill Economic </a:t>
            </a:r>
            <a:b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br>
            <a: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t>Development Corporation</a:t>
            </a:r>
            <a:endParaRPr lang="en-US" b="1" spc="-3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218046" y="2707003"/>
            <a:ext cx="11813059" cy="2400657"/>
          </a:xfrm>
          <a:prstGeom prst="rect">
            <a:avLst/>
          </a:prstGeom>
          <a:noFill/>
        </p:spPr>
        <p:txBody>
          <a:bodyPr wrap="square" rtlCol="0">
            <a:spAutoFit/>
          </a:bodyPr>
          <a:lstStyle/>
          <a:p>
            <a:pPr algn="ct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Board of </a:t>
            </a:r>
            <a:r>
              <a:rPr lang="en-US" sz="5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Directors</a:t>
            </a:r>
          </a:p>
          <a:p>
            <a:pPr algn="ctr"/>
            <a:r>
              <a:rPr lang="en-US" sz="5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Monthly </a:t>
            </a: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Meeting</a:t>
            </a:r>
          </a:p>
          <a:p>
            <a:pPr algn="ctr"/>
            <a:endParaRPr lang="en-US" sz="5000" dirty="0">
              <a:solidFill>
                <a:srgbClr val="FF9900"/>
              </a:solidFill>
            </a:endParaRPr>
          </a:p>
        </p:txBody>
      </p:sp>
      <p:sp>
        <p:nvSpPr>
          <p:cNvPr id="5" name="TextBox 4"/>
          <p:cNvSpPr txBox="1"/>
          <p:nvPr/>
        </p:nvSpPr>
        <p:spPr>
          <a:xfrm>
            <a:off x="4506227" y="4710103"/>
            <a:ext cx="3236719" cy="1754326"/>
          </a:xfrm>
          <a:prstGeom prst="rect">
            <a:avLst/>
          </a:prstGeom>
          <a:noFill/>
        </p:spPr>
        <p:txBody>
          <a:bodyPr wrap="none" rtlCol="0">
            <a:spAutoFit/>
          </a:bodyPr>
          <a:lstStyle/>
          <a:p>
            <a:pPr algn="ctr">
              <a:lnSpc>
                <a:spcPct val="100000"/>
              </a:lnSpc>
              <a:spcBef>
                <a:spcPts val="0"/>
              </a:spcBef>
            </a:pPr>
            <a:endParaRPr lang="en-US" sz="300" b="1" dirty="0">
              <a:ln w="0"/>
              <a:solidFill>
                <a:srgbClr val="109AD6"/>
              </a:solidFill>
              <a:latin typeface="Gotham Bold" pitchFamily="50" charset="0"/>
            </a:endParaRPr>
          </a:p>
          <a:p>
            <a:pPr algn="ctr">
              <a:lnSpc>
                <a:spcPct val="100000"/>
              </a:lnSpc>
              <a:spcBef>
                <a:spcPts val="0"/>
              </a:spcBef>
            </a:pPr>
            <a:r>
              <a:rPr lang="en-US" sz="4000" b="1" dirty="0" smtClean="0">
                <a:ln w="0"/>
                <a:effectLst>
                  <a:outerShdw blurRad="38100" dist="38100" dir="2700000" algn="tl">
                    <a:srgbClr val="000000">
                      <a:alpha val="43137"/>
                    </a:srgbClr>
                  </a:outerShdw>
                </a:effectLst>
                <a:latin typeface="Gill Sans MT" panose="020B0502020104020203" pitchFamily="34" charset="0"/>
              </a:rPr>
              <a:t>Tuesday</a:t>
            </a:r>
          </a:p>
          <a:p>
            <a:pPr algn="ctr">
              <a:lnSpc>
                <a:spcPct val="100000"/>
              </a:lnSpc>
              <a:spcBef>
                <a:spcPts val="0"/>
              </a:spcBef>
            </a:pPr>
            <a:r>
              <a:rPr lang="en-US" sz="3500" b="1" dirty="0" smtClean="0">
                <a:ln w="0"/>
                <a:effectLst>
                  <a:outerShdw blurRad="38100" dist="38100" dir="2700000" algn="tl">
                    <a:srgbClr val="000000">
                      <a:alpha val="43137"/>
                    </a:srgbClr>
                  </a:outerShdw>
                </a:effectLst>
                <a:latin typeface="Gill Sans MT" panose="020B0502020104020203" pitchFamily="34" charset="0"/>
              </a:rPr>
              <a:t>August 4, 2020</a:t>
            </a:r>
            <a:endParaRPr lang="en-US" sz="3500" b="1" dirty="0">
              <a:ln w="0"/>
              <a:effectLst>
                <a:outerShdw blurRad="38100" dist="38100" dir="2700000" algn="tl">
                  <a:srgbClr val="000000">
                    <a:alpha val="43137"/>
                  </a:srgbClr>
                </a:outerShdw>
              </a:effectLst>
              <a:latin typeface="Gill Sans MT" panose="020B0502020104020203" pitchFamily="34" charset="0"/>
            </a:endParaRPr>
          </a:p>
          <a:p>
            <a:pPr algn="ctr">
              <a:lnSpc>
                <a:spcPct val="100000"/>
              </a:lnSpc>
              <a:spcBef>
                <a:spcPts val="0"/>
              </a:spcBef>
            </a:pPr>
            <a:r>
              <a:rPr lang="en-US" sz="3000" b="1" dirty="0">
                <a:ln w="0"/>
                <a:effectLst>
                  <a:outerShdw blurRad="38100" dist="38100" dir="2700000" algn="tl">
                    <a:srgbClr val="000000">
                      <a:alpha val="43137"/>
                    </a:srgbClr>
                  </a:outerShdw>
                </a:effectLst>
                <a:latin typeface="Gill Sans MT" panose="020B0502020104020203" pitchFamily="34" charset="0"/>
              </a:rPr>
              <a:t>12 </a:t>
            </a:r>
            <a:r>
              <a:rPr lang="en-US" sz="3000" b="1" dirty="0" smtClean="0">
                <a:ln w="0"/>
                <a:effectLst>
                  <a:outerShdw blurRad="38100" dist="38100" dir="2700000" algn="tl">
                    <a:srgbClr val="000000">
                      <a:alpha val="43137"/>
                    </a:srgbClr>
                  </a:outerShdw>
                </a:effectLst>
                <a:latin typeface="Gill Sans MT" panose="020B0502020104020203" pitchFamily="34" charset="0"/>
              </a:rPr>
              <a:t>noon</a:t>
            </a:r>
            <a:endParaRPr lang="en-US" sz="3000" b="1" dirty="0">
              <a:ln w="0"/>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325791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Finance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Committee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5" name="TextBox 4"/>
          <p:cNvSpPr txBox="1"/>
          <p:nvPr/>
        </p:nvSpPr>
        <p:spPr>
          <a:xfrm>
            <a:off x="933450" y="3819564"/>
            <a:ext cx="29626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AF17"/>
                </a:solidFill>
                <a:effectLst/>
                <a:uLnTx/>
                <a:uFillTx/>
                <a:latin typeface="Gill Sans MT" panose="020B0502020104020203" pitchFamily="34" charset="0"/>
                <a:ea typeface="+mn-ea"/>
                <a:cs typeface="+mn-cs"/>
              </a:rPr>
              <a:t>Matt </a:t>
            </a:r>
            <a:r>
              <a:rPr kumimoji="0" lang="en-US" sz="4000" b="1" i="0" u="none" strike="noStrike" kern="1200" cap="none" spc="0" normalizeH="0" baseline="0" noProof="0" dirty="0" err="1" smtClean="0">
                <a:ln w="0"/>
                <a:solidFill>
                  <a:srgbClr val="FFAF17"/>
                </a:solidFill>
                <a:effectLst/>
                <a:uLnTx/>
                <a:uFillTx/>
                <a:latin typeface="Gill Sans MT" panose="020B0502020104020203" pitchFamily="34" charset="0"/>
                <a:ea typeface="+mn-ea"/>
                <a:cs typeface="+mn-cs"/>
              </a:rPr>
              <a:t>Dosch</a:t>
            </a:r>
            <a:endParaRPr kumimoji="0" lang="en-US" sz="4000" b="0" i="0" u="none" strike="noStrike" kern="1200" cap="none" spc="0" normalizeH="0" baseline="0" noProof="0" dirty="0">
              <a:ln>
                <a:noFill/>
              </a:ln>
              <a:solidFill>
                <a:srgbClr val="FFAF17"/>
              </a:solidFill>
              <a:effectLst/>
              <a:uLnTx/>
              <a:uFillTx/>
              <a:latin typeface="Gill Sans MT" panose="020B0502020104020203" pitchFamily="34" charset="0"/>
              <a:ea typeface="+mn-ea"/>
              <a:cs typeface="+mn-cs"/>
            </a:endParaRPr>
          </a:p>
        </p:txBody>
      </p:sp>
      <p:sp>
        <p:nvSpPr>
          <p:cNvPr id="2" name="TextBox 1"/>
          <p:cNvSpPr txBox="1"/>
          <p:nvPr/>
        </p:nvSpPr>
        <p:spPr>
          <a:xfrm>
            <a:off x="933450" y="4527450"/>
            <a:ext cx="339548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w="0"/>
                <a:solidFill>
                  <a:srgbClr val="6FC5E8"/>
                </a:solidFill>
                <a:effectLst/>
                <a:uLnTx/>
                <a:uFillTx/>
                <a:latin typeface="Gill Sans MT" panose="020B0502020104020203" pitchFamily="34" charset="0"/>
                <a:ea typeface="+mn-ea"/>
                <a:cs typeface="+mn-cs"/>
              </a:rPr>
              <a:t>Committee Chair</a:t>
            </a:r>
            <a:endParaRPr kumimoji="0" lang="en-US" sz="3000" b="0" i="0" u="none" strike="noStrike" kern="1200" cap="none" spc="0" normalizeH="0" baseline="0" noProof="0" dirty="0">
              <a:ln>
                <a:noFill/>
              </a:ln>
              <a:solidFill>
                <a:srgbClr val="6FC5E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714267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38400" y="609600"/>
            <a:ext cx="7543800" cy="4419600"/>
          </a:xfrm>
        </p:spPr>
        <p:txBody>
          <a:bodyPr/>
          <a:lstStyle/>
          <a:p>
            <a:pPr algn="ctr" eaLnBrk="1" fontAlgn="auto" hangingPunct="1">
              <a:spcAft>
                <a:spcPts val="0"/>
              </a:spcAft>
              <a:defRPr/>
            </a:pPr>
            <a:r>
              <a:rPr lang="en-US" sz="3600" dirty="0"/>
              <a:t>Rock Hill Economic</a:t>
            </a:r>
            <a:br>
              <a:rPr lang="en-US" sz="3600" dirty="0"/>
            </a:br>
            <a:r>
              <a:rPr lang="en-US" sz="3600" dirty="0"/>
              <a:t>Development Corporation</a:t>
            </a:r>
            <a:br>
              <a:rPr lang="en-US" sz="3600" dirty="0"/>
            </a:br>
            <a:r>
              <a:rPr lang="en-US" sz="3600" dirty="0"/>
              <a:t/>
            </a:r>
            <a:br>
              <a:rPr lang="en-US" sz="3600" dirty="0"/>
            </a:br>
            <a:r>
              <a:rPr lang="en-US" sz="3600" dirty="0"/>
              <a:t/>
            </a:r>
            <a:br>
              <a:rPr lang="en-US" sz="3600" dirty="0"/>
            </a:br>
            <a:r>
              <a:rPr lang="en-US" sz="3600" dirty="0">
                <a:latin typeface="Times New Roman" pitchFamily="18" charset="0"/>
              </a:rPr>
              <a:t/>
            </a:r>
            <a:br>
              <a:rPr lang="en-US" sz="3600" dirty="0">
                <a:latin typeface="Times New Roman" pitchFamily="18" charset="0"/>
              </a:rPr>
            </a:br>
            <a:r>
              <a:rPr lang="en-US" sz="2000" dirty="0">
                <a:latin typeface="Times New Roman" pitchFamily="18" charset="0"/>
              </a:rPr>
              <a:t>2019 Report to Board of Directors</a:t>
            </a:r>
            <a:br>
              <a:rPr lang="en-US" sz="2000" dirty="0">
                <a:latin typeface="Times New Roman" pitchFamily="18" charset="0"/>
              </a:rPr>
            </a:br>
            <a:r>
              <a:rPr lang="en-US" sz="2000" dirty="0">
                <a:latin typeface="Times New Roman" pitchFamily="18" charset="0"/>
              </a:rPr>
              <a:t>August 4, 2020</a:t>
            </a:r>
          </a:p>
        </p:txBody>
      </p:sp>
      <p:sp>
        <p:nvSpPr>
          <p:cNvPr id="92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2EE2B441-EBF9-4156-9D2C-317036F430F6}" type="slidenum">
              <a:rPr lang="en-US" altLang="en-US" sz="1000">
                <a:solidFill>
                  <a:srgbClr val="FFFFFF"/>
                </a:solidFill>
                <a:latin typeface="Arial" panose="020B0604020202020204" pitchFamily="34" charset="0"/>
              </a:rPr>
              <a:pPr eaLnBrk="1" fontAlgn="base" hangingPunct="1">
                <a:spcBef>
                  <a:spcPct val="0"/>
                </a:spcBef>
                <a:spcAft>
                  <a:spcPct val="0"/>
                </a:spcAft>
                <a:buClrTx/>
                <a:buSzTx/>
                <a:buNone/>
              </a:pPr>
              <a:t>11</a:t>
            </a:fld>
            <a:endParaRPr lang="en-US" altLang="en-US" sz="1000">
              <a:solidFill>
                <a:srgbClr val="FFFFFF"/>
              </a:solidFill>
              <a:latin typeface="Arial" panose="020B0604020202020204" pitchFamily="34" charset="0"/>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486401"/>
            <a:ext cx="23622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079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457200" y="1906650"/>
            <a:ext cx="10972800" cy="2429959"/>
          </a:xfrm>
        </p:spPr>
        <p:txBody>
          <a:bodyPr/>
          <a:lstStyle/>
          <a:p>
            <a:pPr eaLnBrk="1" hangingPunct="1"/>
            <a:r>
              <a:rPr lang="en-US" altLang="en-US" dirty="0"/>
              <a:t>Required Auditor Communications</a:t>
            </a:r>
          </a:p>
          <a:p>
            <a:pPr eaLnBrk="1" hangingPunct="1"/>
            <a:r>
              <a:rPr lang="en-US" altLang="en-US" dirty="0"/>
              <a:t>Summary of Financial Statements</a:t>
            </a:r>
          </a:p>
          <a:p>
            <a:pPr eaLnBrk="1" hangingPunct="1"/>
            <a:r>
              <a:rPr lang="en-US" altLang="en-US" dirty="0"/>
              <a:t>Questions and Comments</a:t>
            </a:r>
          </a:p>
          <a:p>
            <a:pPr eaLnBrk="1" hangingPunct="1"/>
            <a:endParaRPr lang="en-US" altLang="en-US" dirty="0"/>
          </a:p>
        </p:txBody>
      </p:sp>
      <p:sp>
        <p:nvSpPr>
          <p:cNvPr id="102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68839F20-1E8C-4BEB-83E1-8BA3C245008A}"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12</a:t>
            </a:fld>
            <a:endParaRPr lang="en-US" altLang="en-US" sz="1000">
              <a:solidFill>
                <a:prstClr val="black"/>
              </a:solidFill>
              <a:latin typeface="Arial" panose="020B0604020202020204" pitchFamily="34" charset="0"/>
            </a:endParaRPr>
          </a:p>
        </p:txBody>
      </p:sp>
      <p:sp>
        <p:nvSpPr>
          <p:cNvPr id="81922" name="Rectangle 2"/>
          <p:cNvSpPr>
            <a:spLocks noGrp="1" noChangeArrowheads="1"/>
          </p:cNvSpPr>
          <p:nvPr>
            <p:ph type="title"/>
          </p:nvPr>
        </p:nvSpPr>
        <p:spPr>
          <a:xfrm>
            <a:off x="457200" y="274320"/>
            <a:ext cx="10972800" cy="1143000"/>
          </a:xfrm>
        </p:spPr>
        <p:txBody>
          <a:bodyPr/>
          <a:lstStyle/>
          <a:p>
            <a:pPr eaLnBrk="1" fontAlgn="auto" hangingPunct="1">
              <a:spcAft>
                <a:spcPts val="0"/>
              </a:spcAft>
              <a:defRPr/>
            </a:pPr>
            <a:r>
              <a:rPr lang="en-US" sz="4000" dirty="0"/>
              <a:t>RHEDC</a:t>
            </a:r>
            <a:br>
              <a:rPr lang="en-US" sz="4000" dirty="0"/>
            </a:br>
            <a:r>
              <a:rPr lang="en-US" sz="2400" dirty="0"/>
              <a:t>Agenda</a:t>
            </a:r>
          </a:p>
        </p:txBody>
      </p:sp>
      <p:pic>
        <p:nvPicPr>
          <p:cNvPr id="1024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5486401"/>
            <a:ext cx="23622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248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457200" y="1676998"/>
            <a:ext cx="8229600" cy="3962400"/>
          </a:xfrm>
        </p:spPr>
        <p:txBody>
          <a:bodyPr/>
          <a:lstStyle/>
          <a:p>
            <a:pPr eaLnBrk="1" hangingPunct="1">
              <a:lnSpc>
                <a:spcPct val="90000"/>
              </a:lnSpc>
            </a:pPr>
            <a:r>
              <a:rPr lang="en-US" altLang="en-US" sz="2000" dirty="0"/>
              <a:t>Unmodified opinion rendered on financial statements</a:t>
            </a:r>
          </a:p>
          <a:p>
            <a:pPr eaLnBrk="1" hangingPunct="1">
              <a:lnSpc>
                <a:spcPct val="90000"/>
              </a:lnSpc>
            </a:pPr>
            <a:r>
              <a:rPr lang="en-US" altLang="en-US" sz="2000" dirty="0"/>
              <a:t>Planned scope and timing of audit</a:t>
            </a:r>
          </a:p>
          <a:p>
            <a:pPr eaLnBrk="1" hangingPunct="1">
              <a:lnSpc>
                <a:spcPct val="90000"/>
              </a:lnSpc>
            </a:pPr>
            <a:r>
              <a:rPr lang="en-US" altLang="en-US" sz="2000" dirty="0"/>
              <a:t>“One” change in accounting policies</a:t>
            </a:r>
          </a:p>
          <a:p>
            <a:pPr eaLnBrk="1" hangingPunct="1">
              <a:lnSpc>
                <a:spcPct val="90000"/>
              </a:lnSpc>
            </a:pPr>
            <a:r>
              <a:rPr lang="en-US" altLang="en-US" sz="2000" dirty="0"/>
              <a:t>Accounting estimates appear reasonable</a:t>
            </a:r>
          </a:p>
          <a:p>
            <a:pPr eaLnBrk="1" hangingPunct="1">
              <a:lnSpc>
                <a:spcPct val="90000"/>
              </a:lnSpc>
            </a:pPr>
            <a:r>
              <a:rPr lang="en-US" altLang="en-US" sz="2000" dirty="0"/>
              <a:t>No internal control communications</a:t>
            </a:r>
          </a:p>
          <a:p>
            <a:pPr eaLnBrk="1" hangingPunct="1">
              <a:lnSpc>
                <a:spcPct val="90000"/>
              </a:lnSpc>
            </a:pPr>
            <a:r>
              <a:rPr lang="en-US" altLang="en-US" sz="2000" dirty="0"/>
              <a:t>Audit adjustments – none</a:t>
            </a:r>
          </a:p>
          <a:p>
            <a:pPr eaLnBrk="1" hangingPunct="1">
              <a:lnSpc>
                <a:spcPct val="90000"/>
              </a:lnSpc>
            </a:pPr>
            <a:r>
              <a:rPr lang="en-US" altLang="en-US" sz="2000" dirty="0"/>
              <a:t>Passed adjustments – one on consolidating, one on interest</a:t>
            </a:r>
          </a:p>
          <a:p>
            <a:pPr eaLnBrk="1" hangingPunct="1">
              <a:lnSpc>
                <a:spcPct val="90000"/>
              </a:lnSpc>
            </a:pPr>
            <a:r>
              <a:rPr lang="en-US" altLang="en-US" sz="2000" dirty="0"/>
              <a:t>No disagreements with management</a:t>
            </a:r>
          </a:p>
          <a:p>
            <a:pPr eaLnBrk="1" hangingPunct="1">
              <a:lnSpc>
                <a:spcPct val="90000"/>
              </a:lnSpc>
            </a:pPr>
            <a:r>
              <a:rPr lang="en-US" altLang="en-US" sz="2000" dirty="0"/>
              <a:t>No consultations with other independent accountants</a:t>
            </a:r>
          </a:p>
          <a:p>
            <a:pPr eaLnBrk="1" hangingPunct="1">
              <a:lnSpc>
                <a:spcPct val="90000"/>
              </a:lnSpc>
            </a:pPr>
            <a:r>
              <a:rPr lang="en-US" altLang="en-US" sz="2000" dirty="0"/>
              <a:t>No significant difficulties encountered </a:t>
            </a:r>
          </a:p>
          <a:p>
            <a:pPr eaLnBrk="1" hangingPunct="1">
              <a:lnSpc>
                <a:spcPct val="90000"/>
              </a:lnSpc>
            </a:pPr>
            <a:r>
              <a:rPr lang="en-US" altLang="en-US" sz="2000" dirty="0"/>
              <a:t>Full cooperation from all personnel</a:t>
            </a:r>
          </a:p>
        </p:txBody>
      </p:sp>
      <p:sp>
        <p:nvSpPr>
          <p:cNvPr id="112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E7689DAA-9A96-4341-BDEA-FCD6895BF47F}"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13</a:t>
            </a:fld>
            <a:endParaRPr lang="en-US" altLang="en-US" sz="1000">
              <a:solidFill>
                <a:prstClr val="black"/>
              </a:solidFill>
              <a:latin typeface="Arial" panose="020B0604020202020204" pitchFamily="34" charset="0"/>
            </a:endParaRPr>
          </a:p>
        </p:txBody>
      </p:sp>
      <p:sp>
        <p:nvSpPr>
          <p:cNvPr id="82946" name="Rectangle 2"/>
          <p:cNvSpPr>
            <a:spLocks noGrp="1" noChangeArrowheads="1"/>
          </p:cNvSpPr>
          <p:nvPr>
            <p:ph type="title"/>
          </p:nvPr>
        </p:nvSpPr>
        <p:spPr>
          <a:xfrm>
            <a:off x="457200" y="274638"/>
            <a:ext cx="10972800" cy="1143000"/>
          </a:xfrm>
        </p:spPr>
        <p:txBody>
          <a:bodyPr/>
          <a:lstStyle/>
          <a:p>
            <a:pPr eaLnBrk="1" fontAlgn="auto" hangingPunct="1">
              <a:spcAft>
                <a:spcPts val="0"/>
              </a:spcAft>
              <a:defRPr/>
            </a:pPr>
            <a:r>
              <a:rPr lang="en-US" sz="4000" dirty="0"/>
              <a:t>RHEDC</a:t>
            </a:r>
            <a:br>
              <a:rPr lang="en-US" sz="4000" dirty="0"/>
            </a:br>
            <a:r>
              <a:rPr lang="en-US" sz="2400" dirty="0"/>
              <a:t>Required Auditor Communications</a:t>
            </a:r>
          </a:p>
        </p:txBody>
      </p:sp>
      <p:pic>
        <p:nvPicPr>
          <p:cNvPr id="1126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5599113"/>
            <a:ext cx="21336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562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36"/>
          <p:cNvGraphicFramePr>
            <a:graphicFrameLocks noGrp="1" noChangeAspect="1"/>
          </p:cNvGraphicFramePr>
          <p:nvPr>
            <p:ph idx="1"/>
            <p:extLst>
              <p:ext uri="{D42A27DB-BD31-4B8C-83A1-F6EECF244321}">
                <p14:modId xmlns:p14="http://schemas.microsoft.com/office/powerpoint/2010/main" val="162856022"/>
              </p:ext>
            </p:extLst>
          </p:nvPr>
        </p:nvGraphicFramePr>
        <p:xfrm>
          <a:off x="1535922" y="1661711"/>
          <a:ext cx="9080168" cy="4150613"/>
        </p:xfrm>
        <a:graphic>
          <a:graphicData uri="http://schemas.openxmlformats.org/presentationml/2006/ole">
            <mc:AlternateContent xmlns:mc="http://schemas.openxmlformats.org/markup-compatibility/2006">
              <mc:Choice xmlns:v="urn:schemas-microsoft-com:vml" Requires="v">
                <p:oleObj spid="_x0000_s1055" name="Worksheet" r:id="rId3" imgW="6000786" imgH="2743200" progId="Excel.Sheet.8">
                  <p:embed/>
                </p:oleObj>
              </mc:Choice>
              <mc:Fallback>
                <p:oleObj name="Worksheet" r:id="rId3" imgW="6000786" imgH="2743200" progId="Excel.Sheet.8">
                  <p:embed/>
                  <p:pic>
                    <p:nvPicPr>
                      <p:cNvPr id="12290" name="Object 136"/>
                      <p:cNvPicPr>
                        <a:picLocks noChangeAspect="1" noChangeArrowheads="1"/>
                      </p:cNvPicPr>
                      <p:nvPr/>
                    </p:nvPicPr>
                    <p:blipFill>
                      <a:blip r:embed="rId4"/>
                      <a:srcRect/>
                      <a:stretch>
                        <a:fillRect/>
                      </a:stretch>
                    </p:blipFill>
                    <p:spPr bwMode="auto">
                      <a:xfrm>
                        <a:off x="1535922" y="1661711"/>
                        <a:ext cx="9080168" cy="4150613"/>
                      </a:xfrm>
                      <a:prstGeom prst="rect">
                        <a:avLst/>
                      </a:prstGeom>
                      <a:noFill/>
                      <a:ln>
                        <a:noFill/>
                      </a:ln>
                      <a:extLst/>
                    </p:spPr>
                  </p:pic>
                </p:oleObj>
              </mc:Fallback>
            </mc:AlternateContent>
          </a:graphicData>
        </a:graphic>
      </p:graphicFrame>
      <p:sp>
        <p:nvSpPr>
          <p:cNvPr id="1229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439C8BA5-BC72-41FF-B1C6-60B653B68C06}"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14</a:t>
            </a:fld>
            <a:endParaRPr lang="en-US" altLang="en-US" sz="1000">
              <a:solidFill>
                <a:prstClr val="black"/>
              </a:solidFill>
              <a:latin typeface="Arial" panose="020B0604020202020204" pitchFamily="34" charset="0"/>
            </a:endParaRPr>
          </a:p>
        </p:txBody>
      </p:sp>
      <p:sp>
        <p:nvSpPr>
          <p:cNvPr id="83970" name="Rectangle 2"/>
          <p:cNvSpPr>
            <a:spLocks noGrp="1" noChangeArrowheads="1"/>
          </p:cNvSpPr>
          <p:nvPr>
            <p:ph type="title"/>
          </p:nvPr>
        </p:nvSpPr>
        <p:spPr>
          <a:xfrm>
            <a:off x="457200" y="274320"/>
            <a:ext cx="10972800" cy="1143000"/>
          </a:xfrm>
        </p:spPr>
        <p:txBody>
          <a:bodyPr/>
          <a:lstStyle/>
          <a:p>
            <a:pPr eaLnBrk="1" fontAlgn="auto" hangingPunct="1">
              <a:spcAft>
                <a:spcPts val="0"/>
              </a:spcAft>
              <a:defRPr/>
            </a:pPr>
            <a:r>
              <a:rPr lang="en-US" sz="4000" dirty="0"/>
              <a:t>RHEDC</a:t>
            </a:r>
            <a:br>
              <a:rPr lang="en-US" sz="4000" dirty="0"/>
            </a:br>
            <a:r>
              <a:rPr lang="en-US" sz="2400" dirty="0"/>
              <a:t>Summary of Financial Position</a:t>
            </a:r>
          </a:p>
        </p:txBody>
      </p:sp>
    </p:spTree>
    <p:extLst>
      <p:ext uri="{BB962C8B-B14F-4D97-AF65-F5344CB8AC3E}">
        <p14:creationId xmlns:p14="http://schemas.microsoft.com/office/powerpoint/2010/main" val="609285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4"/>
          <p:cNvGraphicFramePr>
            <a:graphicFrameLocks noGrp="1" noChangeAspect="1"/>
          </p:cNvGraphicFramePr>
          <p:nvPr>
            <p:ph idx="1"/>
            <p:extLst>
              <p:ext uri="{D42A27DB-BD31-4B8C-83A1-F6EECF244321}">
                <p14:modId xmlns:p14="http://schemas.microsoft.com/office/powerpoint/2010/main" val="1078937009"/>
              </p:ext>
            </p:extLst>
          </p:nvPr>
        </p:nvGraphicFramePr>
        <p:xfrm>
          <a:off x="2497343" y="1671119"/>
          <a:ext cx="7850768" cy="4471859"/>
        </p:xfrm>
        <a:graphic>
          <a:graphicData uri="http://schemas.openxmlformats.org/presentationml/2006/ole">
            <mc:AlternateContent xmlns:mc="http://schemas.openxmlformats.org/markup-compatibility/2006">
              <mc:Choice xmlns:v="urn:schemas-microsoft-com:vml" Requires="v">
                <p:oleObj spid="_x0000_s2079" name="Worksheet" r:id="rId3" imgW="7924800" imgH="4514850" progId="Excel.Sheet.8">
                  <p:embed/>
                </p:oleObj>
              </mc:Choice>
              <mc:Fallback>
                <p:oleObj name="Worksheet" r:id="rId3" imgW="7924800" imgH="4514850" progId="Excel.Sheet.8">
                  <p:embed/>
                  <p:pic>
                    <p:nvPicPr>
                      <p:cNvPr id="13314" name="Object 4"/>
                      <p:cNvPicPr>
                        <a:picLocks noChangeAspect="1" noChangeArrowheads="1"/>
                      </p:cNvPicPr>
                      <p:nvPr/>
                    </p:nvPicPr>
                    <p:blipFill>
                      <a:blip r:embed="rId4"/>
                      <a:srcRect/>
                      <a:stretch>
                        <a:fillRect/>
                      </a:stretch>
                    </p:blipFill>
                    <p:spPr bwMode="auto">
                      <a:xfrm>
                        <a:off x="2497343" y="1671119"/>
                        <a:ext cx="7850768" cy="4471859"/>
                      </a:xfrm>
                      <a:prstGeom prst="rect">
                        <a:avLst/>
                      </a:prstGeom>
                      <a:noFill/>
                      <a:ln>
                        <a:noFill/>
                      </a:ln>
                      <a:extLst/>
                    </p:spPr>
                  </p:pic>
                </p:oleObj>
              </mc:Fallback>
            </mc:AlternateContent>
          </a:graphicData>
        </a:graphic>
      </p:graphicFrame>
      <p:sp>
        <p:nvSpPr>
          <p:cNvPr id="133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2E917D15-C5A9-4123-87C3-E9565EA5ED8E}"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15</a:t>
            </a:fld>
            <a:endParaRPr lang="en-US" altLang="en-US" sz="1000">
              <a:solidFill>
                <a:prstClr val="black"/>
              </a:solidFill>
              <a:latin typeface="Arial" panose="020B0604020202020204" pitchFamily="34" charset="0"/>
            </a:endParaRPr>
          </a:p>
        </p:txBody>
      </p:sp>
      <p:sp>
        <p:nvSpPr>
          <p:cNvPr id="87042" name="Rectangle 2"/>
          <p:cNvSpPr>
            <a:spLocks noGrp="1" noChangeArrowheads="1"/>
          </p:cNvSpPr>
          <p:nvPr>
            <p:ph type="title"/>
          </p:nvPr>
        </p:nvSpPr>
        <p:spPr>
          <a:xfrm>
            <a:off x="457200" y="274320"/>
            <a:ext cx="8229600" cy="1183288"/>
          </a:xfrm>
        </p:spPr>
        <p:txBody>
          <a:bodyPr>
            <a:normAutofit/>
          </a:bodyPr>
          <a:lstStyle/>
          <a:p>
            <a:pPr eaLnBrk="1" fontAlgn="auto" hangingPunct="1">
              <a:spcAft>
                <a:spcPts val="0"/>
              </a:spcAft>
              <a:defRPr/>
            </a:pPr>
            <a:r>
              <a:rPr lang="en-US" sz="4000" dirty="0"/>
              <a:t>RHEDC</a:t>
            </a:r>
            <a:br>
              <a:rPr lang="en-US" sz="4000" dirty="0"/>
            </a:br>
            <a:r>
              <a:rPr lang="en-US" sz="2400" dirty="0"/>
              <a:t>Summary of Financial Position</a:t>
            </a:r>
          </a:p>
        </p:txBody>
      </p:sp>
    </p:spTree>
    <p:extLst>
      <p:ext uri="{BB962C8B-B14F-4D97-AF65-F5344CB8AC3E}">
        <p14:creationId xmlns:p14="http://schemas.microsoft.com/office/powerpoint/2010/main" val="2098122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DA5C3549-19E0-46E7-8B8D-0BA0124B4B5C}"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16</a:t>
            </a:fld>
            <a:endParaRPr lang="en-US" altLang="en-US" sz="1000">
              <a:solidFill>
                <a:prstClr val="black"/>
              </a:solidFill>
              <a:latin typeface="Arial" panose="020B0604020202020204" pitchFamily="34" charset="0"/>
            </a:endParaRPr>
          </a:p>
        </p:txBody>
      </p:sp>
      <p:sp>
        <p:nvSpPr>
          <p:cNvPr id="89090" name="Rectangle 2"/>
          <p:cNvSpPr>
            <a:spLocks noGrp="1" noChangeArrowheads="1"/>
          </p:cNvSpPr>
          <p:nvPr>
            <p:ph type="title"/>
          </p:nvPr>
        </p:nvSpPr>
        <p:spPr>
          <a:xfrm>
            <a:off x="457200" y="274320"/>
            <a:ext cx="10972800" cy="1143000"/>
          </a:xfrm>
        </p:spPr>
        <p:txBody>
          <a:bodyPr/>
          <a:lstStyle/>
          <a:p>
            <a:pPr eaLnBrk="1" fontAlgn="auto" hangingPunct="1">
              <a:spcAft>
                <a:spcPts val="0"/>
              </a:spcAft>
              <a:defRPr/>
            </a:pPr>
            <a:r>
              <a:rPr lang="en-US" sz="4000" dirty="0"/>
              <a:t>RHEDC</a:t>
            </a:r>
            <a:br>
              <a:rPr lang="en-US" sz="4000" dirty="0"/>
            </a:br>
            <a:r>
              <a:rPr lang="en-US" sz="2400" dirty="0"/>
              <a:t>Summary Statement of Activities</a:t>
            </a:r>
          </a:p>
        </p:txBody>
      </p:sp>
      <p:pic>
        <p:nvPicPr>
          <p:cNvPr id="4" name="Picture 3"/>
          <p:cNvPicPr>
            <a:picLocks noChangeAspect="1"/>
          </p:cNvPicPr>
          <p:nvPr/>
        </p:nvPicPr>
        <p:blipFill>
          <a:blip r:embed="rId2"/>
          <a:stretch>
            <a:fillRect/>
          </a:stretch>
        </p:blipFill>
        <p:spPr>
          <a:xfrm>
            <a:off x="3594791" y="1312624"/>
            <a:ext cx="5992829" cy="4953926"/>
          </a:xfrm>
          <a:prstGeom prst="rect">
            <a:avLst/>
          </a:prstGeom>
        </p:spPr>
      </p:pic>
    </p:spTree>
    <p:extLst>
      <p:ext uri="{BB962C8B-B14F-4D97-AF65-F5344CB8AC3E}">
        <p14:creationId xmlns:p14="http://schemas.microsoft.com/office/powerpoint/2010/main" val="5713592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p:txBody>
          <a:bodyPr/>
          <a:lstStyle/>
          <a:p>
            <a:pPr algn="ctr" eaLnBrk="1" hangingPunct="1">
              <a:buFontTx/>
              <a:buNone/>
            </a:pPr>
            <a:endParaRPr lang="en-US" altLang="en-US"/>
          </a:p>
          <a:p>
            <a:pPr algn="ctr" eaLnBrk="1" hangingPunct="1">
              <a:buFontTx/>
              <a:buNone/>
            </a:pPr>
            <a:endParaRPr lang="en-US" altLang="en-US"/>
          </a:p>
          <a:p>
            <a:pPr algn="ctr" eaLnBrk="1" hangingPunct="1">
              <a:buFontTx/>
              <a:buNone/>
            </a:pPr>
            <a:r>
              <a:rPr lang="en-US" altLang="en-US"/>
              <a:t>Questions and Comments</a:t>
            </a:r>
          </a:p>
        </p:txBody>
      </p:sp>
      <p:sp>
        <p:nvSpPr>
          <p:cNvPr id="1536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fontAlgn="base" hangingPunct="1">
              <a:spcBef>
                <a:spcPct val="0"/>
              </a:spcBef>
              <a:spcAft>
                <a:spcPct val="0"/>
              </a:spcAft>
              <a:buClrTx/>
              <a:buSzTx/>
              <a:buNone/>
            </a:pPr>
            <a:fld id="{F14BD188-8C11-4EA6-A8E5-7E9CD18E84BE}" type="slidenum">
              <a:rPr lang="en-US" altLang="en-US" sz="1000">
                <a:solidFill>
                  <a:prstClr val="black"/>
                </a:solidFill>
                <a:latin typeface="Arial" panose="020B0604020202020204" pitchFamily="34" charset="0"/>
              </a:rPr>
              <a:pPr eaLnBrk="1" fontAlgn="base" hangingPunct="1">
                <a:spcBef>
                  <a:spcPct val="0"/>
                </a:spcBef>
                <a:spcAft>
                  <a:spcPct val="0"/>
                </a:spcAft>
                <a:buClrTx/>
                <a:buSzTx/>
                <a:buNone/>
              </a:pPr>
              <a:t>17</a:t>
            </a:fld>
            <a:endParaRPr lang="en-US" altLang="en-US" sz="1000">
              <a:solidFill>
                <a:prstClr val="black"/>
              </a:solidFill>
              <a:latin typeface="Arial" panose="020B0604020202020204" pitchFamily="34" charset="0"/>
            </a:endParaRPr>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5486401"/>
            <a:ext cx="23622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722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2019 Audit</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0" lvl="1" indent="0">
              <a:lnSpc>
                <a:spcPct val="100000"/>
              </a:lnSpc>
              <a:spcBef>
                <a:spcPts val="0"/>
              </a:spcBef>
              <a:buNone/>
            </a:pPr>
            <a:r>
              <a:rPr lang="en-US" dirty="0">
                <a:latin typeface="Gill Sans MT" panose="020B0502020104020203" pitchFamily="34" charset="0"/>
              </a:rPr>
              <a:t>Motion from the Finance Committee to approve the 2019 Audited Financial Statements</a:t>
            </a:r>
            <a:r>
              <a:rPr lang="en-US" dirty="0" smtClean="0">
                <a:latin typeface="Gill Sans MT" panose="020B0502020104020203" pitchFamily="34" charset="0"/>
              </a:rPr>
              <a:t>.  </a:t>
            </a:r>
            <a:endParaRPr lang="en-US"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3333882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9961754" y="1415769"/>
            <a:ext cx="2230246" cy="2908489"/>
          </a:xfrm>
          <a:prstGeom prst="rect">
            <a:avLst/>
          </a:prstGeom>
        </p:spPr>
        <p:txBody>
          <a:bodyPr wrap="square">
            <a:spAutoFit/>
          </a:bodyPr>
          <a:lstStyle/>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E-mailed to the Board</a:t>
            </a:r>
          </a:p>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Finance Committee reviewed at July 30</a:t>
            </a:r>
            <a:r>
              <a:rPr kumimoji="0" lang="en-US" sz="2400" b="0" i="0" u="none" strike="noStrike" kern="1200" cap="none" spc="0" normalizeH="0" baseline="3000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th</a:t>
            </a: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 meeting</a:t>
            </a:r>
          </a:p>
        </p:txBody>
      </p:sp>
      <p:pic>
        <p:nvPicPr>
          <p:cNvPr id="6" name="FILTER" hidden="1"/>
          <p:cNvPicPr>
            <a:picLocks noChangeAspect="1"/>
          </p:cNvPicPr>
          <p:nvPr/>
        </p:nvPicPr>
        <p:blipFill>
          <a:blip r:embed="rId2"/>
          <a:stretch>
            <a:fillRect/>
          </a:stretch>
        </p:blipFill>
        <p:spPr>
          <a:xfrm>
            <a:off x="516515" y="349711"/>
            <a:ext cx="914400" cy="228600"/>
          </a:xfrm>
          <a:prstGeom prst="rect">
            <a:avLst/>
          </a:prstGeom>
        </p:spPr>
      </p:pic>
      <p:pic>
        <p:nvPicPr>
          <p:cNvPr id="7" name="HEADER" hidden="1"/>
          <p:cNvPicPr>
            <a:picLocks noChangeAspect="1"/>
          </p:cNvPicPr>
          <p:nvPr/>
        </p:nvPicPr>
        <p:blipFill>
          <a:blip r:embed="rId3"/>
          <a:stretch>
            <a:fillRect/>
          </a:stretch>
        </p:blipFill>
        <p:spPr>
          <a:xfrm>
            <a:off x="516515" y="349711"/>
            <a:ext cx="914400" cy="228600"/>
          </a:xfrm>
          <a:prstGeom prst="rect">
            <a:avLst/>
          </a:prstGeom>
        </p:spPr>
      </p:pic>
      <p:pic>
        <p:nvPicPr>
          <p:cNvPr id="2" name="Picture 1"/>
          <p:cNvPicPr>
            <a:picLocks noChangeAspect="1"/>
          </p:cNvPicPr>
          <p:nvPr/>
        </p:nvPicPr>
        <p:blipFill>
          <a:blip r:embed="rId4"/>
          <a:stretch>
            <a:fillRect/>
          </a:stretch>
        </p:blipFill>
        <p:spPr>
          <a:xfrm>
            <a:off x="340525" y="289670"/>
            <a:ext cx="9453021" cy="6102891"/>
          </a:xfrm>
          <a:prstGeom prst="rect">
            <a:avLst/>
          </a:prstGeom>
        </p:spPr>
      </p:pic>
    </p:spTree>
    <p:extLst>
      <p:ext uri="{BB962C8B-B14F-4D97-AF65-F5344CB8AC3E}">
        <p14:creationId xmlns:p14="http://schemas.microsoft.com/office/powerpoint/2010/main" val="414386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3" y="406691"/>
            <a:ext cx="10229491" cy="730430"/>
          </a:xfrm>
        </p:spPr>
        <p:txBody>
          <a:bodyPr>
            <a:normAutofit/>
          </a:bodyPr>
          <a:lstStyle/>
          <a:p>
            <a:r>
              <a:rPr lang="en-US" sz="4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Prior Meeting Minutes</a:t>
            </a:r>
            <a:endParaRPr lang="en-US" sz="40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sp>
        <p:nvSpPr>
          <p:cNvPr id="3" name="Rectangle 2"/>
          <p:cNvSpPr/>
          <p:nvPr/>
        </p:nvSpPr>
        <p:spPr>
          <a:xfrm>
            <a:off x="838200" y="1229437"/>
            <a:ext cx="10193868" cy="2400657"/>
          </a:xfrm>
          <a:prstGeom prst="rect">
            <a:avLst/>
          </a:prstGeom>
        </p:spPr>
        <p:txBody>
          <a:bodyPr wrap="square">
            <a:spAutoFit/>
          </a:bodyPr>
          <a:lstStyle/>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ea typeface="Times New Roman" panose="02020603050405020304" pitchFamily="18" charset="0"/>
                <a:cs typeface="Calibri-Light"/>
              </a:rPr>
              <a:t>Consider the minutes from the June 2, 2020 </a:t>
            </a:r>
            <a:br>
              <a:rPr lang="en-US" sz="3000" dirty="0" smtClean="0">
                <a:latin typeface="Gill Sans MT" panose="020B0502020104020203" pitchFamily="34" charset="0"/>
                <a:ea typeface="Times New Roman" panose="02020603050405020304" pitchFamily="18" charset="0"/>
                <a:cs typeface="Calibri-Light"/>
              </a:rPr>
            </a:br>
            <a:r>
              <a:rPr lang="en-US" sz="3000" dirty="0" smtClean="0">
                <a:latin typeface="Gill Sans MT" panose="020B0502020104020203" pitchFamily="34" charset="0"/>
                <a:ea typeface="Times New Roman" panose="02020603050405020304" pitchFamily="18" charset="0"/>
                <a:cs typeface="Calibri-Light"/>
              </a:rPr>
              <a:t>monthly meeting </a:t>
            </a:r>
          </a:p>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ea typeface="Times New Roman" panose="02020603050405020304" pitchFamily="18" charset="0"/>
                <a:cs typeface="Calibri-Light"/>
              </a:rPr>
              <a:t>E-mailed to the Board on July 31, 2020</a:t>
            </a:r>
          </a:p>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rPr>
              <a:t>Request for a motion to approve</a:t>
            </a:r>
            <a:endParaRPr lang="en-US" sz="3000" dirty="0">
              <a:latin typeface="Gill Sans MT" panose="020B0502020104020203" pitchFamily="34" charset="0"/>
              <a:ea typeface="Times New Roman" panose="02020603050405020304" pitchFamily="18" charset="0"/>
              <a:cs typeface="Calibri-Light"/>
            </a:endParaRPr>
          </a:p>
        </p:txBody>
      </p:sp>
    </p:spTree>
    <p:extLst>
      <p:ext uri="{BB962C8B-B14F-4D97-AF65-F5344CB8AC3E}">
        <p14:creationId xmlns:p14="http://schemas.microsoft.com/office/powerpoint/2010/main" val="7813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7187314" y="552562"/>
            <a:ext cx="4935276"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tx2">
                    <a:lumMod val="50000"/>
                  </a:schemeClr>
                </a:solidFill>
                <a:effectLst/>
                <a:uLnTx/>
                <a:uFillTx/>
                <a:latin typeface="Gill Sans MT" panose="020B0502020104020203" pitchFamily="34" charset="0"/>
              </a:rPr>
              <a:t>Primary </a:t>
            </a:r>
            <a: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t>income included:</a:t>
            </a:r>
            <a:b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br>
            <a: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t>accrued reimbursements for operating costs and Aspen engineering</a:t>
            </a:r>
            <a:r>
              <a:rPr kumimoji="0" lang="en-US" sz="2400" b="0" i="0" u="none" strike="noStrike" kern="1200" cap="none" spc="0" normalizeH="0" noProof="0" dirty="0" smtClean="0">
                <a:ln>
                  <a:noFill/>
                </a:ln>
                <a:solidFill>
                  <a:schemeClr val="tx2">
                    <a:lumMod val="50000"/>
                  </a:schemeClr>
                </a:solidFill>
                <a:effectLst/>
                <a:uLnTx/>
                <a:uFillTx/>
                <a:latin typeface="Gill Sans MT" panose="020B0502020104020203" pitchFamily="34" charset="0"/>
              </a:rPr>
              <a:t>; interest income</a:t>
            </a:r>
          </a:p>
          <a:p>
            <a:pPr marL="347663" lvl="1" indent="-347663">
              <a:spcAft>
                <a:spcPts val="1800"/>
              </a:spcAft>
              <a:buFont typeface="Wingdings" panose="05000000000000000000" pitchFamily="2" charset="2"/>
              <a:buChar char="§"/>
              <a:defRPr/>
            </a:pPr>
            <a:r>
              <a:rPr lang="en-US" sz="2400" dirty="0" smtClean="0">
                <a:solidFill>
                  <a:schemeClr val="tx2">
                    <a:lumMod val="50000"/>
                  </a:schemeClr>
                </a:solidFill>
                <a:latin typeface="Gill Sans MT" panose="020B0502020104020203" pitchFamily="34" charset="0"/>
              </a:rPr>
              <a:t>Primary expenses included:</a:t>
            </a:r>
            <a:br>
              <a:rPr lang="en-US" sz="2400" dirty="0" smtClean="0">
                <a:solidFill>
                  <a:schemeClr val="tx2">
                    <a:lumMod val="50000"/>
                  </a:schemeClr>
                </a:solidFill>
                <a:latin typeface="Gill Sans MT" panose="020B0502020104020203" pitchFamily="34" charset="0"/>
              </a:rPr>
            </a:br>
            <a:r>
              <a:rPr lang="en-US" sz="2400" dirty="0">
                <a:solidFill>
                  <a:schemeClr val="tx2">
                    <a:lumMod val="50000"/>
                  </a:schemeClr>
                </a:solidFill>
                <a:latin typeface="Gill Sans MT" panose="020B0502020104020203" pitchFamily="34" charset="0"/>
              </a:rPr>
              <a:t>activities for Aspen; </a:t>
            </a:r>
            <a:r>
              <a:rPr lang="en-US" sz="2400" dirty="0" smtClean="0">
                <a:solidFill>
                  <a:schemeClr val="tx2">
                    <a:lumMod val="50000"/>
                  </a:schemeClr>
                </a:solidFill>
                <a:latin typeface="Gill Sans MT" panose="020B0502020104020203" pitchFamily="34" charset="0"/>
              </a:rPr>
              <a:t>payment to the City for shared VMS support; legal and accounting fees</a:t>
            </a:r>
            <a:r>
              <a:rPr lang="en-US" sz="2400" dirty="0">
                <a:solidFill>
                  <a:schemeClr val="tx2">
                    <a:lumMod val="50000"/>
                  </a:schemeClr>
                </a:solidFill>
                <a:latin typeface="Gill Sans MT" panose="020B0502020104020203" pitchFamily="34" charset="0"/>
              </a:rPr>
              <a:t>; </a:t>
            </a:r>
            <a:r>
              <a:rPr lang="en-US" sz="2400" dirty="0" smtClean="0">
                <a:solidFill>
                  <a:schemeClr val="tx2">
                    <a:lumMod val="50000"/>
                  </a:schemeClr>
                </a:solidFill>
                <a:latin typeface="Gill Sans MT" panose="020B0502020104020203" pitchFamily="34" charset="0"/>
              </a:rPr>
              <a:t>insurance; annual meeting costs; and </a:t>
            </a:r>
            <a:r>
              <a:rPr lang="en-US" sz="2400" dirty="0">
                <a:solidFill>
                  <a:schemeClr val="tx2">
                    <a:lumMod val="50000"/>
                  </a:schemeClr>
                </a:solidFill>
                <a:latin typeface="Gill Sans MT" panose="020B0502020104020203" pitchFamily="34" charset="0"/>
              </a:rPr>
              <a:t>interest expense</a:t>
            </a:r>
          </a:p>
          <a:p>
            <a:pPr marL="347663" lvl="1" indent="-347663">
              <a:spcAft>
                <a:spcPts val="1800"/>
              </a:spcAft>
              <a:buFont typeface="Wingdings" panose="05000000000000000000" pitchFamily="2" charset="2"/>
              <a:buChar char="§"/>
              <a:defRPr/>
            </a:pPr>
            <a: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t>Motion </a:t>
            </a:r>
            <a:r>
              <a:rPr kumimoji="0" lang="en-US" sz="2400" b="0" i="0" u="none" strike="noStrike" kern="1200" cap="none" spc="0" normalizeH="0" baseline="0" noProof="0" dirty="0">
                <a:ln>
                  <a:noFill/>
                </a:ln>
                <a:solidFill>
                  <a:schemeClr val="tx2">
                    <a:lumMod val="50000"/>
                  </a:schemeClr>
                </a:solidFill>
                <a:effectLst/>
                <a:uLnTx/>
                <a:uFillTx/>
                <a:latin typeface="Gill Sans MT" panose="020B0502020104020203" pitchFamily="34" charset="0"/>
              </a:rPr>
              <a:t>from the Finance Committee to approve </a:t>
            </a:r>
            <a: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t>Financial </a:t>
            </a:r>
            <a:r>
              <a:rPr kumimoji="0" lang="en-US" sz="2400" b="0" i="0" u="none" strike="noStrike" kern="1200" cap="none" spc="0" normalizeH="0" baseline="0" noProof="0" dirty="0">
                <a:ln>
                  <a:noFill/>
                </a:ln>
                <a:solidFill>
                  <a:schemeClr val="tx2">
                    <a:lumMod val="50000"/>
                  </a:schemeClr>
                </a:solidFill>
                <a:effectLst/>
                <a:uLnTx/>
                <a:uFillTx/>
                <a:latin typeface="Gill Sans MT" panose="020B0502020104020203" pitchFamily="34" charset="0"/>
              </a:rPr>
              <a:t>Reports </a:t>
            </a:r>
            <a:r>
              <a:rPr kumimoji="0" lang="en-US" sz="2400" b="0" i="0" u="none" strike="noStrike" kern="1200" cap="none" spc="0" normalizeH="0" baseline="0" noProof="0" dirty="0" smtClean="0">
                <a:ln>
                  <a:noFill/>
                </a:ln>
                <a:solidFill>
                  <a:schemeClr val="tx2">
                    <a:lumMod val="50000"/>
                  </a:schemeClr>
                </a:solidFill>
                <a:effectLst/>
                <a:uLnTx/>
                <a:uFillTx/>
                <a:latin typeface="Gill Sans MT" panose="020B0502020104020203" pitchFamily="34" charset="0"/>
              </a:rPr>
              <a:t>from June 2020</a:t>
            </a:r>
            <a:endParaRPr kumimoji="0" lang="en-US" sz="2400" b="0" i="0" u="none" strike="noStrike" kern="1200" cap="none" spc="0" normalizeH="0" baseline="0" noProof="0" dirty="0">
              <a:ln>
                <a:noFill/>
              </a:ln>
              <a:solidFill>
                <a:schemeClr val="tx2">
                  <a:lumMod val="50000"/>
                </a:schemeClr>
              </a:solidFill>
              <a:effectLst/>
              <a:uLnTx/>
              <a:uFillTx/>
              <a:latin typeface="Gill Sans MT" panose="020B0502020104020203" pitchFamily="34" charset="0"/>
              <a:ea typeface="Times New Roman" panose="02020603050405020304" pitchFamily="18" charset="0"/>
              <a:cs typeface="Calibri-Light"/>
            </a:endParaRPr>
          </a:p>
        </p:txBody>
      </p:sp>
      <p:pic>
        <p:nvPicPr>
          <p:cNvPr id="4" name="Picture 3"/>
          <p:cNvPicPr>
            <a:picLocks noChangeAspect="1"/>
          </p:cNvPicPr>
          <p:nvPr/>
        </p:nvPicPr>
        <p:blipFill>
          <a:blip r:embed="rId2"/>
          <a:stretch>
            <a:fillRect/>
          </a:stretch>
        </p:blipFill>
        <p:spPr>
          <a:xfrm>
            <a:off x="274039" y="158133"/>
            <a:ext cx="6571604" cy="6600112"/>
          </a:xfrm>
          <a:prstGeom prst="rect">
            <a:avLst/>
          </a:prstGeom>
        </p:spPr>
      </p:pic>
    </p:spTree>
    <p:extLst>
      <p:ext uri="{BB962C8B-B14F-4D97-AF65-F5344CB8AC3E}">
        <p14:creationId xmlns:p14="http://schemas.microsoft.com/office/powerpoint/2010/main" val="1319016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Financial Management Plan</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199" y="1371600"/>
            <a:ext cx="10964333" cy="4716162"/>
          </a:xfrm>
        </p:spPr>
        <p:txBody>
          <a:bodyPr>
            <a:noAutofit/>
          </a:bodyPr>
          <a:lstStyle/>
          <a:p>
            <a:pPr marL="0" lvl="1" indent="0">
              <a:lnSpc>
                <a:spcPct val="100000"/>
              </a:lnSpc>
              <a:spcBef>
                <a:spcPts val="0"/>
              </a:spcBef>
              <a:buNone/>
            </a:pPr>
            <a:r>
              <a:rPr lang="en-US" sz="2800" dirty="0" smtClean="0">
                <a:solidFill>
                  <a:schemeClr val="tx2">
                    <a:lumMod val="50000"/>
                  </a:schemeClr>
                </a:solidFill>
                <a:latin typeface="Gill Sans MT" panose="020B0502020104020203" pitchFamily="34" charset="0"/>
              </a:rPr>
              <a:t>The Financial Management Plan provides goals for achieving financial sustainability, including guidelines for the investment of RHEDC’s limited resources.</a:t>
            </a:r>
          </a:p>
          <a:p>
            <a:pPr marL="228600" lvl="1">
              <a:lnSpc>
                <a:spcPct val="100000"/>
              </a:lnSpc>
              <a:spcBef>
                <a:spcPts val="0"/>
              </a:spcBef>
              <a:spcAft>
                <a:spcPts val="600"/>
              </a:spcAft>
            </a:pPr>
            <a:r>
              <a:rPr lang="en-US" dirty="0" smtClean="0">
                <a:solidFill>
                  <a:schemeClr val="tx2">
                    <a:lumMod val="50000"/>
                  </a:schemeClr>
                </a:solidFill>
                <a:latin typeface="Gill Sans MT" panose="020B0502020104020203" pitchFamily="34" charset="0"/>
              </a:rPr>
              <a:t>Adopted </a:t>
            </a:r>
            <a:r>
              <a:rPr lang="en-US" dirty="0">
                <a:solidFill>
                  <a:schemeClr val="tx2">
                    <a:lumMod val="50000"/>
                  </a:schemeClr>
                </a:solidFill>
                <a:latin typeface="Gill Sans MT" panose="020B0502020104020203" pitchFamily="34" charset="0"/>
              </a:rPr>
              <a:t>in 2014 and last revised in 2015</a:t>
            </a:r>
          </a:p>
          <a:p>
            <a:pPr marL="228600" lvl="1">
              <a:lnSpc>
                <a:spcPct val="100000"/>
              </a:lnSpc>
              <a:spcBef>
                <a:spcPts val="0"/>
              </a:spcBef>
              <a:spcAft>
                <a:spcPts val="600"/>
              </a:spcAft>
            </a:pPr>
            <a:r>
              <a:rPr lang="en-US" dirty="0">
                <a:solidFill>
                  <a:schemeClr val="tx2">
                    <a:lumMod val="50000"/>
                  </a:schemeClr>
                </a:solidFill>
                <a:latin typeface="Gill Sans MT" panose="020B0502020104020203" pitchFamily="34" charset="0"/>
              </a:rPr>
              <a:t>An annual </a:t>
            </a:r>
            <a:r>
              <a:rPr lang="en-US" dirty="0" smtClean="0">
                <a:solidFill>
                  <a:schemeClr val="tx2">
                    <a:lumMod val="50000"/>
                  </a:schemeClr>
                </a:solidFill>
                <a:latin typeface="Gill Sans MT" panose="020B0502020104020203" pitchFamily="34" charset="0"/>
              </a:rPr>
              <a:t>report of the plan </a:t>
            </a:r>
            <a:r>
              <a:rPr lang="en-US" dirty="0">
                <a:solidFill>
                  <a:schemeClr val="tx2">
                    <a:lumMod val="50000"/>
                  </a:schemeClr>
                </a:solidFill>
                <a:latin typeface="Gill Sans MT" panose="020B0502020104020203" pitchFamily="34" charset="0"/>
              </a:rPr>
              <a:t>is reviewed each year during budget </a:t>
            </a:r>
            <a:r>
              <a:rPr lang="en-US" dirty="0" smtClean="0">
                <a:solidFill>
                  <a:schemeClr val="tx2">
                    <a:lumMod val="50000"/>
                  </a:schemeClr>
                </a:solidFill>
                <a:latin typeface="Gill Sans MT" panose="020B0502020104020203" pitchFamily="34" charset="0"/>
              </a:rPr>
              <a:t>planning</a:t>
            </a:r>
          </a:p>
          <a:p>
            <a:pPr marL="0" lvl="1" indent="0">
              <a:lnSpc>
                <a:spcPct val="100000"/>
              </a:lnSpc>
              <a:spcBef>
                <a:spcPts val="0"/>
              </a:spcBef>
              <a:spcAft>
                <a:spcPts val="600"/>
              </a:spcAft>
              <a:buNone/>
            </a:pPr>
            <a:endParaRPr lang="en-US" sz="1600" dirty="0" smtClean="0">
              <a:solidFill>
                <a:schemeClr val="tx2">
                  <a:lumMod val="50000"/>
                </a:schemeClr>
              </a:solidFill>
              <a:latin typeface="Gill Sans MT" panose="020B0502020104020203" pitchFamily="34" charset="0"/>
            </a:endParaRPr>
          </a:p>
          <a:p>
            <a:pPr marL="0" lvl="1" indent="0">
              <a:lnSpc>
                <a:spcPct val="100000"/>
              </a:lnSpc>
              <a:spcBef>
                <a:spcPts val="0"/>
              </a:spcBef>
              <a:spcAft>
                <a:spcPts val="600"/>
              </a:spcAft>
              <a:buNone/>
            </a:pPr>
            <a:r>
              <a:rPr lang="en-US" sz="2800" dirty="0" smtClean="0">
                <a:solidFill>
                  <a:schemeClr val="tx2">
                    <a:lumMod val="50000"/>
                  </a:schemeClr>
                </a:solidFill>
                <a:latin typeface="Gill Sans MT" panose="020B0502020104020203" pitchFamily="34" charset="0"/>
              </a:rPr>
              <a:t>Finance has </a:t>
            </a:r>
            <a:r>
              <a:rPr lang="en-US" sz="2800" dirty="0">
                <a:solidFill>
                  <a:schemeClr val="tx2">
                    <a:lumMod val="50000"/>
                  </a:schemeClr>
                </a:solidFill>
                <a:latin typeface="Gill Sans MT" panose="020B0502020104020203" pitchFamily="34" charset="0"/>
              </a:rPr>
              <a:t>reviewed the plan and recommends two updates to ensure the plan aligns with RHEDC’s current strategic goals and financial position:</a:t>
            </a:r>
          </a:p>
          <a:p>
            <a:pPr marL="228600" lvl="1"/>
            <a:r>
              <a:rPr lang="en-US" dirty="0" smtClean="0">
                <a:solidFill>
                  <a:srgbClr val="44546A">
                    <a:lumMod val="50000"/>
                  </a:srgbClr>
                </a:solidFill>
                <a:latin typeface="Gill Sans MT" panose="020B0502020104020203" pitchFamily="34" charset="0"/>
              </a:rPr>
              <a:t>Revision 1:  An </a:t>
            </a:r>
            <a:r>
              <a:rPr lang="en-US" dirty="0">
                <a:solidFill>
                  <a:srgbClr val="44546A">
                    <a:lumMod val="50000"/>
                  </a:srgbClr>
                </a:solidFill>
                <a:latin typeface="Gill Sans MT" panose="020B0502020104020203" pitchFamily="34" charset="0"/>
              </a:rPr>
              <a:t>updated goal to increase RHEDC’s net assets from $4 million by 2018 to </a:t>
            </a:r>
            <a:r>
              <a:rPr lang="en-US" dirty="0" smtClean="0">
                <a:solidFill>
                  <a:srgbClr val="44546A">
                    <a:lumMod val="50000"/>
                  </a:srgbClr>
                </a:solidFill>
                <a:latin typeface="Gill Sans MT" panose="020B0502020104020203" pitchFamily="34" charset="0"/>
              </a:rPr>
              <a:t>$</a:t>
            </a:r>
            <a:r>
              <a:rPr lang="en-US" dirty="0">
                <a:solidFill>
                  <a:srgbClr val="44546A">
                    <a:lumMod val="50000"/>
                  </a:srgbClr>
                </a:solidFill>
                <a:latin typeface="Gill Sans MT" panose="020B0502020104020203" pitchFamily="34" charset="0"/>
              </a:rPr>
              <a:t>6 million by </a:t>
            </a:r>
            <a:r>
              <a:rPr lang="en-US" dirty="0" smtClean="0">
                <a:solidFill>
                  <a:srgbClr val="44546A">
                    <a:lumMod val="50000"/>
                  </a:srgbClr>
                </a:solidFill>
                <a:latin typeface="Gill Sans MT" panose="020B0502020104020203" pitchFamily="34" charset="0"/>
              </a:rPr>
              <a:t>2024</a:t>
            </a:r>
            <a:endParaRPr lang="en-US" dirty="0">
              <a:solidFill>
                <a:srgbClr val="44546A">
                  <a:lumMod val="50000"/>
                </a:srgbClr>
              </a:solidFill>
              <a:latin typeface="Gill Sans MT" panose="020B0502020104020203" pitchFamily="34" charset="0"/>
            </a:endParaRPr>
          </a:p>
        </p:txBody>
      </p:sp>
    </p:spTree>
    <p:extLst>
      <p:ext uri="{BB962C8B-B14F-4D97-AF65-F5344CB8AC3E}">
        <p14:creationId xmlns:p14="http://schemas.microsoft.com/office/powerpoint/2010/main" val="3310753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Financial Management Plan</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228600" lvl="1"/>
            <a:r>
              <a:rPr lang="en-US" dirty="0" smtClean="0">
                <a:solidFill>
                  <a:schemeClr val="tx2">
                    <a:lumMod val="50000"/>
                  </a:schemeClr>
                </a:solidFill>
                <a:latin typeface="Gill Sans MT" panose="020B0502020104020203" pitchFamily="34" charset="0"/>
              </a:rPr>
              <a:t>Revision 2: The </a:t>
            </a:r>
            <a:r>
              <a:rPr lang="en-US" dirty="0">
                <a:solidFill>
                  <a:schemeClr val="tx2">
                    <a:lumMod val="50000"/>
                  </a:schemeClr>
                </a:solidFill>
                <a:latin typeface="Gill Sans MT" panose="020B0502020104020203" pitchFamily="34" charset="0"/>
              </a:rPr>
              <a:t>addition of a </a:t>
            </a:r>
            <a:r>
              <a:rPr lang="en-US" dirty="0" smtClean="0">
                <a:solidFill>
                  <a:schemeClr val="tx2">
                    <a:lumMod val="50000"/>
                  </a:schemeClr>
                </a:solidFill>
                <a:latin typeface="Gill Sans MT" panose="020B0502020104020203" pitchFamily="34" charset="0"/>
              </a:rPr>
              <a:t>provision </a:t>
            </a:r>
            <a:r>
              <a:rPr lang="en-US" dirty="0">
                <a:solidFill>
                  <a:schemeClr val="tx2">
                    <a:lumMod val="50000"/>
                  </a:schemeClr>
                </a:solidFill>
                <a:latin typeface="Gill Sans MT" panose="020B0502020104020203" pitchFamily="34" charset="0"/>
              </a:rPr>
              <a:t>that gives the Finance Committee and Board the ability to budget a limited portion of funds on annual basis </a:t>
            </a:r>
            <a:r>
              <a:rPr lang="en-US" dirty="0" smtClean="0">
                <a:solidFill>
                  <a:schemeClr val="tx2">
                    <a:lumMod val="50000"/>
                  </a:schemeClr>
                </a:solidFill>
                <a:latin typeface="Gill Sans MT" panose="020B0502020104020203" pitchFamily="34" charset="0"/>
              </a:rPr>
              <a:t>for Special Economic Development Initiatives.</a:t>
            </a:r>
          </a:p>
          <a:p>
            <a:pPr marL="685800" lvl="2"/>
            <a:r>
              <a:rPr lang="en-US" dirty="0" smtClean="0">
                <a:solidFill>
                  <a:schemeClr val="tx2">
                    <a:lumMod val="50000"/>
                  </a:schemeClr>
                </a:solidFill>
                <a:latin typeface="Gill Sans MT" panose="020B0502020104020203" pitchFamily="34" charset="0"/>
              </a:rPr>
              <a:t>These funds can </a:t>
            </a:r>
            <a:r>
              <a:rPr lang="en-US" dirty="0">
                <a:solidFill>
                  <a:schemeClr val="tx2">
                    <a:lumMod val="50000"/>
                  </a:schemeClr>
                </a:solidFill>
                <a:latin typeface="Gill Sans MT" panose="020B0502020104020203" pitchFamily="34" charset="0"/>
              </a:rPr>
              <a:t>be used, at the Board’s discretion, to help fund activities that clearly support RHEDC’s approved economic development goals, but that do not necessarily have their own means of providing a financial return on investment</a:t>
            </a:r>
            <a:r>
              <a:rPr lang="en-US" dirty="0" smtClean="0">
                <a:solidFill>
                  <a:schemeClr val="tx2">
                    <a:lumMod val="50000"/>
                  </a:schemeClr>
                </a:solidFill>
                <a:latin typeface="Gill Sans MT" panose="020B0502020104020203" pitchFamily="34" charset="0"/>
              </a:rPr>
              <a:t>.</a:t>
            </a:r>
          </a:p>
          <a:p>
            <a:pPr marL="685800" lvl="2"/>
            <a:r>
              <a:rPr lang="en-US" dirty="0">
                <a:solidFill>
                  <a:schemeClr val="tx2">
                    <a:lumMod val="50000"/>
                  </a:schemeClr>
                </a:solidFill>
                <a:latin typeface="Gill Sans MT" panose="020B0502020104020203" pitchFamily="34" charset="0"/>
              </a:rPr>
              <a:t>Examples include funds budgeted for art or design projects, support for entrepreneurial programs, or planning projects. RHEDC’s committees </a:t>
            </a:r>
            <a:r>
              <a:rPr lang="en-US" dirty="0" smtClean="0">
                <a:solidFill>
                  <a:schemeClr val="tx2">
                    <a:lumMod val="50000"/>
                  </a:schemeClr>
                </a:solidFill>
                <a:latin typeface="Gill Sans MT" panose="020B0502020104020203" pitchFamily="34" charset="0"/>
              </a:rPr>
              <a:t>would apply </a:t>
            </a:r>
            <a:r>
              <a:rPr lang="en-US" dirty="0">
                <a:solidFill>
                  <a:schemeClr val="tx2">
                    <a:lumMod val="50000"/>
                  </a:schemeClr>
                </a:solidFill>
                <a:latin typeface="Gill Sans MT" panose="020B0502020104020203" pitchFamily="34" charset="0"/>
              </a:rPr>
              <a:t>for use of </a:t>
            </a:r>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funds, with approval of projects and funding levels to be granted by action of the RHEDC Board of Directors. </a:t>
            </a:r>
          </a:p>
          <a:p>
            <a:pPr marL="685800" lvl="2"/>
            <a:r>
              <a:rPr lang="en-US" dirty="0" smtClean="0">
                <a:solidFill>
                  <a:schemeClr val="tx2">
                    <a:lumMod val="50000"/>
                  </a:schemeClr>
                </a:solidFill>
                <a:latin typeface="Gill Sans MT" panose="020B0502020104020203" pitchFamily="34" charset="0"/>
              </a:rPr>
              <a:t>The fund would be limited to 20% of the increase in net assets from the prior year.</a:t>
            </a:r>
          </a:p>
          <a:p>
            <a:pPr marL="685800" lvl="2"/>
            <a:r>
              <a:rPr lang="en-US" dirty="0" smtClean="0">
                <a:solidFill>
                  <a:schemeClr val="tx2">
                    <a:lumMod val="50000"/>
                  </a:schemeClr>
                </a:solidFill>
                <a:latin typeface="Gill Sans MT" panose="020B0502020104020203" pitchFamily="34" charset="0"/>
              </a:rPr>
              <a:t>Unused funds would not necessarily roll over.</a:t>
            </a:r>
          </a:p>
          <a:p>
            <a:pPr marL="685800" lvl="2"/>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designation of </a:t>
            </a:r>
            <a:r>
              <a:rPr lang="en-US" dirty="0" smtClean="0">
                <a:solidFill>
                  <a:schemeClr val="tx2">
                    <a:lumMod val="50000"/>
                  </a:schemeClr>
                </a:solidFill>
                <a:latin typeface="Gill Sans MT" panose="020B0502020104020203" pitchFamily="34" charset="0"/>
              </a:rPr>
              <a:t>these funds is </a:t>
            </a:r>
            <a:r>
              <a:rPr lang="en-US" dirty="0">
                <a:solidFill>
                  <a:schemeClr val="tx2">
                    <a:lumMod val="50000"/>
                  </a:schemeClr>
                </a:solidFill>
                <a:latin typeface="Gill Sans MT" panose="020B0502020104020203" pitchFamily="34" charset="0"/>
              </a:rPr>
              <a:t>discretionary and may be waived or limited as the Board </a:t>
            </a:r>
            <a:r>
              <a:rPr lang="en-US" dirty="0" smtClean="0">
                <a:solidFill>
                  <a:schemeClr val="tx2">
                    <a:lumMod val="50000"/>
                  </a:schemeClr>
                </a:solidFill>
                <a:latin typeface="Gill Sans MT" panose="020B0502020104020203" pitchFamily="34" charset="0"/>
              </a:rPr>
              <a:t>chooses. </a:t>
            </a:r>
            <a:endParaRPr lang="en-US" dirty="0">
              <a:solidFill>
                <a:schemeClr val="tx2">
                  <a:lumMod val="50000"/>
                </a:schemeClr>
              </a:solidFill>
              <a:latin typeface="Gill Sans MT" panose="020B0502020104020203" pitchFamily="34" charset="0"/>
            </a:endParaRPr>
          </a:p>
          <a:p>
            <a:pPr marL="457200" lvl="2" indent="0">
              <a:buNone/>
            </a:pPr>
            <a:endParaRPr lang="en-US" dirty="0">
              <a:solidFill>
                <a:schemeClr val="tx2">
                  <a:lumMod val="50000"/>
                </a:schemeClr>
              </a:solidFill>
              <a:latin typeface="Gill Sans MT" panose="020B0502020104020203" pitchFamily="34" charset="0"/>
            </a:endParaRPr>
          </a:p>
          <a:p>
            <a:pPr marL="0" lvl="1" indent="0">
              <a:lnSpc>
                <a:spcPct val="100000"/>
              </a:lnSpc>
              <a:spcBef>
                <a:spcPts val="0"/>
              </a:spcBef>
              <a:spcAft>
                <a:spcPts val="600"/>
              </a:spcAft>
              <a:buNone/>
            </a:pPr>
            <a:endParaRPr lang="en-US" sz="2800"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2102654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Financial Management Plan</a:t>
            </a:r>
            <a:endParaRPr lang="en-US" b="1" dirty="0">
              <a:solidFill>
                <a:srgbClr val="1B99D6"/>
              </a:solidFill>
              <a:latin typeface="Gill Sans MT" panose="020B0502020104020203" pitchFamily="34" charset="0"/>
            </a:endParaRPr>
          </a:p>
        </p:txBody>
      </p:sp>
      <p:sp>
        <p:nvSpPr>
          <p:cNvPr id="5" name="Rectangle 4"/>
          <p:cNvSpPr/>
          <p:nvPr/>
        </p:nvSpPr>
        <p:spPr>
          <a:xfrm>
            <a:off x="838199" y="1429435"/>
            <a:ext cx="10430933" cy="830997"/>
          </a:xfrm>
          <a:prstGeom prst="rect">
            <a:avLst/>
          </a:prstGeom>
        </p:spPr>
        <p:txBody>
          <a:bodyPr wrap="square">
            <a:spAutoFit/>
          </a:bodyPr>
          <a:lstStyle/>
          <a:p>
            <a:r>
              <a:rPr lang="en-US" sz="2400" dirty="0">
                <a:latin typeface="Gill Sans MT" panose="020B0502020104020203" pitchFamily="34" charset="0"/>
                <a:ea typeface="Times New Roman" panose="02020603050405020304" pitchFamily="18" charset="0"/>
              </a:rPr>
              <a:t>Motion from the Finance Committee to recommend approval of the amended Financial Management </a:t>
            </a:r>
            <a:r>
              <a:rPr lang="en-US" sz="2400" dirty="0" smtClean="0">
                <a:latin typeface="Gill Sans MT" panose="020B0502020104020203" pitchFamily="34" charset="0"/>
                <a:ea typeface="Times New Roman" panose="02020603050405020304" pitchFamily="18" charset="0"/>
              </a:rPr>
              <a:t>Plan.</a:t>
            </a:r>
            <a:endParaRPr lang="en-US" sz="2400" dirty="0">
              <a:latin typeface="Gill Sans MT" panose="020B0502020104020203" pitchFamily="34" charset="0"/>
            </a:endParaRPr>
          </a:p>
        </p:txBody>
      </p:sp>
    </p:spTree>
    <p:extLst>
      <p:ext uri="{BB962C8B-B14F-4D97-AF65-F5344CB8AC3E}">
        <p14:creationId xmlns:p14="http://schemas.microsoft.com/office/powerpoint/2010/main" val="2219838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Aspen Business Park</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0" lvl="1" indent="0">
              <a:lnSpc>
                <a:spcPct val="100000"/>
              </a:lnSpc>
              <a:spcBef>
                <a:spcPts val="0"/>
              </a:spcBef>
              <a:buNone/>
            </a:pPr>
            <a:r>
              <a:rPr lang="en-US" sz="2800" dirty="0" err="1" smtClean="0">
                <a:solidFill>
                  <a:schemeClr val="tx2">
                    <a:lumMod val="50000"/>
                  </a:schemeClr>
                </a:solidFill>
                <a:latin typeface="Gill Sans MT" panose="020B0502020104020203" pitchFamily="34" charset="0"/>
              </a:rPr>
              <a:t>Aspendale</a:t>
            </a:r>
            <a:r>
              <a:rPr lang="en-US" sz="2800" dirty="0" smtClean="0">
                <a:solidFill>
                  <a:schemeClr val="tx2">
                    <a:lumMod val="50000"/>
                  </a:schemeClr>
                </a:solidFill>
                <a:latin typeface="Gill Sans MT" panose="020B0502020104020203" pitchFamily="34" charset="0"/>
              </a:rPr>
              <a:t> Road and Railroad Crossing</a:t>
            </a:r>
          </a:p>
          <a:p>
            <a:pPr marL="228600" lvl="1">
              <a:lnSpc>
                <a:spcPct val="100000"/>
              </a:lnSpc>
              <a:spcBef>
                <a:spcPts val="0"/>
              </a:spcBef>
              <a:spcAft>
                <a:spcPts val="600"/>
              </a:spcAft>
            </a:pPr>
            <a:r>
              <a:rPr lang="en-US" dirty="0" smtClean="0">
                <a:solidFill>
                  <a:schemeClr val="tx2">
                    <a:lumMod val="50000"/>
                  </a:schemeClr>
                </a:solidFill>
                <a:latin typeface="Gill Sans MT" panose="020B0502020104020203" pitchFamily="34" charset="0"/>
              </a:rPr>
              <a:t>RHEDC’s </a:t>
            </a:r>
            <a:r>
              <a:rPr lang="en-US" dirty="0">
                <a:solidFill>
                  <a:schemeClr val="tx2">
                    <a:lumMod val="50000"/>
                  </a:schemeClr>
                </a:solidFill>
                <a:latin typeface="Gill Sans MT" panose="020B0502020104020203" pitchFamily="34" charset="0"/>
              </a:rPr>
              <a:t>attorney </a:t>
            </a:r>
            <a:r>
              <a:rPr lang="en-US" dirty="0" smtClean="0">
                <a:solidFill>
                  <a:schemeClr val="tx2">
                    <a:lumMod val="50000"/>
                  </a:schemeClr>
                </a:solidFill>
                <a:latin typeface="Gill Sans MT" panose="020B0502020104020203" pitchFamily="34" charset="0"/>
              </a:rPr>
              <a:t>has filed the petition for </a:t>
            </a:r>
            <a:r>
              <a:rPr lang="en-US" dirty="0">
                <a:solidFill>
                  <a:schemeClr val="tx2">
                    <a:lumMod val="50000"/>
                  </a:schemeClr>
                </a:solidFill>
                <a:latin typeface="Gill Sans MT" panose="020B0502020104020203" pitchFamily="34" charset="0"/>
              </a:rPr>
              <a:t>a judicial closing of </a:t>
            </a:r>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portion of </a:t>
            </a:r>
            <a:r>
              <a:rPr lang="en-US" dirty="0" err="1">
                <a:solidFill>
                  <a:schemeClr val="tx2">
                    <a:lumMod val="50000"/>
                  </a:schemeClr>
                </a:solidFill>
                <a:latin typeface="Gill Sans MT" panose="020B0502020104020203" pitchFamily="34" charset="0"/>
              </a:rPr>
              <a:t>Aspendale</a:t>
            </a:r>
            <a:r>
              <a:rPr lang="en-US" dirty="0">
                <a:solidFill>
                  <a:schemeClr val="tx2">
                    <a:lumMod val="50000"/>
                  </a:schemeClr>
                </a:solidFill>
                <a:latin typeface="Gill Sans MT" panose="020B0502020104020203" pitchFamily="34" charset="0"/>
              </a:rPr>
              <a:t> </a:t>
            </a:r>
            <a:r>
              <a:rPr lang="en-US" dirty="0" smtClean="0">
                <a:solidFill>
                  <a:schemeClr val="tx2">
                    <a:lumMod val="50000"/>
                  </a:schemeClr>
                </a:solidFill>
                <a:latin typeface="Gill Sans MT" panose="020B0502020104020203" pitchFamily="34" charset="0"/>
              </a:rPr>
              <a:t>Road from Celanese Road to where </a:t>
            </a:r>
            <a:r>
              <a:rPr lang="en-US" dirty="0" err="1" smtClean="0">
                <a:solidFill>
                  <a:schemeClr val="tx2">
                    <a:lumMod val="50000"/>
                  </a:schemeClr>
                </a:solidFill>
                <a:latin typeface="Gill Sans MT" panose="020B0502020104020203" pitchFamily="34" charset="0"/>
              </a:rPr>
              <a:t>Aspendale</a:t>
            </a:r>
            <a:r>
              <a:rPr lang="en-US" dirty="0" smtClean="0">
                <a:solidFill>
                  <a:schemeClr val="tx2">
                    <a:lumMod val="50000"/>
                  </a:schemeClr>
                </a:solidFill>
                <a:latin typeface="Gill Sans MT" panose="020B0502020104020203" pitchFamily="34" charset="0"/>
              </a:rPr>
              <a:t> intersects with the future Museum Road extension.</a:t>
            </a:r>
          </a:p>
          <a:p>
            <a:pPr marL="0" lvl="1" indent="0">
              <a:lnSpc>
                <a:spcPct val="100000"/>
              </a:lnSpc>
              <a:spcBef>
                <a:spcPts val="0"/>
              </a:spcBef>
              <a:spcAft>
                <a:spcPts val="600"/>
              </a:spcAft>
              <a:buNone/>
            </a:pPr>
            <a:r>
              <a:rPr lang="en-US" sz="2800" dirty="0">
                <a:solidFill>
                  <a:schemeClr val="tx2">
                    <a:lumMod val="50000"/>
                  </a:schemeClr>
                </a:solidFill>
                <a:latin typeface="Gill Sans MT" panose="020B0502020104020203" pitchFamily="34" charset="0"/>
              </a:rPr>
              <a:t>Construction Progress</a:t>
            </a:r>
          </a:p>
          <a:p>
            <a:pPr marL="228600" lvl="1">
              <a:lnSpc>
                <a:spcPct val="100000"/>
              </a:lnSpc>
              <a:spcBef>
                <a:spcPts val="0"/>
              </a:spcBef>
              <a:spcAft>
                <a:spcPts val="600"/>
              </a:spcAft>
            </a:pPr>
            <a:r>
              <a:rPr lang="en-US" dirty="0" smtClean="0">
                <a:solidFill>
                  <a:schemeClr val="tx2">
                    <a:lumMod val="50000"/>
                  </a:schemeClr>
                </a:solidFill>
                <a:latin typeface="Gill Sans MT" panose="020B0502020104020203" pitchFamily="34" charset="0"/>
              </a:rPr>
              <a:t>The bid </a:t>
            </a:r>
            <a:r>
              <a:rPr lang="en-US" dirty="0">
                <a:solidFill>
                  <a:schemeClr val="tx2">
                    <a:lumMod val="50000"/>
                  </a:schemeClr>
                </a:solidFill>
                <a:latin typeface="Gill Sans MT" panose="020B0502020104020203" pitchFamily="34" charset="0"/>
              </a:rPr>
              <a:t>package for the sewer expansion should be released in the next week, with sewer construction still on target to begin in late September. </a:t>
            </a:r>
          </a:p>
          <a:p>
            <a:pPr marL="0" lvl="1" indent="0">
              <a:lnSpc>
                <a:spcPct val="100000"/>
              </a:lnSpc>
              <a:spcBef>
                <a:spcPts val="0"/>
              </a:spcBef>
              <a:buNone/>
            </a:pPr>
            <a:r>
              <a:rPr lang="en-US" sz="2800" dirty="0" smtClean="0">
                <a:solidFill>
                  <a:schemeClr val="tx2">
                    <a:lumMod val="50000"/>
                  </a:schemeClr>
                </a:solidFill>
                <a:latin typeface="Gill Sans MT" panose="020B0502020104020203" pitchFamily="34" charset="0"/>
              </a:rPr>
              <a:t>Development Agreement</a:t>
            </a:r>
          </a:p>
          <a:p>
            <a:pPr marL="228600" lvl="1">
              <a:lnSpc>
                <a:spcPct val="100000"/>
              </a:lnSpc>
              <a:spcBef>
                <a:spcPts val="0"/>
              </a:spcBef>
            </a:pPr>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d</a:t>
            </a:r>
            <a:r>
              <a:rPr lang="en-US" dirty="0" smtClean="0">
                <a:solidFill>
                  <a:schemeClr val="tx2">
                    <a:lumMod val="50000"/>
                  </a:schemeClr>
                </a:solidFill>
                <a:latin typeface="Gill Sans MT" panose="020B0502020104020203" pitchFamily="34" charset="0"/>
              </a:rPr>
              <a:t>evelopment </a:t>
            </a:r>
            <a:r>
              <a:rPr lang="en-US" dirty="0">
                <a:solidFill>
                  <a:schemeClr val="tx2">
                    <a:lumMod val="50000"/>
                  </a:schemeClr>
                </a:solidFill>
                <a:latin typeface="Gill Sans MT" panose="020B0502020104020203" pitchFamily="34" charset="0"/>
              </a:rPr>
              <a:t>agreement between RHEDC, Childress </a:t>
            </a:r>
            <a:r>
              <a:rPr lang="en-US" dirty="0" smtClean="0">
                <a:solidFill>
                  <a:schemeClr val="tx2">
                    <a:lumMod val="50000"/>
                  </a:schemeClr>
                </a:solidFill>
                <a:latin typeface="Gill Sans MT" panose="020B0502020104020203" pitchFamily="34" charset="0"/>
              </a:rPr>
              <a:t>Klein, </a:t>
            </a:r>
            <a:r>
              <a:rPr lang="en-US" dirty="0">
                <a:solidFill>
                  <a:schemeClr val="tx2">
                    <a:lumMod val="50000"/>
                  </a:schemeClr>
                </a:solidFill>
                <a:latin typeface="Gill Sans MT" panose="020B0502020104020203" pitchFamily="34" charset="0"/>
              </a:rPr>
              <a:t>and </a:t>
            </a:r>
            <a:r>
              <a:rPr lang="en-US" dirty="0" smtClean="0">
                <a:solidFill>
                  <a:schemeClr val="tx2">
                    <a:lumMod val="50000"/>
                  </a:schemeClr>
                </a:solidFill>
                <a:latin typeface="Gill Sans MT" panose="020B0502020104020203" pitchFamily="34" charset="0"/>
              </a:rPr>
              <a:t>the City </a:t>
            </a:r>
            <a:r>
              <a:rPr lang="en-US" dirty="0">
                <a:solidFill>
                  <a:schemeClr val="tx2">
                    <a:lumMod val="50000"/>
                  </a:schemeClr>
                </a:solidFill>
                <a:latin typeface="Gill Sans MT" panose="020B0502020104020203" pitchFamily="34" charset="0"/>
              </a:rPr>
              <a:t>of Rock Hill is </a:t>
            </a:r>
            <a:r>
              <a:rPr lang="en-US" dirty="0" smtClean="0">
                <a:solidFill>
                  <a:schemeClr val="tx2">
                    <a:lumMod val="50000"/>
                  </a:schemeClr>
                </a:solidFill>
                <a:latin typeface="Gill Sans MT" panose="020B0502020104020203" pitchFamily="34" charset="0"/>
              </a:rPr>
              <a:t>still in the draft stages. </a:t>
            </a:r>
            <a:endParaRPr lang="en-US"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3109384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The Herald Site/Engage</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257300"/>
            <a:ext cx="11353800" cy="4716162"/>
          </a:xfrm>
        </p:spPr>
        <p:txBody>
          <a:bodyPr>
            <a:noAutofit/>
          </a:bodyPr>
          <a:lstStyle/>
          <a:p>
            <a:pPr>
              <a:lnSpc>
                <a:spcPct val="100000"/>
              </a:lnSpc>
              <a:spcBef>
                <a:spcPts val="0"/>
              </a:spcBef>
              <a:spcAft>
                <a:spcPts val="600"/>
              </a:spcAft>
            </a:pPr>
            <a:r>
              <a:rPr lang="en-US" sz="3200" dirty="0">
                <a:solidFill>
                  <a:schemeClr val="tx2">
                    <a:lumMod val="50000"/>
                  </a:schemeClr>
                </a:solidFill>
                <a:latin typeface="Gill Sans MT" panose="020B0502020104020203" pitchFamily="34" charset="0"/>
              </a:rPr>
              <a:t>Continuation of Extended </a:t>
            </a:r>
            <a:r>
              <a:rPr lang="en-US" sz="3200" dirty="0" smtClean="0">
                <a:solidFill>
                  <a:schemeClr val="tx2">
                    <a:lumMod val="50000"/>
                  </a:schemeClr>
                </a:solidFill>
                <a:latin typeface="Gill Sans MT" panose="020B0502020104020203" pitchFamily="34" charset="0"/>
              </a:rPr>
              <a:t>Inspection </a:t>
            </a:r>
            <a:r>
              <a:rPr lang="en-US" sz="3200" dirty="0">
                <a:solidFill>
                  <a:schemeClr val="tx2">
                    <a:lumMod val="50000"/>
                  </a:schemeClr>
                </a:solidFill>
                <a:latin typeface="Gill Sans MT" panose="020B0502020104020203" pitchFamily="34" charset="0"/>
              </a:rPr>
              <a:t>Period</a:t>
            </a:r>
          </a:p>
          <a:p>
            <a:pPr lvl="1">
              <a:lnSpc>
                <a:spcPct val="100000"/>
              </a:lnSpc>
              <a:spcBef>
                <a:spcPts val="0"/>
              </a:spcBef>
              <a:spcAft>
                <a:spcPts val="600"/>
              </a:spcAft>
            </a:pPr>
            <a:r>
              <a:rPr lang="en-US" sz="2800" dirty="0">
                <a:solidFill>
                  <a:schemeClr val="tx2">
                    <a:lumMod val="50000"/>
                  </a:schemeClr>
                </a:solidFill>
                <a:latin typeface="Gill Sans MT" panose="020B0502020104020203" pitchFamily="34" charset="0"/>
              </a:rPr>
              <a:t>Current inspection period ends </a:t>
            </a:r>
            <a:r>
              <a:rPr lang="en-US" sz="2800" dirty="0" smtClean="0">
                <a:solidFill>
                  <a:schemeClr val="tx2">
                    <a:lumMod val="50000"/>
                  </a:schemeClr>
                </a:solidFill>
                <a:latin typeface="Gill Sans MT" panose="020B0502020104020203" pitchFamily="34" charset="0"/>
              </a:rPr>
              <a:t>tomorrow (August </a:t>
            </a:r>
            <a:r>
              <a:rPr lang="en-US" sz="2800" dirty="0">
                <a:solidFill>
                  <a:schemeClr val="tx2">
                    <a:lumMod val="50000"/>
                  </a:schemeClr>
                </a:solidFill>
                <a:latin typeface="Gill Sans MT" panose="020B0502020104020203" pitchFamily="34" charset="0"/>
              </a:rPr>
              <a:t>5</a:t>
            </a:r>
            <a:r>
              <a:rPr lang="en-US" sz="2800" baseline="30000" dirty="0">
                <a:solidFill>
                  <a:schemeClr val="tx2">
                    <a:lumMod val="50000"/>
                  </a:schemeClr>
                </a:solidFill>
                <a:latin typeface="Gill Sans MT" panose="020B0502020104020203" pitchFamily="34" charset="0"/>
              </a:rPr>
              <a:t>th</a:t>
            </a:r>
            <a:r>
              <a:rPr lang="en-US" sz="2800" dirty="0" smtClean="0">
                <a:solidFill>
                  <a:schemeClr val="tx2">
                    <a:lumMod val="50000"/>
                  </a:schemeClr>
                </a:solidFill>
                <a:latin typeface="Gill Sans MT" panose="020B0502020104020203" pitchFamily="34" charset="0"/>
              </a:rPr>
              <a:t>)</a:t>
            </a:r>
            <a:endParaRPr lang="en-US" sz="2800" dirty="0">
              <a:solidFill>
                <a:schemeClr val="tx2">
                  <a:lumMod val="50000"/>
                </a:schemeClr>
              </a:solidFill>
              <a:latin typeface="Gill Sans MT" panose="020B0502020104020203" pitchFamily="34" charset="0"/>
            </a:endParaRPr>
          </a:p>
          <a:p>
            <a:pPr lvl="1">
              <a:lnSpc>
                <a:spcPct val="100000"/>
              </a:lnSpc>
              <a:spcBef>
                <a:spcPts val="0"/>
              </a:spcBef>
              <a:spcAft>
                <a:spcPts val="600"/>
              </a:spcAft>
            </a:pPr>
            <a:r>
              <a:rPr lang="en-US" sz="2800" dirty="0">
                <a:solidFill>
                  <a:schemeClr val="tx2">
                    <a:lumMod val="50000"/>
                  </a:schemeClr>
                </a:solidFill>
                <a:latin typeface="Gill Sans MT" panose="020B0502020104020203" pitchFamily="34" charset="0"/>
              </a:rPr>
              <a:t>Current owner is still working on unresolved title issues </a:t>
            </a:r>
            <a:r>
              <a:rPr lang="en-US" sz="2800" dirty="0" smtClean="0">
                <a:solidFill>
                  <a:schemeClr val="tx2">
                    <a:lumMod val="50000"/>
                  </a:schemeClr>
                </a:solidFill>
                <a:latin typeface="Gill Sans MT" panose="020B0502020104020203" pitchFamily="34" charset="0"/>
              </a:rPr>
              <a:t/>
            </a:r>
            <a:br>
              <a:rPr lang="en-US" sz="2800" dirty="0" smtClean="0">
                <a:solidFill>
                  <a:schemeClr val="tx2">
                    <a:lumMod val="50000"/>
                  </a:schemeClr>
                </a:solidFill>
                <a:latin typeface="Gill Sans MT" panose="020B0502020104020203" pitchFamily="34" charset="0"/>
              </a:rPr>
            </a:br>
            <a:r>
              <a:rPr lang="en-US" sz="2800" dirty="0" smtClean="0">
                <a:solidFill>
                  <a:schemeClr val="tx2">
                    <a:lumMod val="50000"/>
                  </a:schemeClr>
                </a:solidFill>
                <a:latin typeface="Gill Sans MT" panose="020B0502020104020203" pitchFamily="34" charset="0"/>
              </a:rPr>
              <a:t>with </a:t>
            </a:r>
            <a:r>
              <a:rPr lang="en-US" sz="2800" dirty="0">
                <a:solidFill>
                  <a:schemeClr val="tx2">
                    <a:lumMod val="50000"/>
                  </a:schemeClr>
                </a:solidFill>
                <a:latin typeface="Gill Sans MT" panose="020B0502020104020203" pitchFamily="34" charset="0"/>
              </a:rPr>
              <a:t>Norfolk Southern</a:t>
            </a:r>
          </a:p>
          <a:p>
            <a:pPr lvl="1">
              <a:lnSpc>
                <a:spcPct val="100000"/>
              </a:lnSpc>
              <a:spcBef>
                <a:spcPts val="0"/>
              </a:spcBef>
              <a:spcAft>
                <a:spcPts val="600"/>
              </a:spcAft>
            </a:pPr>
            <a:r>
              <a:rPr lang="en-US" sz="2800" dirty="0">
                <a:solidFill>
                  <a:schemeClr val="tx2">
                    <a:lumMod val="50000"/>
                  </a:schemeClr>
                </a:solidFill>
                <a:latin typeface="Gill Sans MT" panose="020B0502020104020203" pitchFamily="34" charset="0"/>
              </a:rPr>
              <a:t>Request to extend the inspection period for up </a:t>
            </a:r>
            <a:r>
              <a:rPr lang="en-US" sz="2800" dirty="0" smtClean="0">
                <a:solidFill>
                  <a:schemeClr val="tx2">
                    <a:lumMod val="50000"/>
                  </a:schemeClr>
                </a:solidFill>
                <a:latin typeface="Gill Sans MT" panose="020B0502020104020203" pitchFamily="34" charset="0"/>
              </a:rPr>
              <a:t>to 2 additional months</a:t>
            </a:r>
            <a:endParaRPr lang="en-US" sz="2800" dirty="0">
              <a:solidFill>
                <a:schemeClr val="tx2">
                  <a:lumMod val="50000"/>
                </a:schemeClr>
              </a:solidFill>
              <a:latin typeface="Gill Sans MT" panose="020B0502020104020203" pitchFamily="34" charset="0"/>
            </a:endParaRPr>
          </a:p>
          <a:p>
            <a:pPr lvl="0"/>
            <a:r>
              <a:rPr lang="en-US" sz="3200" dirty="0">
                <a:solidFill>
                  <a:schemeClr val="tx2">
                    <a:lumMod val="50000"/>
                  </a:schemeClr>
                </a:solidFill>
                <a:latin typeface="Gill Sans MT" panose="020B0502020104020203" pitchFamily="34" charset="0"/>
              </a:rPr>
              <a:t>Motion from the Finance Committee to approve a </a:t>
            </a:r>
            <a:r>
              <a:rPr lang="en-US" sz="3200" dirty="0" smtClean="0">
                <a:solidFill>
                  <a:schemeClr val="tx2">
                    <a:lumMod val="50000"/>
                  </a:schemeClr>
                </a:solidFill>
                <a:latin typeface="Gill Sans MT" panose="020B0502020104020203" pitchFamily="34" charset="0"/>
              </a:rPr>
              <a:t>seventh (7</a:t>
            </a:r>
            <a:r>
              <a:rPr lang="en-US" sz="3200" baseline="30000" dirty="0" smtClean="0">
                <a:solidFill>
                  <a:schemeClr val="tx2">
                    <a:lumMod val="50000"/>
                  </a:schemeClr>
                </a:solidFill>
                <a:latin typeface="Gill Sans MT" panose="020B0502020104020203" pitchFamily="34" charset="0"/>
              </a:rPr>
              <a:t>th</a:t>
            </a:r>
            <a:r>
              <a:rPr lang="en-US" sz="3200" dirty="0" smtClean="0">
                <a:solidFill>
                  <a:schemeClr val="tx2">
                    <a:lumMod val="50000"/>
                  </a:schemeClr>
                </a:solidFill>
                <a:latin typeface="Gill Sans MT" panose="020B0502020104020203" pitchFamily="34" charset="0"/>
              </a:rPr>
              <a:t>) </a:t>
            </a:r>
            <a:r>
              <a:rPr lang="en-US" sz="3200" dirty="0">
                <a:solidFill>
                  <a:schemeClr val="tx2">
                    <a:lumMod val="50000"/>
                  </a:schemeClr>
                </a:solidFill>
                <a:latin typeface="Gill Sans MT" panose="020B0502020104020203" pitchFamily="34" charset="0"/>
              </a:rPr>
              <a:t>amendment to the Purchase and Sale Agreement with</a:t>
            </a:r>
            <a:br>
              <a:rPr lang="en-US" sz="3200" dirty="0">
                <a:solidFill>
                  <a:schemeClr val="tx2">
                    <a:lumMod val="50000"/>
                  </a:schemeClr>
                </a:solidFill>
                <a:latin typeface="Gill Sans MT" panose="020B0502020104020203" pitchFamily="34" charset="0"/>
              </a:rPr>
            </a:br>
            <a:r>
              <a:rPr lang="en-US" sz="3200" dirty="0">
                <a:solidFill>
                  <a:schemeClr val="tx2">
                    <a:lumMod val="50000"/>
                  </a:schemeClr>
                </a:solidFill>
                <a:latin typeface="Gill Sans MT" panose="020B0502020104020203" pitchFamily="34" charset="0"/>
              </a:rPr>
              <a:t>132 Rock Hill, MRP, LLC, extending the initial due diligence period up to </a:t>
            </a:r>
            <a:r>
              <a:rPr lang="en-US" sz="3200" dirty="0" smtClean="0">
                <a:solidFill>
                  <a:schemeClr val="tx2">
                    <a:lumMod val="50000"/>
                  </a:schemeClr>
                </a:solidFill>
                <a:latin typeface="Gill Sans MT" panose="020B0502020104020203" pitchFamily="34" charset="0"/>
              </a:rPr>
              <a:t>October 5, </a:t>
            </a:r>
            <a:r>
              <a:rPr lang="en-US" sz="3200" dirty="0">
                <a:solidFill>
                  <a:schemeClr val="tx2">
                    <a:lumMod val="50000"/>
                  </a:schemeClr>
                </a:solidFill>
                <a:latin typeface="Gill Sans MT" panose="020B0502020104020203" pitchFamily="34" charset="0"/>
              </a:rPr>
              <a:t>2020</a:t>
            </a:r>
          </a:p>
          <a:p>
            <a:endParaRPr lang="en-US" sz="1200"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4637773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10383"/>
            <a:ext cx="9405036" cy="2215991"/>
          </a:xfrm>
          <a:prstGeom prst="rect">
            <a:avLst/>
          </a:prstGeom>
          <a:noFill/>
        </p:spPr>
        <p:txBody>
          <a:bodyPr wrap="square" rtlCol="0">
            <a:spAutoFit/>
          </a:body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Talent Development Committee</a:t>
            </a:r>
            <a:r>
              <a:rPr lang="en-US" b="1" dirty="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b="1" dirty="0">
                <a:ln w="0"/>
                <a:solidFill>
                  <a:srgbClr val="109AD6"/>
                </a:solidFill>
                <a:effectLst>
                  <a:outerShdw blurRad="38100" dist="38100" dir="2700000" algn="tl">
                    <a:srgbClr val="000000">
                      <a:alpha val="43137"/>
                    </a:srgbClr>
                  </a:outerShdw>
                </a:effectLst>
                <a:latin typeface="Gill Sans MT" panose="020B0502020104020203" pitchFamily="34" charset="0"/>
              </a:rPr>
            </a:br>
            <a:endParaRPr lang="en-US" dirty="0">
              <a:effectLst>
                <a:outerShdw blurRad="38100" dist="38100" dir="2700000" algn="tl">
                  <a:srgbClr val="000000">
                    <a:alpha val="43137"/>
                  </a:srgbClr>
                </a:outerShdw>
              </a:effectLst>
              <a:latin typeface="Gill Sans MT" panose="020B0502020104020203" pitchFamily="34" charset="0"/>
            </a:endParaRPr>
          </a:p>
        </p:txBody>
      </p:sp>
      <p:sp>
        <p:nvSpPr>
          <p:cNvPr id="5" name="TextBox 4"/>
          <p:cNvSpPr txBox="1"/>
          <p:nvPr/>
        </p:nvSpPr>
        <p:spPr>
          <a:xfrm>
            <a:off x="933450" y="3819564"/>
            <a:ext cx="2814873" cy="707886"/>
          </a:xfrm>
          <a:prstGeom prst="rect">
            <a:avLst/>
          </a:prstGeom>
          <a:noFill/>
        </p:spPr>
        <p:txBody>
          <a:bodyPr wrap="none" rtlCol="0">
            <a:spAutoFit/>
          </a:bodyPr>
          <a:lstStyle/>
          <a:p>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Ron </a:t>
            </a:r>
            <a:r>
              <a:rPr lang="en-US" sz="4000" b="1" dirty="0" err="1" smtClean="0">
                <a:ln w="0"/>
                <a:solidFill>
                  <a:schemeClr val="accent3"/>
                </a:solidFill>
                <a:effectLst>
                  <a:outerShdw blurRad="38100" dist="38100" dir="2700000" algn="tl">
                    <a:srgbClr val="000000">
                      <a:alpha val="43137"/>
                    </a:srgbClr>
                  </a:outerShdw>
                </a:effectLst>
                <a:latin typeface="Gill Sans MT" panose="020B0502020104020203" pitchFamily="34" charset="0"/>
              </a:rPr>
              <a:t>Roveri</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933450" y="4527450"/>
            <a:ext cx="4223436" cy="553998"/>
          </a:xfrm>
          <a:prstGeom prst="rect">
            <a:avLst/>
          </a:prstGeom>
          <a:noFill/>
        </p:spPr>
        <p:txBody>
          <a:bodyPr wrap="square" rtlCol="0">
            <a:spAutoFit/>
          </a:bodyPr>
          <a:lstStyle/>
          <a:p>
            <a:r>
              <a:rPr lang="en-US" sz="3000" b="1" dirty="0" smtClean="0">
                <a:ln w="0"/>
                <a:solidFill>
                  <a:schemeClr val="accent2"/>
                </a:solidFill>
                <a:effectLst>
                  <a:outerShdw blurRad="38100" dist="38100" dir="2700000" algn="tl">
                    <a:srgbClr val="000000">
                      <a:alpha val="43137"/>
                    </a:srgbClr>
                  </a:outerShdw>
                </a:effectLst>
                <a:latin typeface="Gill Sans MT" panose="020B0502020104020203" pitchFamily="34" charset="0"/>
              </a:rPr>
              <a:t>Committee Chair</a:t>
            </a:r>
            <a:endParaRPr lang="en-US" sz="3000" dirty="0">
              <a:solidFill>
                <a:schemeClr val="accent2"/>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38203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0155" y="122646"/>
            <a:ext cx="10826808" cy="192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Industrial Development</a:t>
            </a:r>
          </a:p>
          <a:p>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t>
            </a: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Rick Norwood</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l="1748" t="4067" r="374" b="2666"/>
          <a:stretch/>
        </p:blipFill>
        <p:spPr>
          <a:xfrm rot="19118944">
            <a:off x="6574633" y="2809025"/>
            <a:ext cx="5676406" cy="3336009"/>
          </a:xfrm>
          <a:prstGeom prst="rect">
            <a:avLst/>
          </a:prstGeom>
          <a:effectLst>
            <a:softEdge rad="635000"/>
          </a:effectLst>
        </p:spPr>
      </p:pic>
    </p:spTree>
    <p:extLst>
      <p:ext uri="{BB962C8B-B14F-4D97-AF65-F5344CB8AC3E}">
        <p14:creationId xmlns:p14="http://schemas.microsoft.com/office/powerpoint/2010/main" val="371280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104 William Industrial Blvd, Rock Hill, SC, 29730 - Industrial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9472" y="404774"/>
            <a:ext cx="8254688" cy="5509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6553" y="564984"/>
            <a:ext cx="5363712" cy="1200329"/>
          </a:xfrm>
          <a:prstGeom prst="rect">
            <a:avLst/>
          </a:prstGeom>
          <a:noFill/>
        </p:spPr>
        <p:txBody>
          <a:bodyPr wrap="none" rtlCol="0">
            <a:spAutoFit/>
          </a:bodyPr>
          <a:lstStyle/>
          <a:p>
            <a:pPr algn="ctr"/>
            <a:r>
              <a:rPr lang="en-US" sz="2400" b="1" dirty="0" smtClean="0">
                <a:solidFill>
                  <a:schemeClr val="bg1"/>
                </a:solidFill>
              </a:rPr>
              <a:t>Rock Hill Industrial Parks</a:t>
            </a:r>
          </a:p>
          <a:p>
            <a:pPr algn="ctr"/>
            <a:r>
              <a:rPr lang="en-US" sz="2400" b="1" dirty="0" smtClean="0">
                <a:solidFill>
                  <a:schemeClr val="bg1"/>
                </a:solidFill>
              </a:rPr>
              <a:t>Over $900,000,000 in Capital Investment</a:t>
            </a:r>
          </a:p>
          <a:p>
            <a:pPr algn="ctr"/>
            <a:r>
              <a:rPr lang="en-US" sz="2400" b="1" dirty="0" smtClean="0">
                <a:solidFill>
                  <a:schemeClr val="bg1"/>
                </a:solidFill>
              </a:rPr>
              <a:t>Over 7,500 New Jobs. </a:t>
            </a:r>
            <a:endParaRPr lang="en-US" sz="2400" b="1" dirty="0">
              <a:solidFill>
                <a:schemeClr val="bg1"/>
              </a:solidFill>
            </a:endParaRPr>
          </a:p>
        </p:txBody>
      </p:sp>
    </p:spTree>
    <p:extLst>
      <p:ext uri="{BB962C8B-B14F-4D97-AF65-F5344CB8AC3E}">
        <p14:creationId xmlns:p14="http://schemas.microsoft.com/office/powerpoint/2010/main" val="2471628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srcRect l="355"/>
          <a:stretch/>
        </p:blipFill>
        <p:spPr>
          <a:xfrm>
            <a:off x="1066799" y="61622"/>
            <a:ext cx="10058400" cy="6734755"/>
          </a:xfrm>
          <a:prstGeom prst="rect">
            <a:avLst/>
          </a:prstGeom>
        </p:spPr>
      </p:pic>
      <p:sp>
        <p:nvSpPr>
          <p:cNvPr id="4" name="Title 1"/>
          <p:cNvSpPr>
            <a:spLocks noGrp="1"/>
          </p:cNvSpPr>
          <p:nvPr>
            <p:ph type="title"/>
          </p:nvPr>
        </p:nvSpPr>
        <p:spPr>
          <a:xfrm>
            <a:off x="1600200" y="61622"/>
            <a:ext cx="8915400" cy="1051736"/>
          </a:xfrm>
        </p:spPr>
        <p:txBody>
          <a:bodyPr>
            <a:noAutofit/>
          </a:bodyPr>
          <a:lstStyle/>
          <a:p>
            <a:pPr algn="ctr"/>
            <a:r>
              <a:rPr lang="en-US" sz="6000" b="1" dirty="0">
                <a:ln w="0"/>
                <a:solidFill>
                  <a:schemeClr val="accent3"/>
                </a:solidFill>
                <a:effectLst>
                  <a:outerShdw blurRad="38100" dist="38100" dir="2700000" algn="tl">
                    <a:srgbClr val="000000">
                      <a:alpha val="43137"/>
                    </a:srgbClr>
                  </a:outerShdw>
                </a:effectLst>
                <a:latin typeface="Gill Sans MT" panose="020B0502020104020203" pitchFamily="34" charset="0"/>
              </a:rPr>
              <a:t>Current Active Projects</a:t>
            </a:r>
          </a:p>
        </p:txBody>
      </p:sp>
      <p:pic>
        <p:nvPicPr>
          <p:cNvPr id="7" name="Picture 6"/>
          <p:cNvPicPr>
            <a:picLocks noChangeAspect="1"/>
          </p:cNvPicPr>
          <p:nvPr/>
        </p:nvPicPr>
        <p:blipFill>
          <a:blip r:embed="rId4"/>
          <a:stretch>
            <a:fillRect/>
          </a:stretch>
        </p:blipFill>
        <p:spPr>
          <a:xfrm>
            <a:off x="1240971" y="1835028"/>
            <a:ext cx="9711518" cy="3379890"/>
          </a:xfrm>
          <a:prstGeom prst="rect">
            <a:avLst/>
          </a:prstGeom>
        </p:spPr>
      </p:pic>
    </p:spTree>
    <p:extLst>
      <p:ext uri="{BB962C8B-B14F-4D97-AF65-F5344CB8AC3E}">
        <p14:creationId xmlns:p14="http://schemas.microsoft.com/office/powerpoint/2010/main" val="38219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0"/>
                <a:solidFill>
                  <a:srgbClr val="109AD6"/>
                </a:solidFill>
                <a:effectLst/>
                <a:uLnTx/>
                <a:uFillTx/>
                <a:latin typeface="Gill Sans MT" panose="020B0502020104020203" pitchFamily="34" charset="0"/>
                <a:ea typeface="+mn-ea"/>
                <a:cs typeface="+mn-cs"/>
              </a:rPr>
              <a:t>Executive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r>
              <a:rPr kumimoji="0" lang="en-US" sz="6000" b="1" i="0" u="none" strike="noStrike" kern="1200" cap="none" spc="0" normalizeH="0" baseline="0" noProof="0" dirty="0" smtClean="0">
                <a:ln w="0"/>
                <a:solidFill>
                  <a:srgbClr val="109AD6"/>
                </a:solidFill>
                <a:effectLst/>
                <a:uLnTx/>
                <a:uFillTx/>
                <a:latin typeface="Gill Sans MT" panose="020B0502020104020203" pitchFamily="34" charset="0"/>
                <a:ea typeface="+mn-ea"/>
                <a:cs typeface="+mn-cs"/>
              </a:rPr>
              <a:t>Council</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5" name="TextBox 4"/>
          <p:cNvSpPr txBox="1"/>
          <p:nvPr/>
        </p:nvSpPr>
        <p:spPr>
          <a:xfrm>
            <a:off x="933450" y="3819564"/>
            <a:ext cx="35836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AF17"/>
                </a:solidFill>
                <a:effectLst/>
                <a:uLnTx/>
                <a:uFillTx/>
                <a:latin typeface="Gill Sans MT" panose="020B0502020104020203" pitchFamily="34" charset="0"/>
                <a:ea typeface="+mn-ea"/>
                <a:cs typeface="+mn-cs"/>
              </a:rPr>
              <a:t>Dawn Johnson</a:t>
            </a:r>
            <a:endParaRPr kumimoji="0" lang="en-US" sz="4000" b="0" i="0" u="none" strike="noStrike" kern="1200" cap="none" spc="0" normalizeH="0" baseline="0" noProof="0" dirty="0">
              <a:ln>
                <a:noFill/>
              </a:ln>
              <a:solidFill>
                <a:srgbClr val="FFAF17"/>
              </a:solidFill>
              <a:effectLst/>
              <a:uLnTx/>
              <a:uFillTx/>
              <a:latin typeface="Gill Sans MT" panose="020B0502020104020203" pitchFamily="34" charset="0"/>
              <a:ea typeface="+mn-ea"/>
              <a:cs typeface="+mn-cs"/>
            </a:endParaRPr>
          </a:p>
        </p:txBody>
      </p:sp>
      <p:sp>
        <p:nvSpPr>
          <p:cNvPr id="2" name="TextBox 1"/>
          <p:cNvSpPr txBox="1"/>
          <p:nvPr/>
        </p:nvSpPr>
        <p:spPr>
          <a:xfrm>
            <a:off x="933450" y="4527450"/>
            <a:ext cx="272222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smtClean="0">
                <a:ln w="0"/>
                <a:solidFill>
                  <a:srgbClr val="6FC5E8"/>
                </a:solidFill>
                <a:latin typeface="Gill Sans MT" panose="020B0502020104020203" pitchFamily="34" charset="0"/>
              </a:rPr>
              <a:t>RHEDC </a:t>
            </a:r>
            <a:r>
              <a:rPr kumimoji="0" lang="en-US" sz="3000" b="1" i="0" u="none" strike="noStrike" kern="1200" cap="none" spc="0" normalizeH="0" baseline="0" noProof="0" dirty="0" smtClean="0">
                <a:ln w="0"/>
                <a:solidFill>
                  <a:srgbClr val="6FC5E8"/>
                </a:solidFill>
                <a:effectLst/>
                <a:uLnTx/>
                <a:uFillTx/>
                <a:latin typeface="Gill Sans MT" panose="020B0502020104020203" pitchFamily="34" charset="0"/>
                <a:ea typeface="+mn-ea"/>
                <a:cs typeface="+mn-cs"/>
              </a:rPr>
              <a:t>Chair</a:t>
            </a:r>
            <a:endParaRPr kumimoji="0" lang="en-US" sz="3000" b="0" i="0" u="none" strike="noStrike" kern="1200" cap="none" spc="0" normalizeH="0" baseline="0" noProof="0" dirty="0">
              <a:ln>
                <a:noFill/>
              </a:ln>
              <a:solidFill>
                <a:srgbClr val="6FC5E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497588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33252"/>
            <a:ext cx="12192000" cy="1004594"/>
          </a:xfrm>
        </p:spPr>
        <p:txBody>
          <a:bodyPr vert="horz" lIns="0" tIns="0" rIns="0" bIns="45720" rtlCol="0" anchor="ctr">
            <a:noAutofit/>
          </a:bodyPr>
          <a:lstStyle/>
          <a:p>
            <a:pPr algn="ctr"/>
            <a:r>
              <a:rPr lang="en-US" sz="5000" b="1" dirty="0">
                <a:solidFill>
                  <a:srgbClr val="1B99D6"/>
                </a:solidFill>
                <a:latin typeface="Gill Sans MT" panose="020B0502020104020203" pitchFamily="34" charset="0"/>
              </a:rPr>
              <a:t>Aspen</a:t>
            </a:r>
          </a:p>
        </p:txBody>
      </p:sp>
      <p:pic>
        <p:nvPicPr>
          <p:cNvPr id="5" name="Picture 4"/>
          <p:cNvPicPr>
            <a:picLocks noChangeAspect="1"/>
          </p:cNvPicPr>
          <p:nvPr/>
        </p:nvPicPr>
        <p:blipFill>
          <a:blip r:embed="rId2"/>
          <a:stretch>
            <a:fillRect/>
          </a:stretch>
        </p:blipFill>
        <p:spPr>
          <a:xfrm>
            <a:off x="2073852" y="1037846"/>
            <a:ext cx="8044295" cy="5061678"/>
          </a:xfrm>
          <a:prstGeom prst="rect">
            <a:avLst/>
          </a:prstGeom>
        </p:spPr>
      </p:pic>
      <p:sp>
        <p:nvSpPr>
          <p:cNvPr id="2" name="TextBox 1"/>
          <p:cNvSpPr txBox="1"/>
          <p:nvPr/>
        </p:nvSpPr>
        <p:spPr>
          <a:xfrm>
            <a:off x="2073852" y="4539770"/>
            <a:ext cx="3676263" cy="1938992"/>
          </a:xfrm>
          <a:prstGeom prst="rect">
            <a:avLst/>
          </a:prstGeom>
          <a:noFill/>
        </p:spPr>
        <p:txBody>
          <a:bodyPr wrap="none" rtlCol="0">
            <a:spAutoFit/>
          </a:bodyPr>
          <a:lstStyle/>
          <a:p>
            <a:r>
              <a:rPr lang="en-US" sz="2400" b="1" dirty="0" smtClean="0">
                <a:solidFill>
                  <a:srgbClr val="FFFF00"/>
                </a:solidFill>
              </a:rPr>
              <a:t>Marketing/Signage</a:t>
            </a:r>
          </a:p>
          <a:p>
            <a:r>
              <a:rPr lang="en-US" sz="2400" b="1" dirty="0" smtClean="0">
                <a:solidFill>
                  <a:srgbClr val="FFFF00"/>
                </a:solidFill>
              </a:rPr>
              <a:t>Restrictive Covenants</a:t>
            </a:r>
          </a:p>
          <a:p>
            <a:r>
              <a:rPr lang="en-US" sz="2400" b="1" dirty="0" smtClean="0">
                <a:solidFill>
                  <a:srgbClr val="FFFF00"/>
                </a:solidFill>
              </a:rPr>
              <a:t>Brokerage Agreement</a:t>
            </a:r>
          </a:p>
          <a:p>
            <a:r>
              <a:rPr lang="en-US" sz="2400" b="1" dirty="0" smtClean="0">
                <a:solidFill>
                  <a:srgbClr val="FFFF00"/>
                </a:solidFill>
              </a:rPr>
              <a:t>Virtual Video – In progress</a:t>
            </a:r>
          </a:p>
          <a:p>
            <a:endParaRPr lang="en-US" sz="2400" dirty="0"/>
          </a:p>
        </p:txBody>
      </p:sp>
    </p:spTree>
    <p:extLst>
      <p:ext uri="{BB962C8B-B14F-4D97-AF65-F5344CB8AC3E}">
        <p14:creationId xmlns:p14="http://schemas.microsoft.com/office/powerpoint/2010/main" val="3275792790"/>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33252"/>
            <a:ext cx="12192000" cy="1004594"/>
          </a:xfrm>
        </p:spPr>
        <p:txBody>
          <a:bodyPr vert="horz" lIns="0" tIns="0" rIns="0" bIns="45720" rtlCol="0" anchor="ctr">
            <a:noAutofit/>
          </a:bodyPr>
          <a:lstStyle/>
          <a:p>
            <a:pPr algn="ctr"/>
            <a:r>
              <a:rPr lang="en-US" sz="5000" b="1" dirty="0" smtClean="0">
                <a:solidFill>
                  <a:srgbClr val="1B99D6"/>
                </a:solidFill>
                <a:latin typeface="Gill Sans MT" panose="020B0502020104020203" pitchFamily="34" charset="0"/>
              </a:rPr>
              <a:t>New Aspen Logo</a:t>
            </a:r>
            <a:endParaRPr lang="en-US" sz="5000" b="1" dirty="0">
              <a:solidFill>
                <a:srgbClr val="1B99D6"/>
              </a:solidFill>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2081336" y="1417084"/>
            <a:ext cx="8044295" cy="5061678"/>
          </a:xfrm>
          <a:prstGeom prst="rect">
            <a:avLst/>
          </a:prstGeom>
        </p:spPr>
      </p:pic>
      <p:pic>
        <p:nvPicPr>
          <p:cNvPr id="3" name="Picture 2"/>
          <p:cNvPicPr>
            <a:picLocks noChangeAspect="1"/>
          </p:cNvPicPr>
          <p:nvPr/>
        </p:nvPicPr>
        <p:blipFill>
          <a:blip r:embed="rId3"/>
          <a:stretch>
            <a:fillRect/>
          </a:stretch>
        </p:blipFill>
        <p:spPr>
          <a:xfrm>
            <a:off x="2941068" y="1946327"/>
            <a:ext cx="6309863" cy="4003191"/>
          </a:xfrm>
          <a:prstGeom prst="rect">
            <a:avLst/>
          </a:prstGeom>
        </p:spPr>
      </p:pic>
    </p:spTree>
    <p:extLst>
      <p:ext uri="{BB962C8B-B14F-4D97-AF65-F5344CB8AC3E}">
        <p14:creationId xmlns:p14="http://schemas.microsoft.com/office/powerpoint/2010/main" val="1583158629"/>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33252"/>
            <a:ext cx="12192000" cy="1004594"/>
          </a:xfrm>
        </p:spPr>
        <p:txBody>
          <a:bodyPr vert="horz" lIns="0" tIns="0" rIns="0" bIns="45720" rtlCol="0" anchor="ctr">
            <a:noAutofit/>
          </a:bodyPr>
          <a:lstStyle/>
          <a:p>
            <a:pPr algn="ctr"/>
            <a:r>
              <a:rPr lang="en-US" sz="5000" b="1" dirty="0" smtClean="0">
                <a:solidFill>
                  <a:srgbClr val="1B99D6"/>
                </a:solidFill>
                <a:latin typeface="Gill Sans MT" panose="020B0502020104020203" pitchFamily="34" charset="0"/>
              </a:rPr>
              <a:t>New Aspen Logo &amp; Signage</a:t>
            </a:r>
            <a:endParaRPr lang="en-US" sz="5000" b="1" dirty="0">
              <a:solidFill>
                <a:srgbClr val="1B99D6"/>
              </a:solidFill>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2081336" y="1417084"/>
            <a:ext cx="8044295" cy="5061678"/>
          </a:xfrm>
          <a:prstGeom prst="rect">
            <a:avLst/>
          </a:prstGeom>
        </p:spPr>
      </p:pic>
      <p:pic>
        <p:nvPicPr>
          <p:cNvPr id="2" name="Picture 1"/>
          <p:cNvPicPr>
            <a:picLocks noChangeAspect="1"/>
          </p:cNvPicPr>
          <p:nvPr/>
        </p:nvPicPr>
        <p:blipFill>
          <a:blip r:embed="rId3"/>
          <a:stretch>
            <a:fillRect/>
          </a:stretch>
        </p:blipFill>
        <p:spPr>
          <a:xfrm>
            <a:off x="768498" y="1136817"/>
            <a:ext cx="4520587" cy="5383815"/>
          </a:xfrm>
          <a:prstGeom prst="rect">
            <a:avLst/>
          </a:prstGeom>
        </p:spPr>
      </p:pic>
      <p:pic>
        <p:nvPicPr>
          <p:cNvPr id="6" name="Picture 5"/>
          <p:cNvPicPr>
            <a:picLocks noChangeAspect="1"/>
          </p:cNvPicPr>
          <p:nvPr/>
        </p:nvPicPr>
        <p:blipFill>
          <a:blip r:embed="rId4"/>
          <a:stretch>
            <a:fillRect/>
          </a:stretch>
        </p:blipFill>
        <p:spPr>
          <a:xfrm>
            <a:off x="5572235" y="3644086"/>
            <a:ext cx="6336615" cy="2750926"/>
          </a:xfrm>
          <a:prstGeom prst="rect">
            <a:avLst/>
          </a:prstGeom>
        </p:spPr>
      </p:pic>
    </p:spTree>
    <p:extLst>
      <p:ext uri="{BB962C8B-B14F-4D97-AF65-F5344CB8AC3E}">
        <p14:creationId xmlns:p14="http://schemas.microsoft.com/office/powerpoint/2010/main" val="3588105647"/>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32644"/>
            <a:ext cx="12192000" cy="549275"/>
          </a:xfrm>
        </p:spPr>
        <p:txBody>
          <a:bodyPr>
            <a:noAutofit/>
          </a:bodyPr>
          <a:lstStyle/>
          <a:p>
            <a:pPr algn="ctr"/>
            <a:r>
              <a:rPr lang="en-US" sz="5000" b="1" dirty="0">
                <a:solidFill>
                  <a:srgbClr val="1B99D6"/>
                </a:solidFill>
                <a:latin typeface="Gill Sans MT" panose="020B0502020104020203" pitchFamily="34" charset="0"/>
              </a:rPr>
              <a:t>Legacy </a:t>
            </a:r>
            <a:r>
              <a:rPr lang="en-US" sz="5000" b="1" dirty="0" smtClean="0">
                <a:solidFill>
                  <a:srgbClr val="1B99D6"/>
                </a:solidFill>
                <a:latin typeface="Gill Sans MT" panose="020B0502020104020203" pitchFamily="34" charset="0"/>
              </a:rPr>
              <a:t>East</a:t>
            </a:r>
            <a:endParaRPr lang="en-US" sz="5000" b="1" dirty="0">
              <a:solidFill>
                <a:srgbClr val="1B99D6"/>
              </a:solidFill>
              <a:latin typeface="Gill Sans MT" panose="020B0502020104020203" pitchFamily="34" charset="0"/>
            </a:endParaRPr>
          </a:p>
        </p:txBody>
      </p:sp>
      <p:pic>
        <p:nvPicPr>
          <p:cNvPr id="3074" name="Picture 2" descr="Image result for legacy east  logo rock hill 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275" y="5443156"/>
            <a:ext cx="655958" cy="86845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3"/>
          <a:stretch>
            <a:fillRect/>
          </a:stretch>
        </p:blipFill>
        <p:spPr>
          <a:xfrm>
            <a:off x="1272050" y="1223543"/>
            <a:ext cx="9935285" cy="5484902"/>
          </a:xfrm>
          <a:prstGeom prst="rect">
            <a:avLst/>
          </a:prstGeom>
        </p:spPr>
      </p:pic>
      <p:sp>
        <p:nvSpPr>
          <p:cNvPr id="12" name="TextBox 11"/>
          <p:cNvSpPr txBox="1"/>
          <p:nvPr/>
        </p:nvSpPr>
        <p:spPr>
          <a:xfrm>
            <a:off x="5572655" y="3043627"/>
            <a:ext cx="1894115" cy="646331"/>
          </a:xfrm>
          <a:prstGeom prst="rect">
            <a:avLst/>
          </a:prstGeom>
          <a:noFill/>
        </p:spPr>
        <p:txBody>
          <a:bodyPr wrap="square" rtlCol="0">
            <a:spAutoFit/>
          </a:bodyPr>
          <a:lstStyle/>
          <a:p>
            <a:pPr algn="ctr"/>
            <a:r>
              <a:rPr lang="en-US" b="1" dirty="0" smtClean="0">
                <a:solidFill>
                  <a:schemeClr val="bg1"/>
                </a:solidFill>
              </a:rPr>
              <a:t>Competed</a:t>
            </a:r>
          </a:p>
          <a:p>
            <a:pPr algn="ctr"/>
            <a:r>
              <a:rPr lang="en-US" b="1" dirty="0" smtClean="0">
                <a:solidFill>
                  <a:schemeClr val="bg1"/>
                </a:solidFill>
              </a:rPr>
              <a:t>Prospect Visits</a:t>
            </a:r>
            <a:endParaRPr lang="en-US" b="1" dirty="0">
              <a:solidFill>
                <a:schemeClr val="bg1"/>
              </a:solidFill>
            </a:endParaRPr>
          </a:p>
        </p:txBody>
      </p:sp>
      <p:cxnSp>
        <p:nvCxnSpPr>
          <p:cNvPr id="14" name="Straight Arrow Connector 13"/>
          <p:cNvCxnSpPr/>
          <p:nvPr/>
        </p:nvCxnSpPr>
        <p:spPr>
          <a:xfrm flipH="1" flipV="1">
            <a:off x="5368834" y="3059668"/>
            <a:ext cx="195943" cy="184666"/>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675120" y="2847703"/>
            <a:ext cx="109455" cy="211965"/>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55622" y="4226920"/>
            <a:ext cx="1755096" cy="369332"/>
          </a:xfrm>
          <a:prstGeom prst="rect">
            <a:avLst/>
          </a:prstGeom>
          <a:noFill/>
        </p:spPr>
        <p:txBody>
          <a:bodyPr wrap="none" rtlCol="0">
            <a:spAutoFit/>
          </a:bodyPr>
          <a:lstStyle/>
          <a:p>
            <a:r>
              <a:rPr lang="en-US" dirty="0" smtClean="0">
                <a:solidFill>
                  <a:schemeClr val="bg1"/>
                </a:solidFill>
              </a:rPr>
              <a:t>Prospect Activity</a:t>
            </a:r>
            <a:endParaRPr lang="en-US" dirty="0">
              <a:solidFill>
                <a:schemeClr val="bg1"/>
              </a:solidFill>
            </a:endParaRPr>
          </a:p>
        </p:txBody>
      </p:sp>
      <p:pic>
        <p:nvPicPr>
          <p:cNvPr id="17" name="Picture 2" descr="Image result for legacy east  logo rock hill 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345" y="205536"/>
            <a:ext cx="655958" cy="868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432073" y="3299825"/>
            <a:ext cx="1746494" cy="1746494"/>
          </a:xfrm>
          <a:prstGeom prst="rect">
            <a:avLst/>
          </a:prstGeom>
        </p:spPr>
      </p:pic>
      <p:sp>
        <p:nvSpPr>
          <p:cNvPr id="6" name="TextBox 5"/>
          <p:cNvSpPr txBox="1"/>
          <p:nvPr/>
        </p:nvSpPr>
        <p:spPr>
          <a:xfrm>
            <a:off x="1432073" y="5060071"/>
            <a:ext cx="2076995" cy="369332"/>
          </a:xfrm>
          <a:prstGeom prst="rect">
            <a:avLst/>
          </a:prstGeom>
          <a:solidFill>
            <a:srgbClr val="0070C0"/>
          </a:solidFill>
        </p:spPr>
        <p:txBody>
          <a:bodyPr wrap="square" rtlCol="0">
            <a:spAutoFit/>
          </a:bodyPr>
          <a:lstStyle/>
          <a:p>
            <a:r>
              <a:rPr lang="en-US" dirty="0" smtClean="0">
                <a:solidFill>
                  <a:schemeClr val="bg1"/>
                </a:solidFill>
              </a:rPr>
              <a:t>Under Construction </a:t>
            </a:r>
            <a:endParaRPr lang="en-US" dirty="0">
              <a:solidFill>
                <a:schemeClr val="bg1"/>
              </a:solidFill>
            </a:endParaRPr>
          </a:p>
        </p:txBody>
      </p:sp>
    </p:spTree>
    <p:extLst>
      <p:ext uri="{BB962C8B-B14F-4D97-AF65-F5344CB8AC3E}">
        <p14:creationId xmlns:p14="http://schemas.microsoft.com/office/powerpoint/2010/main" val="1719717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BDF2B-DBD6-4186-B7B2-980A39BFADD0}"/>
              </a:ext>
            </a:extLst>
          </p:cNvPr>
          <p:cNvSpPr>
            <a:spLocks noGrp="1"/>
          </p:cNvSpPr>
          <p:nvPr>
            <p:ph type="title"/>
          </p:nvPr>
        </p:nvSpPr>
        <p:spPr>
          <a:xfrm>
            <a:off x="396555" y="383633"/>
            <a:ext cx="5174793" cy="926183"/>
          </a:xfrm>
        </p:spPr>
        <p:txBody>
          <a:bodyPr>
            <a:normAutofit fontScale="90000"/>
          </a:bodyPr>
          <a:lstStyle/>
          <a:p>
            <a:r>
              <a:rPr lang="en-US" dirty="0" smtClean="0">
                <a:solidFill>
                  <a:schemeClr val="accent1"/>
                </a:solidFill>
                <a:latin typeface="Gill Sans MT" panose="020B0502020104020203" pitchFamily="34" charset="0"/>
              </a:rPr>
              <a:t>DIRTT Environmental</a:t>
            </a:r>
            <a:br>
              <a:rPr lang="en-US" dirty="0" smtClean="0">
                <a:solidFill>
                  <a:schemeClr val="accent1"/>
                </a:solidFill>
                <a:latin typeface="Gill Sans MT" panose="020B0502020104020203" pitchFamily="34" charset="0"/>
              </a:rPr>
            </a:br>
            <a:r>
              <a:rPr lang="en-US" dirty="0" smtClean="0">
                <a:solidFill>
                  <a:schemeClr val="accent1"/>
                </a:solidFill>
                <a:latin typeface="Gill Sans MT" panose="020B0502020104020203" pitchFamily="34" charset="0"/>
              </a:rPr>
              <a:t>January </a:t>
            </a:r>
            <a:r>
              <a:rPr lang="en-US" dirty="0">
                <a:solidFill>
                  <a:schemeClr val="accent1"/>
                </a:solidFill>
                <a:latin typeface="Gill Sans MT" panose="020B0502020104020203" pitchFamily="34" charset="0"/>
              </a:rPr>
              <a:t>23, 2020</a:t>
            </a:r>
          </a:p>
        </p:txBody>
      </p:sp>
      <p:pic>
        <p:nvPicPr>
          <p:cNvPr id="7" name="Picture 6">
            <a:extLst>
              <a:ext uri="{FF2B5EF4-FFF2-40B4-BE49-F238E27FC236}">
                <a16:creationId xmlns:a16="http://schemas.microsoft.com/office/drawing/2014/main" id="{7AB7F176-30CA-49C7-9EA4-0A7C6A2E94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292" b="4208"/>
          <a:stretch/>
        </p:blipFill>
        <p:spPr>
          <a:xfrm>
            <a:off x="462989" y="1481237"/>
            <a:ext cx="9305020" cy="5059605"/>
          </a:xfrm>
          <a:prstGeom prst="rect">
            <a:avLst/>
          </a:prstGeom>
          <a:ln>
            <a:noFill/>
          </a:ln>
          <a:effectLst>
            <a:outerShdw blurRad="292100" dist="139700" dir="2700000" algn="tl" rotWithShape="0">
              <a:srgbClr val="333333">
                <a:alpha val="65000"/>
              </a:srgbClr>
            </a:outerShdw>
          </a:effectLst>
        </p:spPr>
      </p:pic>
      <p:pic>
        <p:nvPicPr>
          <p:cNvPr id="1026" name="Picture 1" descr="https://my.dirtt.net/mydirtt/_img/Corporate2_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348" y="1620966"/>
            <a:ext cx="4052092" cy="101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legacy east  logo rock hill 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5668" y="383633"/>
            <a:ext cx="1332048" cy="176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2398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65"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4502" y="120771"/>
            <a:ext cx="12124804" cy="12984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smtClean="0">
                <a:solidFill>
                  <a:srgbClr val="1B99D6"/>
                </a:solidFill>
                <a:latin typeface="Gill Sans MT" panose="020B0502020104020203" pitchFamily="34" charset="0"/>
              </a:rPr>
              <a:t>DIRTT Environmental</a:t>
            </a:r>
          </a:p>
          <a:p>
            <a:pPr algn="ctr"/>
            <a:r>
              <a:rPr lang="en-US" sz="4000" b="1" dirty="0" smtClean="0">
                <a:solidFill>
                  <a:srgbClr val="1B99D6"/>
                </a:solidFill>
                <a:latin typeface="Gill Sans MT" panose="020B0502020104020203" pitchFamily="34" charset="0"/>
              </a:rPr>
              <a:t>July 26, 2020</a:t>
            </a:r>
            <a:endParaRPr lang="en-US" sz="4000" b="1" dirty="0">
              <a:solidFill>
                <a:srgbClr val="1B99D6"/>
              </a:solidFill>
              <a:latin typeface="Gill Sans MT" panose="020B0502020104020203" pitchFamily="34" charset="0"/>
            </a:endParaRPr>
          </a:p>
        </p:txBody>
      </p:sp>
      <p:pic>
        <p:nvPicPr>
          <p:cNvPr id="4" name="Picture 3">
            <a:extLst>
              <a:ext uri="{FF2B5EF4-FFF2-40B4-BE49-F238E27FC236}">
                <a16:creationId xmlns:a16="http://schemas.microsoft.com/office/drawing/2014/main" id="{46E301DB-2507-4B34-B2AC-448DFB5D1E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53" t="12242" b="14446"/>
          <a:stretch/>
        </p:blipFill>
        <p:spPr>
          <a:xfrm>
            <a:off x="2088884" y="1611178"/>
            <a:ext cx="8305290" cy="4988239"/>
          </a:xfrm>
          <a:prstGeom prst="rect">
            <a:avLst/>
          </a:prstGeom>
          <a:ln>
            <a:noFill/>
          </a:ln>
          <a:effectLst>
            <a:outerShdw blurRad="292100" dist="139700" dir="2700000" algn="tl" rotWithShape="0">
              <a:srgbClr val="333333">
                <a:alpha val="65000"/>
              </a:srgbClr>
            </a:outerShdw>
          </a:effectLst>
        </p:spPr>
      </p:pic>
      <p:pic>
        <p:nvPicPr>
          <p:cNvPr id="5" name="Picture 1" descr="https://my.dirtt.net/mydirtt/_img/Corporate2_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484" y="1848803"/>
            <a:ext cx="4052092" cy="101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818029"/>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24277"/>
            <a:ext cx="12192000" cy="1004594"/>
          </a:xfrm>
        </p:spPr>
        <p:txBody>
          <a:bodyPr vert="horz" lIns="0" tIns="0" rIns="0" bIns="45720" rtlCol="0" anchor="ctr">
            <a:noAutofit/>
          </a:bodyPr>
          <a:lstStyle/>
          <a:p>
            <a:pPr algn="ctr"/>
            <a:r>
              <a:rPr lang="en-US" sz="5000" b="1" dirty="0" smtClean="0">
                <a:solidFill>
                  <a:srgbClr val="1B99D6"/>
                </a:solidFill>
                <a:latin typeface="Gill Sans MT" panose="020B0502020104020203" pitchFamily="34" charset="0"/>
              </a:rPr>
              <a:t>Spec Building</a:t>
            </a:r>
            <a:endParaRPr lang="en-US" sz="5000" b="1" dirty="0">
              <a:solidFill>
                <a:srgbClr val="1B99D6"/>
              </a:solidFill>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1881052" y="1201783"/>
            <a:ext cx="8728129" cy="4814601"/>
          </a:xfrm>
          <a:prstGeom prst="rect">
            <a:avLst/>
          </a:prstGeom>
        </p:spPr>
      </p:pic>
      <p:sp>
        <p:nvSpPr>
          <p:cNvPr id="6" name="TextBox 5"/>
          <p:cNvSpPr txBox="1"/>
          <p:nvPr/>
        </p:nvSpPr>
        <p:spPr>
          <a:xfrm>
            <a:off x="3814354" y="2411548"/>
            <a:ext cx="4627755"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chemeClr val="bg1"/>
                </a:solidFill>
              </a:rPr>
              <a:t>Two New Visits in June-July</a:t>
            </a:r>
          </a:p>
          <a:p>
            <a:pPr marL="342900" indent="-342900">
              <a:buFont typeface="Arial" panose="020B0604020202020204" pitchFamily="34" charset="0"/>
              <a:buChar char="•"/>
            </a:pPr>
            <a:r>
              <a:rPr lang="en-US" sz="2400" b="1" dirty="0" smtClean="0">
                <a:solidFill>
                  <a:schemeClr val="bg1"/>
                </a:solidFill>
              </a:rPr>
              <a:t>LOI received on 7/29/20</a:t>
            </a:r>
          </a:p>
          <a:p>
            <a:pPr marL="342900" indent="-342900">
              <a:buFont typeface="Arial" panose="020B0604020202020204" pitchFamily="34" charset="0"/>
              <a:buChar char="•"/>
            </a:pPr>
            <a:endParaRPr lang="en-US" sz="2400" b="1" dirty="0">
              <a:solidFill>
                <a:schemeClr val="bg1"/>
              </a:solidFill>
            </a:endParaRPr>
          </a:p>
        </p:txBody>
      </p:sp>
    </p:spTree>
    <p:extLst>
      <p:ext uri="{BB962C8B-B14F-4D97-AF65-F5344CB8AC3E}">
        <p14:creationId xmlns:p14="http://schemas.microsoft.com/office/powerpoint/2010/main" val="3395476128"/>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3287" y="138023"/>
            <a:ext cx="10826808" cy="138559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b="1" dirty="0">
                <a:solidFill>
                  <a:srgbClr val="1B99D6"/>
                </a:solidFill>
                <a:latin typeface="Gill Sans MT" panose="020B0502020104020203" pitchFamily="34" charset="0"/>
              </a:rPr>
              <a:t>SC Commerce Drone </a:t>
            </a:r>
            <a:endParaRPr lang="en-US" sz="5000" b="1" dirty="0" smtClean="0">
              <a:solidFill>
                <a:srgbClr val="1B99D6"/>
              </a:solidFill>
              <a:latin typeface="Gill Sans MT" panose="020B0502020104020203" pitchFamily="34" charset="0"/>
            </a:endParaRPr>
          </a:p>
          <a:p>
            <a:r>
              <a:rPr lang="en-US" sz="5000" b="1" dirty="0" smtClean="0">
                <a:solidFill>
                  <a:srgbClr val="1B99D6"/>
                </a:solidFill>
                <a:latin typeface="Gill Sans MT" panose="020B0502020104020203" pitchFamily="34" charset="0"/>
              </a:rPr>
              <a:t>Video </a:t>
            </a:r>
            <a:r>
              <a:rPr lang="en-US" sz="5000" b="1" dirty="0">
                <a:solidFill>
                  <a:srgbClr val="1B99D6"/>
                </a:solidFill>
                <a:latin typeface="Gill Sans MT" panose="020B0502020104020203" pitchFamily="34" charset="0"/>
              </a:rPr>
              <a:t>Virtual </a:t>
            </a:r>
            <a:r>
              <a:rPr lang="en-US" sz="5000" b="1" dirty="0" smtClean="0">
                <a:solidFill>
                  <a:srgbClr val="1B99D6"/>
                </a:solidFill>
                <a:latin typeface="Gill Sans MT" panose="020B0502020104020203" pitchFamily="34" charset="0"/>
              </a:rPr>
              <a:t>Tour</a:t>
            </a:r>
            <a:endParaRPr lang="en-US" sz="5000" b="1" dirty="0" smtClean="0">
              <a:ln w="0"/>
              <a:solidFill>
                <a:schemeClr val="accent1"/>
              </a:solidFill>
              <a:latin typeface="Gill Sans MT" panose="020B0502020104020203" pitchFamily="34" charset="0"/>
            </a:endParaRPr>
          </a:p>
        </p:txBody>
      </p:sp>
      <p:sp>
        <p:nvSpPr>
          <p:cNvPr id="6" name="Content Placeholder 2"/>
          <p:cNvSpPr>
            <a:spLocks noGrp="1"/>
          </p:cNvSpPr>
          <p:nvPr>
            <p:ph idx="1"/>
          </p:nvPr>
        </p:nvSpPr>
        <p:spPr>
          <a:xfrm>
            <a:off x="595223" y="1595886"/>
            <a:ext cx="11024558" cy="4891177"/>
          </a:xfrm>
        </p:spPr>
        <p:txBody>
          <a:bodyPr>
            <a:normAutofit/>
          </a:bodyPr>
          <a:lstStyle/>
          <a:p>
            <a:pPr marL="0" lvl="0" indent="0">
              <a:buNone/>
            </a:pPr>
            <a:r>
              <a:rPr lang="en-US" sz="2500" dirty="0" smtClean="0">
                <a:latin typeface="Gill Sans MT" panose="020B0502020104020203" pitchFamily="34" charset="0"/>
              </a:rPr>
              <a:t>Rock </a:t>
            </a:r>
            <a:r>
              <a:rPr lang="en-US" sz="2500" dirty="0">
                <a:latin typeface="Gill Sans MT" panose="020B0502020104020203" pitchFamily="34" charset="0"/>
              </a:rPr>
              <a:t>Hill properties in our first phase of </a:t>
            </a:r>
            <a:r>
              <a:rPr lang="en-US" sz="2500" dirty="0" smtClean="0">
                <a:latin typeface="Gill Sans MT" panose="020B0502020104020203" pitchFamily="34" charset="0"/>
              </a:rPr>
              <a:t>videos</a:t>
            </a:r>
            <a:endParaRPr lang="en-US" sz="2500" dirty="0">
              <a:latin typeface="Gill Sans MT" panose="020B0502020104020203" pitchFamily="34" charset="0"/>
            </a:endParaRPr>
          </a:p>
          <a:p>
            <a:pPr lvl="0"/>
            <a:r>
              <a:rPr lang="en-US" sz="2500" dirty="0" smtClean="0">
                <a:latin typeface="Gill Sans MT" panose="020B0502020104020203" pitchFamily="34" charset="0"/>
              </a:rPr>
              <a:t>Drone video has been shot:</a:t>
            </a:r>
          </a:p>
          <a:p>
            <a:pPr lvl="1"/>
            <a:r>
              <a:rPr lang="en-US" sz="2500" dirty="0" smtClean="0">
                <a:latin typeface="Gill Sans MT" panose="020B0502020104020203" pitchFamily="34" charset="0"/>
              </a:rPr>
              <a:t>Legacy Park</a:t>
            </a:r>
          </a:p>
          <a:p>
            <a:pPr lvl="1"/>
            <a:r>
              <a:rPr lang="en-US" sz="2500" dirty="0" smtClean="0">
                <a:latin typeface="Gill Sans MT" panose="020B0502020104020203" pitchFamily="34" charset="0"/>
              </a:rPr>
              <a:t>Aspen</a:t>
            </a:r>
          </a:p>
          <a:p>
            <a:pPr lvl="1"/>
            <a:r>
              <a:rPr lang="en-US" sz="2500" dirty="0" smtClean="0">
                <a:latin typeface="Gill Sans MT" panose="020B0502020104020203" pitchFamily="34" charset="0"/>
              </a:rPr>
              <a:t>Knowledge Park</a:t>
            </a:r>
            <a:endParaRPr lang="en-US" sz="2500" b="1" dirty="0">
              <a:latin typeface="Gill Sans MT" panose="020B0502020104020203" pitchFamily="34" charset="0"/>
            </a:endParaRPr>
          </a:p>
          <a:p>
            <a:pPr lvl="0"/>
            <a:r>
              <a:rPr lang="en-US" sz="2500" dirty="0" smtClean="0">
                <a:latin typeface="Gill Sans MT" panose="020B0502020104020203" pitchFamily="34" charset="0"/>
              </a:rPr>
              <a:t>Riverwalk</a:t>
            </a:r>
            <a:r>
              <a:rPr lang="en-US" sz="2500" dirty="0">
                <a:latin typeface="Gill Sans MT" panose="020B0502020104020203" pitchFamily="34" charset="0"/>
              </a:rPr>
              <a:t>, Riverwalk Business </a:t>
            </a:r>
            <a:r>
              <a:rPr lang="en-US" sz="2500" dirty="0" smtClean="0">
                <a:latin typeface="Gill Sans MT" panose="020B0502020104020203" pitchFamily="34" charset="0"/>
              </a:rPr>
              <a:t>Park, </a:t>
            </a:r>
            <a:r>
              <a:rPr lang="en-US" sz="2500" dirty="0">
                <a:latin typeface="Gill Sans MT" panose="020B0502020104020203" pitchFamily="34" charset="0"/>
              </a:rPr>
              <a:t>and </a:t>
            </a:r>
            <a:r>
              <a:rPr lang="en-US" sz="2500" dirty="0" err="1">
                <a:latin typeface="Gill Sans MT" panose="020B0502020104020203" pitchFamily="34" charset="0"/>
              </a:rPr>
              <a:t>Firetower</a:t>
            </a:r>
            <a:r>
              <a:rPr lang="en-US" sz="2500" dirty="0">
                <a:latin typeface="Gill Sans MT" panose="020B0502020104020203" pitchFamily="34" charset="0"/>
              </a:rPr>
              <a:t> Road Business Park (not currently in municipal limits) are on the list for future videos as well as other suggested properties including the RHEDC Waterford shell building (which is currently listed with JLL).</a:t>
            </a:r>
          </a:p>
          <a:p>
            <a:endParaRPr lang="en-US" dirty="0"/>
          </a:p>
        </p:txBody>
      </p:sp>
    </p:spTree>
    <p:extLst>
      <p:ext uri="{BB962C8B-B14F-4D97-AF65-F5344CB8AC3E}">
        <p14:creationId xmlns:p14="http://schemas.microsoft.com/office/powerpoint/2010/main" val="55121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71450"/>
            <a:ext cx="7315200" cy="685800"/>
          </a:xfrm>
        </p:spPr>
        <p:txBody>
          <a:bodyPr>
            <a:noAutofit/>
          </a:bodyPr>
          <a:lstStyle/>
          <a:p>
            <a:pPr algn="ctr"/>
            <a:r>
              <a:rPr lang="en-US" sz="3600" b="1" dirty="0">
                <a:solidFill>
                  <a:srgbClr val="1B99D6"/>
                </a:solidFill>
                <a:latin typeface="Gill Sans MT" panose="020B0502020104020203" pitchFamily="34" charset="0"/>
              </a:rPr>
              <a:t> Summary</a:t>
            </a:r>
          </a:p>
        </p:txBody>
      </p:sp>
      <p:sp>
        <p:nvSpPr>
          <p:cNvPr id="5" name="Content Placeholder 2"/>
          <p:cNvSpPr>
            <a:spLocks noGrp="1"/>
          </p:cNvSpPr>
          <p:nvPr>
            <p:ph idx="1"/>
          </p:nvPr>
        </p:nvSpPr>
        <p:spPr>
          <a:xfrm>
            <a:off x="838200" y="1215231"/>
            <a:ext cx="10515600" cy="4351338"/>
          </a:xfrm>
        </p:spPr>
        <p:txBody>
          <a:bodyPr/>
          <a:lstStyle/>
          <a:p>
            <a:r>
              <a:rPr lang="en-US" dirty="0" smtClean="0">
                <a:latin typeface="Gill Sans MT" panose="020B0502020104020203" pitchFamily="34" charset="0"/>
              </a:rPr>
              <a:t>Ross Stores $31 Million Expansion and 436 New Jobs in Rock Hill</a:t>
            </a:r>
          </a:p>
          <a:p>
            <a:r>
              <a:rPr lang="en-US" dirty="0" smtClean="0">
                <a:latin typeface="Gill Sans MT" panose="020B0502020104020203" pitchFamily="34" charset="0"/>
              </a:rPr>
              <a:t>Prospect Activity</a:t>
            </a:r>
          </a:p>
          <a:p>
            <a:pPr lvl="1"/>
            <a:r>
              <a:rPr lang="en-US" dirty="0" smtClean="0">
                <a:latin typeface="Gill Sans MT" panose="020B0502020104020203" pitchFamily="34" charset="0"/>
              </a:rPr>
              <a:t>LOI on Waterford Spec Building</a:t>
            </a:r>
          </a:p>
          <a:p>
            <a:pPr lvl="1"/>
            <a:r>
              <a:rPr lang="en-US" dirty="0" smtClean="0">
                <a:latin typeface="Gill Sans MT" panose="020B0502020104020203" pitchFamily="34" charset="0"/>
              </a:rPr>
              <a:t>LOI on Site B </a:t>
            </a:r>
            <a:r>
              <a:rPr lang="en-US" dirty="0" err="1" smtClean="0">
                <a:latin typeface="Gill Sans MT" panose="020B0502020104020203" pitchFamily="34" charset="0"/>
              </a:rPr>
              <a:t>TechPark</a:t>
            </a:r>
            <a:r>
              <a:rPr lang="en-US" dirty="0" smtClean="0">
                <a:latin typeface="Gill Sans MT" panose="020B0502020104020203" pitchFamily="34" charset="0"/>
              </a:rPr>
              <a:t> (potential $8 Million Investment and 75 New jobs)</a:t>
            </a:r>
          </a:p>
          <a:p>
            <a:pPr lvl="1"/>
            <a:r>
              <a:rPr lang="en-US" dirty="0" smtClean="0">
                <a:latin typeface="Gill Sans MT" panose="020B0502020104020203" pitchFamily="34" charset="0"/>
              </a:rPr>
              <a:t>Proposed new facility at </a:t>
            </a:r>
            <a:r>
              <a:rPr lang="en-US" dirty="0" err="1" smtClean="0">
                <a:latin typeface="Gill Sans MT" panose="020B0502020104020203" pitchFamily="34" charset="0"/>
              </a:rPr>
              <a:t>TechPark</a:t>
            </a:r>
            <a:endParaRPr lang="en-US" dirty="0" smtClean="0">
              <a:latin typeface="Gill Sans MT" panose="020B0502020104020203" pitchFamily="34" charset="0"/>
            </a:endParaRPr>
          </a:p>
          <a:p>
            <a:pPr lvl="1"/>
            <a:r>
              <a:rPr lang="en-US" dirty="0" smtClean="0">
                <a:latin typeface="Gill Sans MT" panose="020B0502020104020203" pitchFamily="34" charset="0"/>
              </a:rPr>
              <a:t>BRE Prospect Activity at Southway</a:t>
            </a:r>
          </a:p>
          <a:p>
            <a:pPr lvl="1"/>
            <a:r>
              <a:rPr lang="en-US" dirty="0" smtClean="0">
                <a:latin typeface="Gill Sans MT" panose="020B0502020104020203" pitchFamily="34" charset="0"/>
              </a:rPr>
              <a:t>BRE Prospect in Waterford </a:t>
            </a:r>
          </a:p>
          <a:p>
            <a:pPr lvl="1"/>
            <a:r>
              <a:rPr lang="en-US" dirty="0" smtClean="0">
                <a:latin typeface="Gill Sans MT" panose="020B0502020104020203" pitchFamily="34" charset="0"/>
              </a:rPr>
              <a:t>New Prospect Activity in Legacy East</a:t>
            </a:r>
          </a:p>
          <a:p>
            <a:pPr lvl="1"/>
            <a:r>
              <a:rPr lang="en-US" dirty="0" smtClean="0">
                <a:latin typeface="Gill Sans MT" panose="020B0502020104020203" pitchFamily="34" charset="0"/>
              </a:rPr>
              <a:t>DIRTT Environmental (substantially complete)</a:t>
            </a:r>
          </a:p>
          <a:p>
            <a:pPr lvl="1"/>
            <a:r>
              <a:rPr lang="en-US" dirty="0" smtClean="0">
                <a:latin typeface="Gill Sans MT" panose="020B0502020104020203" pitchFamily="34" charset="0"/>
              </a:rPr>
              <a:t>Progress on infrastructure on Randolph Yarns (Rock Hill Commerce Park)</a:t>
            </a:r>
            <a:endParaRPr lang="en-US" dirty="0">
              <a:latin typeface="Gill Sans MT" panose="020B0502020104020203" pitchFamily="34" charset="0"/>
            </a:endParaRPr>
          </a:p>
        </p:txBody>
      </p:sp>
    </p:spTree>
    <p:extLst>
      <p:ext uri="{BB962C8B-B14F-4D97-AF65-F5344CB8AC3E}">
        <p14:creationId xmlns:p14="http://schemas.microsoft.com/office/powerpoint/2010/main" val="50671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75" y="-20858"/>
            <a:ext cx="10826808" cy="2847184"/>
          </a:xfrm>
        </p:spPr>
        <p:txBody>
          <a:bodyPr>
            <a:normAutofit/>
          </a:bodyPr>
          <a:lstStyle/>
          <a:p>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Knowledge Park</a:t>
            </a: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1050" dirty="0">
                <a:solidFill>
                  <a:srgbClr val="109AD6"/>
                </a:solidFill>
                <a:effectLst>
                  <a:outerShdw blurRad="38100" dist="38100" dir="2700000" algn="tl">
                    <a:srgbClr val="000000">
                      <a:alpha val="43137"/>
                    </a:srgbClr>
                  </a:outerShdw>
                </a:effectLst>
                <a:latin typeface="Gill Sans MT" panose="020B0502020104020203" pitchFamily="34" charset="0"/>
              </a:rPr>
            </a:b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David Lawrence</a:t>
            </a:r>
            <a:b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br>
            <a:endParaRPr lang="en-US" sz="3500" dirty="0">
              <a:solidFill>
                <a:srgbClr val="FF9900"/>
              </a:solidFill>
              <a:effectLst>
                <a:outerShdw blurRad="38100" dist="38100" dir="2700000" algn="tl">
                  <a:srgbClr val="000000">
                    <a:alpha val="43137"/>
                  </a:srgbClr>
                </a:outerShdw>
              </a:effectLst>
              <a:latin typeface="Gill Sans MT" panose="020B0502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2230" y="5891688"/>
            <a:ext cx="2792658" cy="8674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166" y="2558133"/>
            <a:ext cx="3591442" cy="3986830"/>
          </a:xfrm>
          <a:prstGeom prst="rect">
            <a:avLst/>
          </a:prstGeom>
        </p:spPr>
      </p:pic>
    </p:spTree>
    <p:extLst>
      <p:ext uri="{BB962C8B-B14F-4D97-AF65-F5344CB8AC3E}">
        <p14:creationId xmlns:p14="http://schemas.microsoft.com/office/powerpoint/2010/main" val="389999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Actions from the July 14</a:t>
            </a:r>
            <a:r>
              <a:rPr lang="en-US" b="1" baseline="30000" dirty="0" smtClean="0">
                <a:solidFill>
                  <a:srgbClr val="1B99D6"/>
                </a:solidFill>
                <a:latin typeface="Gill Sans MT" panose="020B0502020104020203" pitchFamily="34" charset="0"/>
              </a:rPr>
              <a:t>th</a:t>
            </a:r>
            <a:r>
              <a:rPr lang="en-US" b="1" dirty="0" smtClean="0">
                <a:solidFill>
                  <a:srgbClr val="1B99D6"/>
                </a:solidFill>
                <a:latin typeface="Gill Sans MT" panose="020B0502020104020203" pitchFamily="34" charset="0"/>
              </a:rPr>
              <a:t> Meeting</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342900" lvl="1" indent="-342900">
              <a:lnSpc>
                <a:spcPct val="100000"/>
              </a:lnSpc>
              <a:spcBef>
                <a:spcPts val="0"/>
              </a:spcBef>
            </a:pPr>
            <a:r>
              <a:rPr lang="en-US" dirty="0">
                <a:latin typeface="Gill Sans MT" panose="020B0502020104020203" pitchFamily="34" charset="0"/>
              </a:rPr>
              <a:t>A motion was presented from the Finance Committee to approve the May 31, 2020 Financial Reports</a:t>
            </a:r>
            <a:r>
              <a:rPr lang="en-US" dirty="0" smtClean="0">
                <a:latin typeface="Gill Sans MT" panose="020B0502020104020203" pitchFamily="34" charset="0"/>
              </a:rPr>
              <a:t>.</a:t>
            </a:r>
          </a:p>
          <a:p>
            <a:pPr marL="342900" lvl="1" indent="-342900">
              <a:lnSpc>
                <a:spcPct val="100000"/>
              </a:lnSpc>
              <a:spcBef>
                <a:spcPts val="0"/>
              </a:spcBef>
            </a:pPr>
            <a:endParaRPr lang="en-US" dirty="0" smtClean="0">
              <a:latin typeface="Gill Sans MT" panose="020B0502020104020203" pitchFamily="34" charset="0"/>
            </a:endParaRPr>
          </a:p>
          <a:p>
            <a:pPr marL="342900" lvl="1" indent="-342900">
              <a:lnSpc>
                <a:spcPct val="100000"/>
              </a:lnSpc>
              <a:spcBef>
                <a:spcPts val="0"/>
              </a:spcBef>
            </a:pPr>
            <a:r>
              <a:rPr lang="en-US" dirty="0">
                <a:latin typeface="Gill Sans MT" panose="020B0502020104020203" pitchFamily="34" charset="0"/>
              </a:rPr>
              <a:t>A motion was presented from the Finance Committee to approve a Change Order from </a:t>
            </a:r>
            <a:r>
              <a:rPr lang="en-US" dirty="0" err="1">
                <a:latin typeface="Gill Sans MT" panose="020B0502020104020203" pitchFamily="34" charset="0"/>
              </a:rPr>
              <a:t>Bohler</a:t>
            </a:r>
            <a:r>
              <a:rPr lang="en-US" dirty="0">
                <a:latin typeface="Gill Sans MT" panose="020B0502020104020203" pitchFamily="34" charset="0"/>
              </a:rPr>
              <a:t> Engineering for engineering and design services at Aspen Business Park</a:t>
            </a:r>
            <a:r>
              <a:rPr lang="en-US" dirty="0" smtClean="0">
                <a:latin typeface="Gill Sans MT" panose="020B0502020104020203" pitchFamily="34" charset="0"/>
              </a:rPr>
              <a:t>.  The </a:t>
            </a:r>
            <a:r>
              <a:rPr lang="en-US" dirty="0">
                <a:latin typeface="Gill Sans MT" panose="020B0502020104020203" pitchFamily="34" charset="0"/>
              </a:rPr>
              <a:t>change order was for $</a:t>
            </a:r>
            <a:r>
              <a:rPr lang="en-US" dirty="0" smtClean="0">
                <a:latin typeface="Gill Sans MT" panose="020B0502020104020203" pitchFamily="34" charset="0"/>
              </a:rPr>
              <a:t>102,450 and RHEDC’s </a:t>
            </a:r>
            <a:r>
              <a:rPr lang="en-US" dirty="0">
                <a:latin typeface="Gill Sans MT" panose="020B0502020104020203" pitchFamily="34" charset="0"/>
              </a:rPr>
              <a:t>share of the </a:t>
            </a:r>
            <a:r>
              <a:rPr lang="en-US" dirty="0" smtClean="0">
                <a:latin typeface="Gill Sans MT" panose="020B0502020104020203" pitchFamily="34" charset="0"/>
              </a:rPr>
              <a:t>costs </a:t>
            </a:r>
            <a:r>
              <a:rPr lang="en-US" dirty="0">
                <a:latin typeface="Gill Sans MT" panose="020B0502020104020203" pitchFamily="34" charset="0"/>
              </a:rPr>
              <a:t>is limited to 36%, based on the agreement with Childress Klein to share in infrastructure costs for Phase I.</a:t>
            </a:r>
            <a:endParaRPr lang="en-US" dirty="0" smtClean="0">
              <a:latin typeface="Gill Sans MT" panose="020B0502020104020203" pitchFamily="34" charset="0"/>
            </a:endParaRPr>
          </a:p>
          <a:p>
            <a:pPr marL="342900" lvl="1" indent="-342900">
              <a:lnSpc>
                <a:spcPct val="100000"/>
              </a:lnSpc>
              <a:spcBef>
                <a:spcPts val="0"/>
              </a:spcBef>
            </a:pPr>
            <a:endParaRPr lang="en-US" dirty="0" smtClean="0">
              <a:latin typeface="Gill Sans MT" panose="020B0502020104020203" pitchFamily="34" charset="0"/>
            </a:endParaRPr>
          </a:p>
          <a:p>
            <a:pPr marL="342900" lvl="1" indent="-342900">
              <a:lnSpc>
                <a:spcPct val="100000"/>
              </a:lnSpc>
              <a:spcBef>
                <a:spcPts val="0"/>
              </a:spcBef>
            </a:pPr>
            <a:r>
              <a:rPr lang="en-US" dirty="0">
                <a:latin typeface="Gill Sans MT" panose="020B0502020104020203" pitchFamily="34" charset="0"/>
              </a:rPr>
              <a:t>A motion was presented from the Finance Committee to approve the Purchase and Sale Agreement for sale of the Annex Site (167 Lee Street) to a development group known as 167 Lee St, </a:t>
            </a:r>
            <a:r>
              <a:rPr lang="en-US" dirty="0" smtClean="0">
                <a:latin typeface="Gill Sans MT" panose="020B0502020104020203" pitchFamily="34" charset="0"/>
              </a:rPr>
              <a:t>LLC (includes </a:t>
            </a:r>
            <a:r>
              <a:rPr lang="en-US" dirty="0">
                <a:latin typeface="Gill Sans MT" panose="020B0502020104020203" pitchFamily="34" charset="0"/>
              </a:rPr>
              <a:t>RHEDC board member Justin </a:t>
            </a:r>
            <a:r>
              <a:rPr lang="en-US" dirty="0" smtClean="0">
                <a:latin typeface="Gill Sans MT" panose="020B0502020104020203" pitchFamily="34" charset="0"/>
              </a:rPr>
              <a:t>Smith).</a:t>
            </a:r>
            <a:endParaRPr lang="en-US"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953468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7"/>
          <p:cNvSpPr txBox="1">
            <a:spLocks noChangeArrowheads="1"/>
          </p:cNvSpPr>
          <p:nvPr/>
        </p:nvSpPr>
        <p:spPr bwMode="auto">
          <a:xfrm>
            <a:off x="390525" y="0"/>
            <a:ext cx="1180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solidFill>
                  <a:srgbClr val="109AD6"/>
                </a:solidFill>
                <a:latin typeface="Gill Sans MT" panose="020B0502020104020203" pitchFamily="34" charset="0"/>
              </a:rPr>
              <a:t>Redevelopment Projects - Updates</a:t>
            </a:r>
          </a:p>
        </p:txBody>
      </p:sp>
      <p:sp>
        <p:nvSpPr>
          <p:cNvPr id="6147" name="Content Placeholder 3"/>
          <p:cNvSpPr>
            <a:spLocks noGrp="1"/>
          </p:cNvSpPr>
          <p:nvPr>
            <p:ph idx="1"/>
          </p:nvPr>
        </p:nvSpPr>
        <p:spPr>
          <a:xfrm>
            <a:off x="815975" y="1346200"/>
            <a:ext cx="10515600" cy="4351338"/>
          </a:xfrm>
        </p:spPr>
        <p:txBody>
          <a:bodyPr/>
          <a:lstStyle/>
          <a:p>
            <a:pPr eaLnBrk="1" hangingPunct="1"/>
            <a:r>
              <a:rPr lang="en-US" altLang="en-US" dirty="0" smtClean="0">
                <a:latin typeface="Gill Sans MT" panose="020B0502020104020203" pitchFamily="34" charset="0"/>
              </a:rPr>
              <a:t>Updates:</a:t>
            </a:r>
          </a:p>
          <a:p>
            <a:pPr lvl="1" eaLnBrk="1" hangingPunct="1"/>
            <a:r>
              <a:rPr lang="en-US" altLang="en-US" dirty="0" smtClean="0">
                <a:latin typeface="Gill Sans MT" panose="020B0502020104020203" pitchFamily="34" charset="0"/>
              </a:rPr>
              <a:t>The Exchange </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West White Street sites</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Annex Site</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The Link</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Engage at Knowledge Park</a:t>
            </a:r>
          </a:p>
          <a:p>
            <a:pPr lvl="1" eaLnBrk="1" hangingPunct="1">
              <a:buFont typeface="Arial" panose="020B0604020202020204" pitchFamily="34" charset="0"/>
              <a:buNone/>
            </a:pPr>
            <a:endParaRPr lang="en-US" altLang="en-US" dirty="0" smtClean="0">
              <a:latin typeface="Gill Sans MT" panose="020B0502020104020203" pitchFamily="34" charset="0"/>
            </a:endParaRPr>
          </a:p>
        </p:txBody>
      </p:sp>
    </p:spTree>
    <p:extLst>
      <p:ext uri="{BB962C8B-B14F-4D97-AF65-F5344CB8AC3E}">
        <p14:creationId xmlns:p14="http://schemas.microsoft.com/office/powerpoint/2010/main" val="1118627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7"/>
          <p:cNvSpPr txBox="1">
            <a:spLocks noChangeArrowheads="1"/>
          </p:cNvSpPr>
          <p:nvPr/>
        </p:nvSpPr>
        <p:spPr bwMode="auto">
          <a:xfrm>
            <a:off x="390525" y="0"/>
            <a:ext cx="1180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400" b="1">
                <a:solidFill>
                  <a:srgbClr val="109AD6"/>
                </a:solidFill>
                <a:latin typeface="Gill Sans MT" panose="020B0502020104020203" pitchFamily="34" charset="0"/>
              </a:rPr>
              <a:t>The Exchange</a:t>
            </a:r>
          </a:p>
        </p:txBody>
      </p:sp>
      <p:sp>
        <p:nvSpPr>
          <p:cNvPr id="7171" name="Content Placeholder 3"/>
          <p:cNvSpPr>
            <a:spLocks noGrp="1"/>
          </p:cNvSpPr>
          <p:nvPr>
            <p:ph idx="1"/>
          </p:nvPr>
        </p:nvSpPr>
        <p:spPr>
          <a:xfrm>
            <a:off x="804863" y="871538"/>
            <a:ext cx="10515600" cy="5114925"/>
          </a:xfrm>
        </p:spPr>
        <p:txBody>
          <a:bodyPr/>
          <a:lstStyle/>
          <a:p>
            <a:pPr lvl="1" eaLnBrk="1" hangingPunct="1"/>
            <a:r>
              <a:rPr lang="en-US" altLang="en-US" dirty="0" smtClean="0">
                <a:latin typeface="Gill Sans MT" panose="020B0502020104020203" pitchFamily="34" charset="0"/>
              </a:rPr>
              <a:t>Development Agreement approved by City Council on June 22</a:t>
            </a:r>
            <a:r>
              <a:rPr lang="en-US" altLang="en-US" baseline="30000" dirty="0" smtClean="0">
                <a:latin typeface="Gill Sans MT" panose="020B0502020104020203" pitchFamily="34" charset="0"/>
              </a:rPr>
              <a:t>nd</a:t>
            </a: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Developer expects to close on the property in mid-September</a:t>
            </a:r>
          </a:p>
          <a:p>
            <a:pPr lvl="1" eaLnBrk="1" hangingPunct="1"/>
            <a:r>
              <a:rPr lang="en-US" altLang="en-US" dirty="0" smtClean="0">
                <a:latin typeface="Gill Sans MT" panose="020B0502020104020203" pitchFamily="34" charset="0"/>
              </a:rPr>
              <a:t>Construction should start in October</a:t>
            </a:r>
          </a:p>
          <a:p>
            <a:pPr lvl="1" eaLnBrk="1" hangingPunct="1"/>
            <a:r>
              <a:rPr lang="en-US" altLang="en-US" dirty="0" smtClean="0">
                <a:latin typeface="Gill Sans MT" panose="020B0502020104020203" pitchFamily="34" charset="0"/>
              </a:rPr>
              <a:t>Details:</a:t>
            </a:r>
          </a:p>
          <a:p>
            <a:pPr lvl="2" eaLnBrk="1" hangingPunct="1"/>
            <a:r>
              <a:rPr lang="en-US" altLang="en-US" dirty="0" smtClean="0">
                <a:latin typeface="Gill Sans MT" panose="020B0502020104020203" pitchFamily="34" charset="0"/>
              </a:rPr>
              <a:t>229 multifamily units, 20,000 square feet of commercial space, 329 parking spaces</a:t>
            </a:r>
          </a:p>
          <a:p>
            <a:pPr lvl="2" eaLnBrk="1" hangingPunct="1"/>
            <a:r>
              <a:rPr lang="en-US" altLang="en-US" dirty="0" smtClean="0">
                <a:latin typeface="Gill Sans MT" panose="020B0502020104020203" pitchFamily="34" charset="0"/>
              </a:rPr>
              <a:t>Developer has committed to private investment of at least $40 million</a:t>
            </a:r>
          </a:p>
          <a:p>
            <a:pPr lvl="2" eaLnBrk="1" hangingPunct="1"/>
            <a:r>
              <a:rPr lang="en-US" altLang="en-US" dirty="0" smtClean="0">
                <a:latin typeface="Gill Sans MT" panose="020B0502020104020203" pitchFamily="34" charset="0"/>
              </a:rPr>
              <a:t>$600,000 in public improvements</a:t>
            </a:r>
          </a:p>
          <a:p>
            <a:pPr lvl="2" eaLnBrk="1" hangingPunct="1"/>
            <a:r>
              <a:rPr lang="en-US" altLang="en-US" dirty="0" smtClean="0">
                <a:latin typeface="Gill Sans MT" panose="020B0502020104020203" pitchFamily="34" charset="0"/>
              </a:rPr>
              <a:t>City reimbursed if the developer</a:t>
            </a:r>
            <a:br>
              <a:rPr lang="en-US" altLang="en-US" dirty="0" smtClean="0">
                <a:latin typeface="Gill Sans MT" panose="020B0502020104020203" pitchFamily="34" charset="0"/>
              </a:rPr>
            </a:br>
            <a:r>
              <a:rPr lang="en-US" altLang="en-US" dirty="0" smtClean="0">
                <a:latin typeface="Gill Sans MT" panose="020B0502020104020203" pitchFamily="34" charset="0"/>
              </a:rPr>
              <a:t>receives Textile Tax Credits on the site</a:t>
            </a:r>
          </a:p>
          <a:p>
            <a:pPr lvl="2" eaLnBrk="1" hangingPunct="1"/>
            <a:r>
              <a:rPr lang="en-US" altLang="en-US" dirty="0" smtClean="0">
                <a:latin typeface="Gill Sans MT" panose="020B0502020104020203" pitchFamily="34" charset="0"/>
              </a:rPr>
              <a:t>City also being asked to fund up to</a:t>
            </a:r>
            <a:br>
              <a:rPr lang="en-US" altLang="en-US" dirty="0" smtClean="0">
                <a:latin typeface="Gill Sans MT" panose="020B0502020104020203" pitchFamily="34" charset="0"/>
              </a:rPr>
            </a:br>
            <a:r>
              <a:rPr lang="en-US" altLang="en-US" dirty="0" smtClean="0">
                <a:latin typeface="Gill Sans MT" panose="020B0502020104020203" pitchFamily="34" charset="0"/>
              </a:rPr>
              <a:t>$135,000 in Facade Grants and up to</a:t>
            </a:r>
            <a:br>
              <a:rPr lang="en-US" altLang="en-US" dirty="0" smtClean="0">
                <a:latin typeface="Gill Sans MT" panose="020B0502020104020203" pitchFamily="34" charset="0"/>
              </a:rPr>
            </a:br>
            <a:r>
              <a:rPr lang="en-US" altLang="en-US" dirty="0" smtClean="0">
                <a:latin typeface="Gill Sans MT" panose="020B0502020104020203" pitchFamily="34" charset="0"/>
              </a:rPr>
              <a:t>$500,000 in Growth Management</a:t>
            </a:r>
            <a:br>
              <a:rPr lang="en-US" altLang="en-US" dirty="0" smtClean="0">
                <a:latin typeface="Gill Sans MT" panose="020B0502020104020203" pitchFamily="34" charset="0"/>
              </a:rPr>
            </a:br>
            <a:r>
              <a:rPr lang="en-US" altLang="en-US" dirty="0" smtClean="0">
                <a:latin typeface="Gill Sans MT" panose="020B0502020104020203" pitchFamily="34" charset="0"/>
              </a:rPr>
              <a:t>Incentives. Both are at the discretion</a:t>
            </a:r>
            <a:br>
              <a:rPr lang="en-US" altLang="en-US" dirty="0" smtClean="0">
                <a:latin typeface="Gill Sans MT" panose="020B0502020104020203" pitchFamily="34" charset="0"/>
              </a:rPr>
            </a:br>
            <a:r>
              <a:rPr lang="en-US" altLang="en-US" dirty="0" smtClean="0">
                <a:latin typeface="Gill Sans MT" panose="020B0502020104020203" pitchFamily="34" charset="0"/>
              </a:rPr>
              <a:t>of City Council later in the</a:t>
            </a:r>
            <a:br>
              <a:rPr lang="en-US" altLang="en-US" dirty="0" smtClean="0">
                <a:latin typeface="Gill Sans MT" panose="020B0502020104020203" pitchFamily="34" charset="0"/>
              </a:rPr>
            </a:br>
            <a:r>
              <a:rPr lang="en-US" altLang="en-US" dirty="0" smtClean="0">
                <a:latin typeface="Gill Sans MT" panose="020B0502020104020203" pitchFamily="34" charset="0"/>
              </a:rPr>
              <a:t>development process. </a:t>
            </a:r>
          </a:p>
        </p:txBody>
      </p:sp>
      <p:pic>
        <p:nvPicPr>
          <p:cNvPr id="7172" name="Picture 4"/>
          <p:cNvPicPr>
            <a:picLocks noChangeAspect="1"/>
          </p:cNvPicPr>
          <p:nvPr/>
        </p:nvPicPr>
        <p:blipFill>
          <a:blip r:embed="rId2">
            <a:extLst>
              <a:ext uri="{28A0092B-C50C-407E-A947-70E740481C1C}">
                <a14:useLocalDpi xmlns:a14="http://schemas.microsoft.com/office/drawing/2010/main" val="0"/>
              </a:ext>
            </a:extLst>
          </a:blip>
          <a:srcRect l="20349" t="16261" r="19366" b="17065"/>
          <a:stretch>
            <a:fillRect/>
          </a:stretch>
        </p:blipFill>
        <p:spPr bwMode="auto">
          <a:xfrm>
            <a:off x="6073775" y="3227388"/>
            <a:ext cx="583565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856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rgbClr val="109AD6"/>
                </a:solidFill>
                <a:latin typeface="Gill Sans MT" panose="020B0502020104020203" pitchFamily="34" charset="0"/>
              </a:rPr>
              <a:t>West White Street Sites</a:t>
            </a:r>
          </a:p>
        </p:txBody>
      </p:sp>
      <p:sp>
        <p:nvSpPr>
          <p:cNvPr id="8195" name="Content Placeholder 3"/>
          <p:cNvSpPr>
            <a:spLocks noGrp="1"/>
          </p:cNvSpPr>
          <p:nvPr>
            <p:ph idx="1"/>
          </p:nvPr>
        </p:nvSpPr>
        <p:spPr>
          <a:xfrm>
            <a:off x="804863" y="871538"/>
            <a:ext cx="10668000" cy="4729162"/>
          </a:xfrm>
        </p:spPr>
        <p:txBody>
          <a:bodyPr/>
          <a:lstStyle/>
          <a:p>
            <a:pPr lvl="1" eaLnBrk="1" hangingPunct="1"/>
            <a:r>
              <a:rPr lang="en-US" altLang="en-US" dirty="0" smtClean="0">
                <a:latin typeface="Gill Sans MT" panose="020B0502020104020203" pitchFamily="34" charset="0"/>
              </a:rPr>
              <a:t>Three parcels are available between Dave Lyle Boulevard and Wilson Street (across from The Cotton Factory):</a:t>
            </a:r>
          </a:p>
          <a:p>
            <a:pPr lvl="2" eaLnBrk="1" hangingPunct="1"/>
            <a:r>
              <a:rPr lang="en-US" altLang="en-US" dirty="0" smtClean="0">
                <a:latin typeface="Gill Sans MT" panose="020B0502020104020203" pitchFamily="34" charset="0"/>
              </a:rPr>
              <a:t>Former seafood store site</a:t>
            </a:r>
          </a:p>
          <a:p>
            <a:pPr lvl="2" eaLnBrk="1" hangingPunct="1"/>
            <a:r>
              <a:rPr lang="en-US" altLang="en-US" dirty="0" smtClean="0">
                <a:latin typeface="Gill Sans MT" panose="020B0502020104020203" pitchFamily="34" charset="0"/>
              </a:rPr>
              <a:t>Land in front of parking deck to be built</a:t>
            </a:r>
          </a:p>
          <a:p>
            <a:pPr lvl="2" eaLnBrk="1" hangingPunct="1"/>
            <a:r>
              <a:rPr lang="en-US" altLang="en-US" dirty="0" smtClean="0">
                <a:latin typeface="Gill Sans MT" panose="020B0502020104020203" pitchFamily="34" charset="0"/>
              </a:rPr>
              <a:t>Used auto sales lot</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Interest in these</a:t>
            </a:r>
            <a:br>
              <a:rPr lang="en-US" altLang="en-US" dirty="0" smtClean="0">
                <a:latin typeface="Gill Sans MT" panose="020B0502020104020203" pitchFamily="34" charset="0"/>
              </a:rPr>
            </a:br>
            <a:r>
              <a:rPr lang="en-US" altLang="en-US" dirty="0" smtClean="0">
                <a:latin typeface="Gill Sans MT" panose="020B0502020104020203" pitchFamily="34" charset="0"/>
              </a:rPr>
              <a:t>sites for mixed use</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New development</a:t>
            </a:r>
            <a:br>
              <a:rPr lang="en-US" altLang="en-US" dirty="0" smtClean="0">
                <a:latin typeface="Gill Sans MT" panose="020B0502020104020203" pitchFamily="34" charset="0"/>
              </a:rPr>
            </a:br>
            <a:r>
              <a:rPr lang="en-US" altLang="en-US" dirty="0" smtClean="0">
                <a:latin typeface="Gill Sans MT" panose="020B0502020104020203" pitchFamily="34" charset="0"/>
              </a:rPr>
              <a:t>must integrate with</a:t>
            </a:r>
            <a:br>
              <a:rPr lang="en-US" altLang="en-US" dirty="0" smtClean="0">
                <a:latin typeface="Gill Sans MT" panose="020B0502020104020203" pitchFamily="34" charset="0"/>
              </a:rPr>
            </a:br>
            <a:r>
              <a:rPr lang="en-US" altLang="en-US" dirty="0" smtClean="0">
                <a:latin typeface="Gill Sans MT" panose="020B0502020104020203" pitchFamily="34" charset="0"/>
              </a:rPr>
              <a:t>pedestrian/cyclist</a:t>
            </a:r>
            <a:br>
              <a:rPr lang="en-US" altLang="en-US" dirty="0" smtClean="0">
                <a:latin typeface="Gill Sans MT" panose="020B0502020104020203" pitchFamily="34" charset="0"/>
              </a:rPr>
            </a:br>
            <a:r>
              <a:rPr lang="en-US" altLang="en-US" dirty="0" smtClean="0">
                <a:latin typeface="Gill Sans MT" panose="020B0502020104020203" pitchFamily="34" charset="0"/>
              </a:rPr>
              <a:t>bridge</a:t>
            </a:r>
          </a:p>
        </p:txBody>
      </p:sp>
      <p:pic>
        <p:nvPicPr>
          <p:cNvPr id="81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7163" y="2652713"/>
            <a:ext cx="803751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074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rgbClr val="109AD6"/>
                </a:solidFill>
                <a:latin typeface="Gill Sans MT" panose="020B0502020104020203" pitchFamily="34" charset="0"/>
              </a:rPr>
              <a:t>Annex Site</a:t>
            </a:r>
          </a:p>
        </p:txBody>
      </p:sp>
      <p:sp>
        <p:nvSpPr>
          <p:cNvPr id="9219" name="Content Placeholder 3"/>
          <p:cNvSpPr>
            <a:spLocks noGrp="1"/>
          </p:cNvSpPr>
          <p:nvPr>
            <p:ph idx="1"/>
          </p:nvPr>
        </p:nvSpPr>
        <p:spPr>
          <a:xfrm>
            <a:off x="804863" y="871538"/>
            <a:ext cx="10515600" cy="4729162"/>
          </a:xfrm>
        </p:spPr>
        <p:txBody>
          <a:bodyPr/>
          <a:lstStyle/>
          <a:p>
            <a:pPr lvl="1" eaLnBrk="1" hangingPunct="1"/>
            <a:r>
              <a:rPr lang="en-US" altLang="en-US" dirty="0" smtClean="0">
                <a:latin typeface="Gill Sans MT" panose="020B0502020104020203" pitchFamily="34" charset="0"/>
              </a:rPr>
              <a:t>167 Lee St, LLC executed Purchase-Sale Agreement with RHEDC on July 18</a:t>
            </a:r>
            <a:r>
              <a:rPr lang="en-US" altLang="en-US" baseline="30000" dirty="0" smtClean="0">
                <a:latin typeface="Gill Sans MT" panose="020B0502020104020203" pitchFamily="34" charset="0"/>
              </a:rPr>
              <a:t>th</a:t>
            </a:r>
            <a:r>
              <a:rPr lang="en-US" altLang="en-US" dirty="0" smtClean="0">
                <a:latin typeface="Gill Sans MT" panose="020B0502020104020203" pitchFamily="34" charset="0"/>
              </a:rPr>
              <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167 Lee St, LLC includes</a:t>
            </a:r>
            <a:br>
              <a:rPr lang="en-US" altLang="en-US" dirty="0" smtClean="0">
                <a:latin typeface="Gill Sans MT" panose="020B0502020104020203" pitchFamily="34" charset="0"/>
              </a:rPr>
            </a:br>
            <a:r>
              <a:rPr lang="en-US" altLang="en-US" dirty="0" smtClean="0">
                <a:latin typeface="Gill Sans MT" panose="020B0502020104020203" pitchFamily="34" charset="0"/>
              </a:rPr>
              <a:t>Justin Smith, Heath Sessions</a:t>
            </a:r>
            <a:br>
              <a:rPr lang="en-US" altLang="en-US" dirty="0" smtClean="0">
                <a:latin typeface="Gill Sans MT" panose="020B0502020104020203" pitchFamily="34" charset="0"/>
              </a:rPr>
            </a:br>
            <a:r>
              <a:rPr lang="en-US" altLang="en-US" dirty="0" smtClean="0">
                <a:latin typeface="Gill Sans MT" panose="020B0502020104020203" pitchFamily="34" charset="0"/>
              </a:rPr>
              <a:t>and Richard Lane (all local)</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For sale townhomes are</a:t>
            </a:r>
            <a:br>
              <a:rPr lang="en-US" altLang="en-US" dirty="0" smtClean="0">
                <a:latin typeface="Gill Sans MT" panose="020B0502020104020203" pitchFamily="34" charset="0"/>
              </a:rPr>
            </a:br>
            <a:r>
              <a:rPr lang="en-US" altLang="en-US" dirty="0" smtClean="0">
                <a:latin typeface="Gill Sans MT" panose="020B0502020104020203" pitchFamily="34" charset="0"/>
              </a:rPr>
              <a:t>planned for the site</a:t>
            </a:r>
          </a:p>
          <a:p>
            <a:pPr lvl="1" eaLnBrk="1" hangingPunct="1"/>
            <a:endParaRPr lang="en-US" altLang="en-US" dirty="0" smtClean="0"/>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l="8073" b="8195"/>
          <a:stretch>
            <a:fillRect/>
          </a:stretch>
        </p:blipFill>
        <p:spPr bwMode="auto">
          <a:xfrm>
            <a:off x="5372100" y="1550988"/>
            <a:ext cx="560705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912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rgbClr val="109AD6"/>
                </a:solidFill>
                <a:latin typeface="Gill Sans MT" panose="020B0502020104020203" pitchFamily="34" charset="0"/>
              </a:rPr>
              <a:t>The Link</a:t>
            </a:r>
          </a:p>
        </p:txBody>
      </p:sp>
      <p:sp>
        <p:nvSpPr>
          <p:cNvPr id="10243" name="Content Placeholder 3"/>
          <p:cNvSpPr>
            <a:spLocks noGrp="1"/>
          </p:cNvSpPr>
          <p:nvPr>
            <p:ph idx="1"/>
          </p:nvPr>
        </p:nvSpPr>
        <p:spPr>
          <a:xfrm>
            <a:off x="804863" y="871538"/>
            <a:ext cx="11099590" cy="4729162"/>
          </a:xfrm>
        </p:spPr>
        <p:txBody>
          <a:bodyPr/>
          <a:lstStyle/>
          <a:p>
            <a:pPr lvl="1" eaLnBrk="1" hangingPunct="1"/>
            <a:r>
              <a:rPr lang="en-US" altLang="en-US" dirty="0" smtClean="0">
                <a:latin typeface="Gill Sans MT" panose="020B0502020104020203" pitchFamily="34" charset="0"/>
              </a:rPr>
              <a:t>RHEDC executed Purchase-Sale Agreement with City of Rock Hill on July 13</a:t>
            </a:r>
            <a:r>
              <a:rPr lang="en-US" altLang="en-US" baseline="30000" dirty="0" smtClean="0">
                <a:latin typeface="Gill Sans MT" panose="020B0502020104020203" pitchFamily="34" charset="0"/>
              </a:rPr>
              <a:t>th</a:t>
            </a:r>
            <a:r>
              <a:rPr lang="en-US" altLang="en-US" dirty="0" smtClean="0">
                <a:latin typeface="Gill Sans MT" panose="020B0502020104020203" pitchFamily="34" charset="0"/>
              </a:rPr>
              <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RHEDC will take the parcels through the Voluntary Clean-up Contract (VCC) process with SC DHEC</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Developer plans 243</a:t>
            </a:r>
            <a:br>
              <a:rPr lang="en-US" altLang="en-US" dirty="0" smtClean="0">
                <a:latin typeface="Gill Sans MT" panose="020B0502020104020203" pitchFamily="34" charset="0"/>
              </a:rPr>
            </a:br>
            <a:r>
              <a:rPr lang="en-US" altLang="en-US" dirty="0" smtClean="0">
                <a:latin typeface="Gill Sans MT" panose="020B0502020104020203" pitchFamily="34" charset="0"/>
              </a:rPr>
              <a:t>apartment units</a:t>
            </a:r>
          </a:p>
          <a:p>
            <a:pPr lvl="1" eaLnBrk="1" hangingPunct="1"/>
            <a:endParaRPr lang="en-US" altLang="en-US" dirty="0" smtClean="0"/>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2246313"/>
            <a:ext cx="541178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9079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rgbClr val="109AD6"/>
                </a:solidFill>
                <a:latin typeface="Gill Sans MT" panose="020B0502020104020203" pitchFamily="34" charset="0"/>
              </a:rPr>
              <a:t>The Link</a:t>
            </a:r>
          </a:p>
        </p:txBody>
      </p:sp>
      <p:pic>
        <p:nvPicPr>
          <p:cNvPr id="11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3413" y="650875"/>
            <a:ext cx="795496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598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rgbClr val="109AD6"/>
                </a:solidFill>
                <a:latin typeface="Gill Sans MT" panose="020B0502020104020203" pitchFamily="34" charset="0"/>
              </a:rPr>
              <a:t>Engage at Knowledge Park</a:t>
            </a:r>
          </a:p>
        </p:txBody>
      </p:sp>
      <p:sp>
        <p:nvSpPr>
          <p:cNvPr id="12291" name="Content Placeholder 3"/>
          <p:cNvSpPr>
            <a:spLocks noGrp="1"/>
          </p:cNvSpPr>
          <p:nvPr>
            <p:ph idx="1"/>
          </p:nvPr>
        </p:nvSpPr>
        <p:spPr>
          <a:xfrm>
            <a:off x="804863" y="871538"/>
            <a:ext cx="10515600" cy="4729162"/>
          </a:xfrm>
        </p:spPr>
        <p:txBody>
          <a:bodyPr/>
          <a:lstStyle/>
          <a:p>
            <a:pPr lvl="1" eaLnBrk="1" hangingPunct="1"/>
            <a:r>
              <a:rPr lang="en-US" altLang="en-US" dirty="0" smtClean="0">
                <a:latin typeface="Gill Sans MT" panose="020B0502020104020203" pitchFamily="34" charset="0"/>
              </a:rPr>
              <a:t>Work continues on the crafting of a Development Agreement</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Title issue with Norfolk Southern Railway still to be resolved</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Developer plans</a:t>
            </a:r>
            <a:br>
              <a:rPr lang="en-US" altLang="en-US" dirty="0" smtClean="0">
                <a:latin typeface="Gill Sans MT" panose="020B0502020104020203" pitchFamily="34" charset="0"/>
              </a:rPr>
            </a:br>
            <a:r>
              <a:rPr lang="en-US" altLang="en-US" dirty="0" smtClean="0">
                <a:latin typeface="Gill Sans MT" panose="020B0502020104020203" pitchFamily="34" charset="0"/>
              </a:rPr>
              <a:t>203 senior living</a:t>
            </a:r>
            <a:br>
              <a:rPr lang="en-US" altLang="en-US" dirty="0" smtClean="0">
                <a:latin typeface="Gill Sans MT" panose="020B0502020104020203" pitchFamily="34" charset="0"/>
              </a:rPr>
            </a:br>
            <a:r>
              <a:rPr lang="en-US" altLang="en-US" dirty="0" smtClean="0">
                <a:latin typeface="Gill Sans MT" panose="020B0502020104020203" pitchFamily="34" charset="0"/>
              </a:rPr>
              <a:t>units (independent</a:t>
            </a:r>
            <a:br>
              <a:rPr lang="en-US" altLang="en-US" dirty="0" smtClean="0">
                <a:latin typeface="Gill Sans MT" panose="020B0502020104020203" pitchFamily="34" charset="0"/>
              </a:rPr>
            </a:br>
            <a:r>
              <a:rPr lang="en-US" altLang="en-US" dirty="0" smtClean="0">
                <a:latin typeface="Gill Sans MT" panose="020B0502020104020203" pitchFamily="34" charset="0"/>
              </a:rPr>
              <a:t>living, assisted</a:t>
            </a:r>
            <a:br>
              <a:rPr lang="en-US" altLang="en-US" dirty="0" smtClean="0">
                <a:latin typeface="Gill Sans MT" panose="020B0502020104020203" pitchFamily="34" charset="0"/>
              </a:rPr>
            </a:br>
            <a:r>
              <a:rPr lang="en-US" altLang="en-US" dirty="0" smtClean="0">
                <a:latin typeface="Gill Sans MT" panose="020B0502020104020203" pitchFamily="34" charset="0"/>
              </a:rPr>
              <a:t>living) with a</a:t>
            </a:r>
            <a:br>
              <a:rPr lang="en-US" altLang="en-US" dirty="0" smtClean="0">
                <a:latin typeface="Gill Sans MT" panose="020B0502020104020203" pitchFamily="34" charset="0"/>
              </a:rPr>
            </a:br>
            <a:r>
              <a:rPr lang="en-US" altLang="en-US" dirty="0" smtClean="0">
                <a:latin typeface="Gill Sans MT" panose="020B0502020104020203" pitchFamily="34" charset="0"/>
              </a:rPr>
              <a:t>$25 million</a:t>
            </a:r>
            <a:br>
              <a:rPr lang="en-US" altLang="en-US" dirty="0" smtClean="0">
                <a:latin typeface="Gill Sans MT" panose="020B0502020104020203" pitchFamily="34" charset="0"/>
              </a:rPr>
            </a:br>
            <a:r>
              <a:rPr lang="en-US" altLang="en-US" dirty="0" smtClean="0">
                <a:latin typeface="Gill Sans MT" panose="020B0502020104020203" pitchFamily="34" charset="0"/>
              </a:rPr>
              <a:t>minimum</a:t>
            </a:r>
            <a:br>
              <a:rPr lang="en-US" altLang="en-US" dirty="0" smtClean="0">
                <a:latin typeface="Gill Sans MT" panose="020B0502020104020203" pitchFamily="34" charset="0"/>
              </a:rPr>
            </a:br>
            <a:r>
              <a:rPr lang="en-US" altLang="en-US" dirty="0" smtClean="0">
                <a:latin typeface="Gill Sans MT" panose="020B0502020104020203" pitchFamily="34" charset="0"/>
              </a:rPr>
              <a:t>investment </a:t>
            </a:r>
          </a:p>
          <a:p>
            <a:pPr lvl="1" eaLnBrk="1" hangingPunct="1"/>
            <a:endParaRPr lang="en-US" altLang="en-US" dirty="0" smtClean="0"/>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4150" y="2268538"/>
            <a:ext cx="79025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561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202" y="2367968"/>
            <a:ext cx="3017395" cy="3160174"/>
          </a:xfrm>
          <a:prstGeom prst="rect">
            <a:avLst/>
          </a:prstGeom>
        </p:spPr>
      </p:pic>
      <p:sp>
        <p:nvSpPr>
          <p:cNvPr id="4" name="Title 1"/>
          <p:cNvSpPr txBox="1">
            <a:spLocks/>
          </p:cNvSpPr>
          <p:nvPr/>
        </p:nvSpPr>
        <p:spPr>
          <a:xfrm>
            <a:off x="491716" y="197460"/>
            <a:ext cx="10826808" cy="192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Technology Incubator</a:t>
            </a:r>
            <a:r>
              <a:rPr lang="en-US" sz="6000" b="1" dirty="0" smtClean="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6000" b="1" dirty="0" smtClean="0">
                <a:ln w="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t>
            </a: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David </a:t>
            </a:r>
            <a:r>
              <a:rPr lang="en-US" sz="4000" b="1" dirty="0">
                <a:ln w="0"/>
                <a:solidFill>
                  <a:schemeClr val="accent3"/>
                </a:solidFill>
                <a:effectLst>
                  <a:outerShdw blurRad="38100" dist="38100" dir="2700000" algn="tl">
                    <a:srgbClr val="000000">
                      <a:alpha val="43137"/>
                    </a:srgbClr>
                  </a:outerShdw>
                </a:effectLst>
                <a:latin typeface="Gill Sans MT" panose="020B0502020104020203" pitchFamily="34" charset="0"/>
              </a:rPr>
              <a:t>Warner</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472943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0"/>
            <a:ext cx="86701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109AD6"/>
                </a:solidFill>
                <a:uLnTx/>
                <a:uFillTx/>
                <a:latin typeface="Gill Sans MT" panose="020B0502020104020203" pitchFamily="34" charset="0"/>
                <a:ea typeface="+mn-ea"/>
                <a:cs typeface="+mn-cs"/>
              </a:rPr>
              <a:t>Rock Hill VMS Program</a:t>
            </a:r>
          </a:p>
        </p:txBody>
      </p:sp>
      <p:sp>
        <p:nvSpPr>
          <p:cNvPr id="3" name="TextBox 2"/>
          <p:cNvSpPr txBox="1"/>
          <p:nvPr/>
        </p:nvSpPr>
        <p:spPr>
          <a:xfrm>
            <a:off x="1416155" y="1363904"/>
            <a:ext cx="9855903" cy="1692771"/>
          </a:xfrm>
          <a:prstGeom prst="rect">
            <a:avLst/>
          </a:prstGeom>
          <a:noFill/>
        </p:spPr>
        <p:txBody>
          <a:bodyPr wrap="square" rtlCol="0">
            <a:spAutoFit/>
          </a:bodyPr>
          <a:lstStyle/>
          <a:p>
            <a:pPr algn="ctr"/>
            <a:r>
              <a:rPr lang="en-US" sz="3600" dirty="0" smtClean="0">
                <a:latin typeface="Gill Sans MT" panose="020B0502020104020203" pitchFamily="34" charset="0"/>
              </a:rPr>
              <a:t>Three new VMS Mentees have been evaluated and accepted into the program by the RHVMS Board:</a:t>
            </a:r>
          </a:p>
          <a:p>
            <a:pPr algn="ctr"/>
            <a:endParaRPr lang="en-US" sz="1600" dirty="0" smtClean="0"/>
          </a:p>
          <a:p>
            <a:pPr algn="ctr"/>
            <a:endParaRPr lang="en-US" sz="1600" dirty="0"/>
          </a:p>
        </p:txBody>
      </p:sp>
      <p:pic>
        <p:nvPicPr>
          <p:cNvPr id="4" name="Picture 3"/>
          <p:cNvPicPr>
            <a:picLocks noChangeAspect="1"/>
          </p:cNvPicPr>
          <p:nvPr/>
        </p:nvPicPr>
        <p:blipFill>
          <a:blip r:embed="rId2"/>
          <a:stretch>
            <a:fillRect/>
          </a:stretch>
        </p:blipFill>
        <p:spPr>
          <a:xfrm>
            <a:off x="1660436" y="2796003"/>
            <a:ext cx="4550182" cy="1725069"/>
          </a:xfrm>
          <a:prstGeom prst="rect">
            <a:avLst/>
          </a:prstGeom>
        </p:spPr>
      </p:pic>
      <p:pic>
        <p:nvPicPr>
          <p:cNvPr id="5" name="Picture 4"/>
          <p:cNvPicPr>
            <a:picLocks noChangeAspect="1"/>
          </p:cNvPicPr>
          <p:nvPr/>
        </p:nvPicPr>
        <p:blipFill>
          <a:blip r:embed="rId3"/>
          <a:stretch>
            <a:fillRect/>
          </a:stretch>
        </p:blipFill>
        <p:spPr>
          <a:xfrm>
            <a:off x="7275131" y="2647083"/>
            <a:ext cx="3810000" cy="2828925"/>
          </a:xfrm>
          <a:prstGeom prst="rect">
            <a:avLst/>
          </a:prstGeom>
        </p:spPr>
      </p:pic>
      <p:pic>
        <p:nvPicPr>
          <p:cNvPr id="6" name="Picture 5"/>
          <p:cNvPicPr>
            <a:picLocks noChangeAspect="1"/>
          </p:cNvPicPr>
          <p:nvPr/>
        </p:nvPicPr>
        <p:blipFill>
          <a:blip r:embed="rId4"/>
          <a:stretch>
            <a:fillRect/>
          </a:stretch>
        </p:blipFill>
        <p:spPr>
          <a:xfrm>
            <a:off x="4647278" y="4521072"/>
            <a:ext cx="2339365" cy="2336928"/>
          </a:xfrm>
          <a:prstGeom prst="rect">
            <a:avLst/>
          </a:prstGeom>
        </p:spPr>
      </p:pic>
    </p:spTree>
    <p:extLst>
      <p:ext uri="{BB962C8B-B14F-4D97-AF65-F5344CB8AC3E}">
        <p14:creationId xmlns:p14="http://schemas.microsoft.com/office/powerpoint/2010/main" val="33635883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0"/>
            <a:ext cx="86701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109AD6"/>
                </a:solidFill>
                <a:uLnTx/>
                <a:uFillTx/>
                <a:latin typeface="Gill Sans MT" panose="020B0502020104020203" pitchFamily="34" charset="0"/>
                <a:ea typeface="+mn-ea"/>
                <a:cs typeface="+mn-cs"/>
              </a:rPr>
              <a:t>Rock Hill VMS Program</a:t>
            </a:r>
          </a:p>
        </p:txBody>
      </p:sp>
      <p:sp>
        <p:nvSpPr>
          <p:cNvPr id="3" name="TextBox 2"/>
          <p:cNvSpPr txBox="1"/>
          <p:nvPr/>
        </p:nvSpPr>
        <p:spPr>
          <a:xfrm>
            <a:off x="1258214" y="1308868"/>
            <a:ext cx="9855903" cy="646331"/>
          </a:xfrm>
          <a:prstGeom prst="rect">
            <a:avLst/>
          </a:prstGeom>
          <a:noFill/>
        </p:spPr>
        <p:txBody>
          <a:bodyPr wrap="square" rtlCol="0">
            <a:spAutoFit/>
          </a:bodyPr>
          <a:lstStyle/>
          <a:p>
            <a:pPr algn="ctr"/>
            <a:r>
              <a:rPr lang="en-US" sz="3600" dirty="0" smtClean="0">
                <a:latin typeface="Gill Sans MT" panose="020B0502020104020203" pitchFamily="34" charset="0"/>
              </a:rPr>
              <a:t>Monthly Volunteer Mentor Meetings Continue</a:t>
            </a:r>
            <a:endParaRPr lang="en-US" sz="3600" dirty="0">
              <a:latin typeface="Gill Sans MT" panose="020B0502020104020203" pitchFamily="34" charset="0"/>
            </a:endParaRPr>
          </a:p>
        </p:txBody>
      </p:sp>
      <p:pic>
        <p:nvPicPr>
          <p:cNvPr id="2" name="Picture 1"/>
          <p:cNvPicPr>
            <a:picLocks noChangeAspect="1"/>
          </p:cNvPicPr>
          <p:nvPr/>
        </p:nvPicPr>
        <p:blipFill>
          <a:blip r:embed="rId2"/>
          <a:stretch>
            <a:fillRect/>
          </a:stretch>
        </p:blipFill>
        <p:spPr>
          <a:xfrm>
            <a:off x="953006" y="2987070"/>
            <a:ext cx="2619375" cy="1743075"/>
          </a:xfrm>
          <a:prstGeom prst="rect">
            <a:avLst/>
          </a:prstGeom>
        </p:spPr>
      </p:pic>
      <p:sp>
        <p:nvSpPr>
          <p:cNvPr id="4" name="TextBox 3"/>
          <p:cNvSpPr txBox="1"/>
          <p:nvPr/>
        </p:nvSpPr>
        <p:spPr>
          <a:xfrm>
            <a:off x="3948545" y="2987070"/>
            <a:ext cx="763336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Gill Sans MT" panose="020B0502020104020203" pitchFamily="34" charset="0"/>
              </a:rPr>
              <a:t>July 22, 2020 regularly scheduled Zoom meeting</a:t>
            </a:r>
          </a:p>
          <a:p>
            <a:pPr marL="457200" indent="-457200">
              <a:buFont typeface="Arial" panose="020B0604020202020204" pitchFamily="34" charset="0"/>
              <a:buChar char="•"/>
            </a:pPr>
            <a:r>
              <a:rPr lang="en-US" sz="2800" dirty="0" smtClean="0">
                <a:latin typeface="Gill Sans MT" panose="020B0502020104020203" pitchFamily="34" charset="0"/>
              </a:rPr>
              <a:t>Next meeting: August 18, 2020 via Zoom</a:t>
            </a:r>
            <a:endParaRPr lang="en-US" sz="2800" dirty="0">
              <a:latin typeface="Gill Sans MT" panose="020B0502020104020203" pitchFamily="34" charset="0"/>
            </a:endParaRPr>
          </a:p>
        </p:txBody>
      </p:sp>
    </p:spTree>
    <p:extLst>
      <p:ext uri="{BB962C8B-B14F-4D97-AF65-F5344CB8AC3E}">
        <p14:creationId xmlns:p14="http://schemas.microsoft.com/office/powerpoint/2010/main" val="2144380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Actions from the July 14</a:t>
            </a:r>
            <a:r>
              <a:rPr lang="en-US" b="1" baseline="30000" dirty="0" smtClean="0">
                <a:solidFill>
                  <a:srgbClr val="1B99D6"/>
                </a:solidFill>
                <a:latin typeface="Gill Sans MT" panose="020B0502020104020203" pitchFamily="34" charset="0"/>
              </a:rPr>
              <a:t>th</a:t>
            </a:r>
            <a:r>
              <a:rPr lang="en-US" b="1" dirty="0" smtClean="0">
                <a:solidFill>
                  <a:srgbClr val="1B99D6"/>
                </a:solidFill>
                <a:latin typeface="Gill Sans MT" panose="020B0502020104020203" pitchFamily="34" charset="0"/>
              </a:rPr>
              <a:t> Meeting</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342900" lvl="1" indent="-342900">
              <a:lnSpc>
                <a:spcPct val="100000"/>
              </a:lnSpc>
              <a:spcBef>
                <a:spcPts val="0"/>
              </a:spcBef>
            </a:pPr>
            <a:r>
              <a:rPr lang="en-US" dirty="0" smtClean="0">
                <a:latin typeface="Gill Sans MT" panose="020B0502020104020203" pitchFamily="34" charset="0"/>
              </a:rPr>
              <a:t>A </a:t>
            </a:r>
            <a:r>
              <a:rPr lang="en-US" dirty="0">
                <a:latin typeface="Gill Sans MT" panose="020B0502020104020203" pitchFamily="34" charset="0"/>
              </a:rPr>
              <a:t>motion was presented from the Finance Committee to recommend RHEDC accept the 2020-2021 United Way grant for $15,000 as awarded. </a:t>
            </a:r>
            <a:r>
              <a:rPr lang="en-US" dirty="0" smtClean="0">
                <a:latin typeface="Gill Sans MT" panose="020B0502020104020203" pitchFamily="34" charset="0"/>
              </a:rPr>
              <a:t> The </a:t>
            </a:r>
            <a:r>
              <a:rPr lang="en-US" dirty="0">
                <a:latin typeface="Gill Sans MT" panose="020B0502020104020203" pitchFamily="34" charset="0"/>
              </a:rPr>
              <a:t>grant will support internships and workforce development initiatives through the Talent Pipeline program.</a:t>
            </a:r>
          </a:p>
          <a:p>
            <a:pPr marL="0" lvl="1" indent="0">
              <a:lnSpc>
                <a:spcPct val="100000"/>
              </a:lnSpc>
              <a:spcBef>
                <a:spcPts val="0"/>
              </a:spcBef>
              <a:buNone/>
            </a:pPr>
            <a:r>
              <a:rPr lang="en-US" dirty="0">
                <a:latin typeface="Gill Sans MT" panose="020B0502020104020203" pitchFamily="34" charset="0"/>
              </a:rPr>
              <a:t> </a:t>
            </a:r>
          </a:p>
          <a:p>
            <a:pPr marL="342900" lvl="1" indent="-342900">
              <a:lnSpc>
                <a:spcPct val="100000"/>
              </a:lnSpc>
              <a:spcBef>
                <a:spcPts val="0"/>
              </a:spcBef>
            </a:pPr>
            <a:r>
              <a:rPr lang="en-US" dirty="0">
                <a:latin typeface="Gill Sans MT" panose="020B0502020104020203" pitchFamily="34" charset="0"/>
              </a:rPr>
              <a:t>A motion was presented from the Finance Committee to recommend approval of RHEDC’s application to the NEA for a 2021 Grants for Art Projects. </a:t>
            </a:r>
            <a:r>
              <a:rPr lang="en-US" dirty="0" smtClean="0">
                <a:latin typeface="Gill Sans MT" panose="020B0502020104020203" pitchFamily="34" charset="0"/>
              </a:rPr>
              <a:t> If </a:t>
            </a:r>
            <a:r>
              <a:rPr lang="en-US" dirty="0">
                <a:latin typeface="Gill Sans MT" panose="020B0502020104020203" pitchFamily="34" charset="0"/>
              </a:rPr>
              <a:t>awarded, the grant will support the </a:t>
            </a:r>
            <a:r>
              <a:rPr lang="en-US" dirty="0" smtClean="0">
                <a:latin typeface="Gill Sans MT" panose="020B0502020104020203" pitchFamily="34" charset="0"/>
              </a:rPr>
              <a:t>addition </a:t>
            </a:r>
            <a:r>
              <a:rPr lang="en-US" dirty="0">
                <a:latin typeface="Gill Sans MT" panose="020B0502020104020203" pitchFamily="34" charset="0"/>
              </a:rPr>
              <a:t>of a new downtown mural through the Quality of Life’s Mural Mile Project.</a:t>
            </a:r>
          </a:p>
        </p:txBody>
      </p:sp>
    </p:spTree>
    <p:extLst>
      <p:ext uri="{BB962C8B-B14F-4D97-AF65-F5344CB8AC3E}">
        <p14:creationId xmlns:p14="http://schemas.microsoft.com/office/powerpoint/2010/main" val="965081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10336" y="4893113"/>
            <a:ext cx="2621507" cy="1743607"/>
          </a:xfrm>
          <a:prstGeom prst="rect">
            <a:avLst/>
          </a:prstGeom>
        </p:spPr>
      </p:pic>
      <p:sp>
        <p:nvSpPr>
          <p:cNvPr id="7" name="TextBox 6"/>
          <p:cNvSpPr txBox="1"/>
          <p:nvPr/>
        </p:nvSpPr>
        <p:spPr>
          <a:xfrm>
            <a:off x="480884" y="0"/>
            <a:ext cx="10424160" cy="923330"/>
          </a:xfrm>
          <a:prstGeom prst="rect">
            <a:avLst/>
          </a:prstGeom>
          <a:noFill/>
        </p:spPr>
        <p:txBody>
          <a:bodyPr wrap="square" rtlCol="0">
            <a:spAutoFit/>
          </a:bodyPr>
          <a:lstStyle/>
          <a:p>
            <a:r>
              <a:rPr lang="en-US" sz="5400" b="1" dirty="0">
                <a:ln w="0"/>
                <a:solidFill>
                  <a:srgbClr val="109AD6"/>
                </a:solidFill>
                <a:latin typeface="Gill Sans MT" panose="020B0502020104020203" pitchFamily="34" charset="0"/>
              </a:rPr>
              <a:t>Knowledge Park e-Network</a:t>
            </a:r>
          </a:p>
        </p:txBody>
      </p:sp>
      <p:sp>
        <p:nvSpPr>
          <p:cNvPr id="8" name="TextBox 7"/>
          <p:cNvSpPr txBox="1"/>
          <p:nvPr/>
        </p:nvSpPr>
        <p:spPr>
          <a:xfrm>
            <a:off x="515388" y="861062"/>
            <a:ext cx="10977191" cy="477054"/>
          </a:xfrm>
          <a:prstGeom prst="rect">
            <a:avLst/>
          </a:prstGeom>
          <a:noFill/>
        </p:spPr>
        <p:txBody>
          <a:bodyPr wrap="square" rtlCol="0">
            <a:spAutoFit/>
          </a:bodyPr>
          <a:lstStyle/>
          <a:p>
            <a:r>
              <a:rPr lang="en-US" sz="2500" b="1" dirty="0" smtClean="0">
                <a:solidFill>
                  <a:srgbClr val="FF9900"/>
                </a:solidFill>
                <a:latin typeface="Gill Sans MT" panose="020B0502020104020203" pitchFamily="34" charset="0"/>
              </a:rPr>
              <a:t>Informal peer coaching sessions to solve specific business challenges</a:t>
            </a:r>
            <a:endParaRPr lang="en-US" sz="2500" b="1" dirty="0">
              <a:solidFill>
                <a:srgbClr val="FF9900"/>
              </a:solidFill>
              <a:latin typeface="Gill Sans MT" panose="020B0502020104020203" pitchFamily="34" charset="0"/>
            </a:endParaRPr>
          </a:p>
        </p:txBody>
      </p:sp>
      <p:sp>
        <p:nvSpPr>
          <p:cNvPr id="9" name="TextBox 8"/>
          <p:cNvSpPr txBox="1"/>
          <p:nvPr/>
        </p:nvSpPr>
        <p:spPr>
          <a:xfrm>
            <a:off x="2277686" y="2518757"/>
            <a:ext cx="7747463" cy="1877437"/>
          </a:xfrm>
          <a:prstGeom prst="rect">
            <a:avLst/>
          </a:prstGeom>
          <a:noFill/>
        </p:spPr>
        <p:txBody>
          <a:bodyPr wrap="square" rtlCol="0">
            <a:spAutoFit/>
          </a:bodyPr>
          <a:lstStyle/>
          <a:p>
            <a:pPr algn="ctr"/>
            <a:r>
              <a:rPr lang="en-US" sz="4400" dirty="0" smtClean="0">
                <a:latin typeface="Gill Sans MT" panose="020B0502020104020203" pitchFamily="34" charset="0"/>
              </a:rPr>
              <a:t>Next session August 27, 2020</a:t>
            </a:r>
          </a:p>
          <a:p>
            <a:pPr algn="ctr"/>
            <a:r>
              <a:rPr lang="en-US" sz="4400" dirty="0" smtClean="0">
                <a:latin typeface="Gill Sans MT" panose="020B0502020104020203" pitchFamily="34" charset="0"/>
              </a:rPr>
              <a:t> 3pm via Zoom</a:t>
            </a:r>
          </a:p>
          <a:p>
            <a:pPr marL="285750" indent="-285750">
              <a:buFont typeface="Arial" panose="020B0604020202020204" pitchFamily="34" charset="0"/>
              <a:buChar char="•"/>
            </a:pPr>
            <a:endParaRPr lang="en-US" sz="2800" dirty="0" smtClean="0">
              <a:latin typeface="Gill Sans MT" panose="020B0502020104020203" pitchFamily="34" charset="0"/>
            </a:endParaRPr>
          </a:p>
        </p:txBody>
      </p:sp>
    </p:spTree>
    <p:extLst>
      <p:ext uri="{BB962C8B-B14F-4D97-AF65-F5344CB8AC3E}">
        <p14:creationId xmlns:p14="http://schemas.microsoft.com/office/powerpoint/2010/main" val="10635690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98" y="22152"/>
            <a:ext cx="10515600" cy="871179"/>
          </a:xfrm>
        </p:spPr>
        <p:txBody>
          <a:bodyPr>
            <a:normAutofit/>
          </a:bodyPr>
          <a:lstStyle/>
          <a:p>
            <a:r>
              <a:rPr lang="en-US" sz="5400" b="1" dirty="0">
                <a:ln w="0"/>
                <a:solidFill>
                  <a:srgbClr val="109AD6"/>
                </a:solidFill>
                <a:latin typeface="Gill Sans MT" panose="020B0502020104020203" pitchFamily="34" charset="0"/>
                <a:ea typeface="+mn-ea"/>
                <a:cs typeface="+mn-cs"/>
              </a:rPr>
              <a:t>Growth Gazelles</a:t>
            </a:r>
          </a:p>
        </p:txBody>
      </p:sp>
      <p:sp>
        <p:nvSpPr>
          <p:cNvPr id="3" name="TextBox 2"/>
          <p:cNvSpPr txBox="1"/>
          <p:nvPr/>
        </p:nvSpPr>
        <p:spPr>
          <a:xfrm>
            <a:off x="1039091" y="1510953"/>
            <a:ext cx="10439400" cy="477054"/>
          </a:xfrm>
          <a:prstGeom prst="rect">
            <a:avLst/>
          </a:prstGeom>
          <a:noFill/>
        </p:spPr>
        <p:txBody>
          <a:bodyPr wrap="square" rtlCol="0">
            <a:spAutoFit/>
          </a:bodyPr>
          <a:lstStyle/>
          <a:p>
            <a:r>
              <a:rPr lang="en-US" sz="2500" dirty="0" smtClean="0">
                <a:latin typeface="Gill Sans MT" panose="020B0502020104020203" pitchFamily="34" charset="0"/>
              </a:rPr>
              <a:t>Promising scalable startups receiving one-on-one coaching with the TI Director</a:t>
            </a:r>
            <a:endParaRPr lang="en-US" sz="2500" dirty="0">
              <a:latin typeface="Gill Sans MT" panose="020B0502020104020203" pitchFamily="34" charset="0"/>
            </a:endParaRPr>
          </a:p>
        </p:txBody>
      </p:sp>
      <p:pic>
        <p:nvPicPr>
          <p:cNvPr id="4" name="Picture 3"/>
          <p:cNvPicPr>
            <a:picLocks noChangeAspect="1"/>
          </p:cNvPicPr>
          <p:nvPr/>
        </p:nvPicPr>
        <p:blipFill>
          <a:blip r:embed="rId2"/>
          <a:stretch>
            <a:fillRect/>
          </a:stretch>
        </p:blipFill>
        <p:spPr>
          <a:xfrm>
            <a:off x="4718427" y="2353935"/>
            <a:ext cx="3291079" cy="1461239"/>
          </a:xfrm>
          <a:prstGeom prst="rect">
            <a:avLst/>
          </a:prstGeom>
        </p:spPr>
      </p:pic>
      <p:pic>
        <p:nvPicPr>
          <p:cNvPr id="5" name="Picture 4"/>
          <p:cNvPicPr>
            <a:picLocks noChangeAspect="1"/>
          </p:cNvPicPr>
          <p:nvPr/>
        </p:nvPicPr>
        <p:blipFill rotWithShape="1">
          <a:blip r:embed="rId3"/>
          <a:srcRect l="27956" r="28863" b="71460"/>
          <a:stretch/>
        </p:blipFill>
        <p:spPr>
          <a:xfrm>
            <a:off x="838200" y="2517859"/>
            <a:ext cx="3378673" cy="1256119"/>
          </a:xfrm>
          <a:prstGeom prst="rect">
            <a:avLst/>
          </a:prstGeom>
        </p:spPr>
      </p:pic>
      <p:pic>
        <p:nvPicPr>
          <p:cNvPr id="6" name="Picture 5"/>
          <p:cNvPicPr>
            <a:picLocks noChangeAspect="1"/>
          </p:cNvPicPr>
          <p:nvPr/>
        </p:nvPicPr>
        <p:blipFill>
          <a:blip r:embed="rId4"/>
          <a:stretch>
            <a:fillRect/>
          </a:stretch>
        </p:blipFill>
        <p:spPr>
          <a:xfrm>
            <a:off x="8212599" y="2129856"/>
            <a:ext cx="3016511" cy="2260265"/>
          </a:xfrm>
          <a:prstGeom prst="rect">
            <a:avLst/>
          </a:prstGeom>
        </p:spPr>
      </p:pic>
      <p:pic>
        <p:nvPicPr>
          <p:cNvPr id="7" name="Picture 6"/>
          <p:cNvPicPr>
            <a:picLocks noChangeAspect="1"/>
          </p:cNvPicPr>
          <p:nvPr/>
        </p:nvPicPr>
        <p:blipFill>
          <a:blip r:embed="rId5"/>
          <a:stretch>
            <a:fillRect/>
          </a:stretch>
        </p:blipFill>
        <p:spPr>
          <a:xfrm>
            <a:off x="1922223" y="3917369"/>
            <a:ext cx="3384927" cy="1692464"/>
          </a:xfrm>
          <a:prstGeom prst="rect">
            <a:avLst/>
          </a:prstGeom>
        </p:spPr>
      </p:pic>
      <p:sp>
        <p:nvSpPr>
          <p:cNvPr id="10" name="Rectangle 9"/>
          <p:cNvSpPr/>
          <p:nvPr/>
        </p:nvSpPr>
        <p:spPr>
          <a:xfrm>
            <a:off x="6258791" y="4686503"/>
            <a:ext cx="6096000" cy="923330"/>
          </a:xfrm>
          <a:prstGeom prst="rect">
            <a:avLst/>
          </a:prstGeom>
        </p:spPr>
        <p:txBody>
          <a:bodyPr>
            <a:spAutoFit/>
          </a:bodyPr>
          <a:lstStyle/>
          <a:p>
            <a:r>
              <a:rPr lang="en-US" b="1" dirty="0" err="1">
                <a:latin typeface="Gill Sans MT" panose="020B0502020104020203" pitchFamily="34" charset="0"/>
              </a:rPr>
              <a:t>MiY</a:t>
            </a:r>
            <a:r>
              <a:rPr lang="en-US" b="1" dirty="0">
                <a:latin typeface="Gill Sans MT" panose="020B0502020104020203" pitchFamily="34" charset="0"/>
              </a:rPr>
              <a:t> Systems, LLC</a:t>
            </a:r>
          </a:p>
          <a:p>
            <a:endParaRPr lang="en-US" b="1" dirty="0">
              <a:latin typeface="Gill Sans MT" panose="020B0502020104020203" pitchFamily="34" charset="0"/>
            </a:endParaRPr>
          </a:p>
          <a:p>
            <a:r>
              <a:rPr lang="en-US" b="1" dirty="0">
                <a:latin typeface="Gill Sans MT" panose="020B0502020104020203" pitchFamily="34" charset="0"/>
              </a:rPr>
              <a:t>“Helping you Manage it Yourself”</a:t>
            </a:r>
          </a:p>
        </p:txBody>
      </p:sp>
    </p:spTree>
    <p:extLst>
      <p:ext uri="{BB962C8B-B14F-4D97-AF65-F5344CB8AC3E}">
        <p14:creationId xmlns:p14="http://schemas.microsoft.com/office/powerpoint/2010/main" val="2053632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205" y="0"/>
            <a:ext cx="97258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09AD6"/>
                </a:solidFill>
                <a:latin typeface="Gill Sans MT" panose="020B0502020104020203" pitchFamily="34" charset="0"/>
              </a:rPr>
              <a:t>Relentless Challenge Grant</a:t>
            </a:r>
          </a:p>
        </p:txBody>
      </p:sp>
      <p:sp>
        <p:nvSpPr>
          <p:cNvPr id="3" name="TextBox 2"/>
          <p:cNvSpPr txBox="1"/>
          <p:nvPr/>
        </p:nvSpPr>
        <p:spPr>
          <a:xfrm>
            <a:off x="1091045" y="923330"/>
            <a:ext cx="9933709" cy="4970591"/>
          </a:xfrm>
          <a:prstGeom prst="rect">
            <a:avLst/>
          </a:prstGeom>
          <a:noFill/>
        </p:spPr>
        <p:txBody>
          <a:bodyPr wrap="square" rtlCol="0">
            <a:spAutoFit/>
          </a:bodyPr>
          <a:lstStyle/>
          <a:p>
            <a:pPr marL="342900" indent="-342900">
              <a:buFont typeface="Arial" panose="020B0604020202020204" pitchFamily="34" charset="0"/>
              <a:buChar char="•"/>
            </a:pPr>
            <a:r>
              <a:rPr lang="en-US" sz="2300" b="1" i="1" u="sng" dirty="0" smtClean="0">
                <a:latin typeface="Gill Sans MT" panose="020B0502020104020203" pitchFamily="34" charset="0"/>
              </a:rPr>
              <a:t>Inclusive Tech Expo </a:t>
            </a:r>
            <a:r>
              <a:rPr lang="en-US" sz="2300" dirty="0" smtClean="0">
                <a:latin typeface="Gill Sans MT" panose="020B0502020104020203" pitchFamily="34" charset="0"/>
              </a:rPr>
              <a:t>– Planning team consisting of representatives from B.E.L.L., the Technology Incubator, and City Grants staff</a:t>
            </a:r>
          </a:p>
          <a:p>
            <a:endParaRPr lang="en-US" sz="2300" dirty="0">
              <a:latin typeface="Gill Sans MT" panose="020B0502020104020203" pitchFamily="34" charset="0"/>
            </a:endParaRPr>
          </a:p>
          <a:p>
            <a:pPr marL="342900" indent="-342900">
              <a:buFont typeface="Arial" panose="020B0604020202020204" pitchFamily="34" charset="0"/>
              <a:buChar char="•"/>
            </a:pPr>
            <a:r>
              <a:rPr lang="en-US" sz="2300" dirty="0" smtClean="0">
                <a:latin typeface="Gill Sans MT" panose="020B0502020104020203" pitchFamily="34" charset="0"/>
              </a:rPr>
              <a:t>This virtual, week-long, event is scheduled from Monday, October 26, 2020 – Friday, October 30, 2020</a:t>
            </a:r>
          </a:p>
          <a:p>
            <a:endParaRPr lang="en-US" sz="2300" dirty="0">
              <a:latin typeface="Gill Sans MT" panose="020B0502020104020203" pitchFamily="34" charset="0"/>
            </a:endParaRPr>
          </a:p>
          <a:p>
            <a:pPr marL="342900" indent="-342900">
              <a:buFont typeface="Arial" panose="020B0604020202020204" pitchFamily="34" charset="0"/>
              <a:buChar char="•"/>
            </a:pPr>
            <a:r>
              <a:rPr lang="en-US" sz="2300" dirty="0" smtClean="0">
                <a:latin typeface="Gill Sans MT" panose="020B0502020104020203" pitchFamily="34" charset="0"/>
              </a:rPr>
              <a:t>Each day will have two-hour evening sessions focused on specific topics</a:t>
            </a:r>
          </a:p>
          <a:p>
            <a:pPr marL="342900" indent="-342900">
              <a:buFont typeface="Arial" panose="020B0604020202020204" pitchFamily="34" charset="0"/>
              <a:buChar char="•"/>
            </a:pPr>
            <a:endParaRPr lang="en-US" sz="2300" dirty="0">
              <a:latin typeface="Gill Sans MT" panose="020B0502020104020203" pitchFamily="34" charset="0"/>
            </a:endParaRPr>
          </a:p>
          <a:p>
            <a:pPr marL="342900" indent="-342900">
              <a:buFont typeface="Arial" panose="020B0604020202020204" pitchFamily="34" charset="0"/>
              <a:buChar char="•"/>
            </a:pPr>
            <a:r>
              <a:rPr lang="en-US" sz="2300" dirty="0" smtClean="0">
                <a:latin typeface="Gill Sans MT" panose="020B0502020104020203" pitchFamily="34" charset="0"/>
              </a:rPr>
              <a:t>Two celebrity guest speakers are now being put under contract</a:t>
            </a:r>
          </a:p>
          <a:p>
            <a:pPr marL="342900" indent="-342900">
              <a:buFont typeface="Arial" panose="020B0604020202020204" pitchFamily="34" charset="0"/>
              <a:buChar char="•"/>
            </a:pPr>
            <a:endParaRPr lang="en-US" sz="2300" dirty="0">
              <a:latin typeface="Gill Sans MT" panose="020B0502020104020203" pitchFamily="34" charset="0"/>
            </a:endParaRPr>
          </a:p>
          <a:p>
            <a:pPr marL="342900" indent="-342900">
              <a:buFont typeface="Arial" panose="020B0604020202020204" pitchFamily="34" charset="0"/>
              <a:buChar char="•"/>
            </a:pPr>
            <a:r>
              <a:rPr lang="en-US" sz="2300" dirty="0" smtClean="0">
                <a:latin typeface="Gill Sans MT" panose="020B0502020104020203" pitchFamily="34" charset="0"/>
              </a:rPr>
              <a:t>Tickets are $9.99 for the week</a:t>
            </a:r>
          </a:p>
          <a:p>
            <a:pPr marL="342900" indent="-342900">
              <a:buFont typeface="Arial" panose="020B0604020202020204" pitchFamily="34" charset="0"/>
              <a:buChar char="•"/>
            </a:pPr>
            <a:endParaRPr lang="en-US" sz="2300" dirty="0">
              <a:latin typeface="Gill Sans MT" panose="020B0502020104020203" pitchFamily="34" charset="0"/>
            </a:endParaRPr>
          </a:p>
          <a:p>
            <a:pPr marL="342900" indent="-342900">
              <a:buFont typeface="Arial" panose="020B0604020202020204" pitchFamily="34" charset="0"/>
              <a:buChar char="•"/>
            </a:pPr>
            <a:r>
              <a:rPr lang="en-US" sz="2300" dirty="0" smtClean="0">
                <a:latin typeface="Gill Sans MT" panose="020B0502020104020203" pitchFamily="34" charset="0"/>
              </a:rPr>
              <a:t>Ticket sales will begin in late August</a:t>
            </a:r>
            <a:endParaRPr lang="en-US" sz="2300" dirty="0">
              <a:latin typeface="Gill Sans MT" panose="020B0502020104020203" pitchFamily="34" charset="0"/>
            </a:endParaRPr>
          </a:p>
          <a:p>
            <a:endParaRPr lang="en-US" dirty="0"/>
          </a:p>
        </p:txBody>
      </p:sp>
    </p:spTree>
    <p:extLst>
      <p:ext uri="{BB962C8B-B14F-4D97-AF65-F5344CB8AC3E}">
        <p14:creationId xmlns:p14="http://schemas.microsoft.com/office/powerpoint/2010/main" val="796305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555" y="3533453"/>
            <a:ext cx="1888575" cy="1884641"/>
          </a:xfrm>
          <a:prstGeom prst="rect">
            <a:avLst/>
          </a:prstGeom>
        </p:spPr>
      </p:pic>
      <p:sp>
        <p:nvSpPr>
          <p:cNvPr id="8" name="Rectangle 7"/>
          <p:cNvSpPr/>
          <p:nvPr/>
        </p:nvSpPr>
        <p:spPr>
          <a:xfrm>
            <a:off x="1012567" y="2097192"/>
            <a:ext cx="46990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8 a.m.</a:t>
            </a:r>
            <a:endParaRPr kumimoji="0" lang="en-US" sz="2500" b="1"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Wednesday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August 5,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p:txBody>
      </p:sp>
      <p:pic>
        <p:nvPicPr>
          <p:cNvPr id="3" name="Picture 2"/>
          <p:cNvPicPr>
            <a:picLocks noChangeAspect="1"/>
          </p:cNvPicPr>
          <p:nvPr/>
        </p:nvPicPr>
        <p:blipFill>
          <a:blip r:embed="rId3"/>
          <a:stretch>
            <a:fillRect/>
          </a:stretch>
        </p:blipFill>
        <p:spPr>
          <a:xfrm>
            <a:off x="1012567" y="368728"/>
            <a:ext cx="2618586" cy="1603884"/>
          </a:xfrm>
          <a:prstGeom prst="rect">
            <a:avLst/>
          </a:prstGeom>
        </p:spPr>
      </p:pic>
      <p:pic>
        <p:nvPicPr>
          <p:cNvPr id="7" name="Picture 6"/>
          <p:cNvPicPr>
            <a:picLocks noChangeAspect="1"/>
          </p:cNvPicPr>
          <p:nvPr/>
        </p:nvPicPr>
        <p:blipFill>
          <a:blip r:embed="rId4"/>
          <a:stretch>
            <a:fillRect/>
          </a:stretch>
        </p:blipFill>
        <p:spPr>
          <a:xfrm>
            <a:off x="9205134" y="4869568"/>
            <a:ext cx="2609850" cy="1752600"/>
          </a:xfrm>
          <a:prstGeom prst="rect">
            <a:avLst/>
          </a:prstGeom>
        </p:spPr>
      </p:pic>
      <p:pic>
        <p:nvPicPr>
          <p:cNvPr id="2" name="Picture 1"/>
          <p:cNvPicPr>
            <a:picLocks noChangeAspect="1"/>
          </p:cNvPicPr>
          <p:nvPr/>
        </p:nvPicPr>
        <p:blipFill>
          <a:blip r:embed="rId5"/>
          <a:stretch>
            <a:fillRect/>
          </a:stretch>
        </p:blipFill>
        <p:spPr>
          <a:xfrm>
            <a:off x="5119882" y="4689660"/>
            <a:ext cx="2635892" cy="1753175"/>
          </a:xfrm>
          <a:prstGeom prst="rect">
            <a:avLst/>
          </a:prstGeom>
        </p:spPr>
      </p:pic>
      <p:pic>
        <p:nvPicPr>
          <p:cNvPr id="5" name="Picture 4"/>
          <p:cNvPicPr>
            <a:picLocks noChangeAspect="1"/>
          </p:cNvPicPr>
          <p:nvPr/>
        </p:nvPicPr>
        <p:blipFill>
          <a:blip r:embed="rId6"/>
          <a:stretch>
            <a:fillRect/>
          </a:stretch>
        </p:blipFill>
        <p:spPr>
          <a:xfrm>
            <a:off x="5061693" y="536351"/>
            <a:ext cx="6243616" cy="3827168"/>
          </a:xfrm>
          <a:prstGeom prst="rect">
            <a:avLst/>
          </a:prstGeom>
        </p:spPr>
      </p:pic>
    </p:spTree>
    <p:extLst>
      <p:ext uri="{BB962C8B-B14F-4D97-AF65-F5344CB8AC3E}">
        <p14:creationId xmlns:p14="http://schemas.microsoft.com/office/powerpoint/2010/main" val="3949451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0125" y="286002"/>
            <a:ext cx="9102582" cy="1074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Reminders</a:t>
            </a:r>
            <a:endParaRPr lang="en-US" sz="60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66334763"/>
              </p:ext>
            </p:extLst>
          </p:nvPr>
        </p:nvGraphicFramePr>
        <p:xfrm>
          <a:off x="618067" y="1887552"/>
          <a:ext cx="10830983" cy="1107440"/>
        </p:xfrm>
        <a:graphic>
          <a:graphicData uri="http://schemas.openxmlformats.org/drawingml/2006/table">
            <a:tbl>
              <a:tblPr firstRow="1" bandRow="1">
                <a:tableStyleId>{5C22544A-7EE6-4342-B048-85BDC9FD1C3A}</a:tableStyleId>
              </a:tblPr>
              <a:tblGrid>
                <a:gridCol w="3967819">
                  <a:extLst>
                    <a:ext uri="{9D8B030D-6E8A-4147-A177-3AD203B41FA5}">
                      <a16:colId xmlns:a16="http://schemas.microsoft.com/office/drawing/2014/main" val="20000"/>
                    </a:ext>
                  </a:extLst>
                </a:gridCol>
                <a:gridCol w="3140131">
                  <a:extLst>
                    <a:ext uri="{9D8B030D-6E8A-4147-A177-3AD203B41FA5}">
                      <a16:colId xmlns:a16="http://schemas.microsoft.com/office/drawing/2014/main" val="20001"/>
                    </a:ext>
                  </a:extLst>
                </a:gridCol>
                <a:gridCol w="1015286">
                  <a:extLst>
                    <a:ext uri="{9D8B030D-6E8A-4147-A177-3AD203B41FA5}">
                      <a16:colId xmlns:a16="http://schemas.microsoft.com/office/drawing/2014/main" val="20002"/>
                    </a:ext>
                  </a:extLst>
                </a:gridCol>
                <a:gridCol w="2707747">
                  <a:extLst>
                    <a:ext uri="{9D8B030D-6E8A-4147-A177-3AD203B41FA5}">
                      <a16:colId xmlns:a16="http://schemas.microsoft.com/office/drawing/2014/main" val="20003"/>
                    </a:ext>
                  </a:extLst>
                </a:gridCol>
              </a:tblGrid>
              <a:tr h="370840">
                <a:tc>
                  <a:txBody>
                    <a:bodyPr/>
                    <a:lstStyle/>
                    <a:p>
                      <a:r>
                        <a:rPr lang="en-US" dirty="0" smtClean="0">
                          <a:latin typeface="Gill Sans MT" panose="020B0502020104020203" pitchFamily="34" charset="0"/>
                        </a:rPr>
                        <a:t>Upcoming</a:t>
                      </a:r>
                      <a:r>
                        <a:rPr lang="en-US" baseline="0" dirty="0" smtClean="0">
                          <a:latin typeface="Gill Sans MT" panose="020B0502020104020203" pitchFamily="34" charset="0"/>
                        </a:rPr>
                        <a:t> Events</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Date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Time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Place</a:t>
                      </a:r>
                      <a:endParaRPr lang="en-US" dirty="0">
                        <a:latin typeface="Gill Sans MT" panose="020B0502020104020203" pitchFamily="34" charset="0"/>
                      </a:endParaRPr>
                    </a:p>
                  </a:txBody>
                  <a:tcPr/>
                </a:tc>
                <a:extLst>
                  <a:ext uri="{0D108BD9-81ED-4DB2-BD59-A6C34878D82A}">
                    <a16:rowId xmlns:a16="http://schemas.microsoft.com/office/drawing/2014/main" val="10000"/>
                  </a:ext>
                </a:extLst>
              </a:tr>
              <a:tr h="370840">
                <a:tc>
                  <a:txBody>
                    <a:bodyPr/>
                    <a:lstStyle/>
                    <a:p>
                      <a:r>
                        <a:rPr lang="en-US" smtClean="0">
                          <a:latin typeface="Gill Sans MT" panose="020B0502020104020203" pitchFamily="34" charset="0"/>
                        </a:rPr>
                        <a:t>Monthly Board Meeting</a:t>
                      </a:r>
                      <a:endParaRPr lang="en-US" dirty="0">
                        <a:latin typeface="Gill Sans MT" panose="020B05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latin typeface="Gill Sans MT" panose="020B0502020104020203" pitchFamily="34" charset="0"/>
                        </a:rPr>
                        <a:t>Tuesday, September 1,</a:t>
                      </a:r>
                      <a:r>
                        <a:rPr lang="en-US" baseline="0" smtClean="0">
                          <a:latin typeface="Gill Sans MT" panose="020B0502020104020203" pitchFamily="34" charset="0"/>
                        </a:rPr>
                        <a:t> </a:t>
                      </a:r>
                      <a:r>
                        <a:rPr lang="en-US" baseline="0" dirty="0" smtClean="0">
                          <a:latin typeface="Gill Sans MT" panose="020B0502020104020203" pitchFamily="34" charset="0"/>
                        </a:rPr>
                        <a:t>2020</a:t>
                      </a:r>
                      <a:endParaRPr lang="en-US" dirty="0" smtClean="0">
                        <a:latin typeface="Gill Sans MT" panose="020B05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ill Sans MT" panose="020B0502020104020203" pitchFamily="34" charset="0"/>
                        </a:rPr>
                        <a:t>12 noon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smtClean="0">
                          <a:solidFill>
                            <a:schemeClr val="dk1"/>
                          </a:solidFill>
                          <a:latin typeface="Gill Sans MT" panose="020B0502020104020203" pitchFamily="34" charset="0"/>
                          <a:ea typeface="+mn-ea"/>
                          <a:cs typeface="+mn-cs"/>
                        </a:rPr>
                        <a:t>Zoom</a:t>
                      </a:r>
                      <a:endParaRPr lang="en-US" sz="1800" kern="1200" dirty="0" smtClean="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733552574"/>
                  </a:ext>
                </a:extLst>
              </a:tr>
              <a:tr h="272889">
                <a:tc>
                  <a:txBody>
                    <a:bodyPr/>
                    <a:lstStyle/>
                    <a:p>
                      <a:r>
                        <a:rPr lang="en-US" dirty="0" smtClean="0">
                          <a:latin typeface="Gill Sans MT" panose="020B0502020104020203" pitchFamily="34" charset="0"/>
                        </a:rPr>
                        <a:t>Monthly Board Meeting</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Tuesday, October 6</a:t>
                      </a:r>
                      <a:r>
                        <a:rPr lang="en-US" baseline="0" dirty="0" smtClean="0">
                          <a:latin typeface="Gill Sans MT" panose="020B0502020104020203" pitchFamily="34" charset="0"/>
                        </a:rPr>
                        <a:t>, 2020</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12 noon</a:t>
                      </a:r>
                      <a:endParaRPr lang="en-US" dirty="0">
                        <a:latin typeface="Gill Sans MT" panose="020B0502020104020203" pitchFamily="34" charset="0"/>
                      </a:endParaRPr>
                    </a:p>
                  </a:txBody>
                  <a:tcPr/>
                </a:tc>
                <a:tc>
                  <a:txBody>
                    <a:bodyPr/>
                    <a:lstStyle/>
                    <a:p>
                      <a:r>
                        <a:rPr lang="en-US" sz="1800" kern="1200" smtClean="0">
                          <a:solidFill>
                            <a:schemeClr val="dk1"/>
                          </a:solidFill>
                          <a:latin typeface="Gill Sans MT" panose="020B0502020104020203" pitchFamily="34" charset="0"/>
                          <a:ea typeface="+mn-ea"/>
                          <a:cs typeface="+mn-cs"/>
                        </a:rPr>
                        <a:t>Zoom</a:t>
                      </a:r>
                      <a:endParaRPr lang="en-US" sz="1800" kern="1200" dirty="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519424862"/>
                  </a:ext>
                </a:extLst>
              </a:tr>
            </a:tbl>
          </a:graphicData>
        </a:graphic>
      </p:graphicFrame>
    </p:spTree>
    <p:extLst>
      <p:ext uri="{BB962C8B-B14F-4D97-AF65-F5344CB8AC3E}">
        <p14:creationId xmlns:p14="http://schemas.microsoft.com/office/powerpoint/2010/main" val="3854387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7797" y="2867024"/>
            <a:ext cx="6760632" cy="1137709"/>
          </a:xfrm>
        </p:spPr>
        <p:txBody>
          <a:bodyPr>
            <a:normAutofit fontScale="90000"/>
          </a:bodyPr>
          <a:lstStyle/>
          <a:p>
            <a:pPr algn="ctr"/>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Adjourn</a:t>
            </a:r>
            <a:b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br>
            <a:r>
              <a:rPr lang="en-US" b="1" dirty="0" smtClean="0">
                <a:ln w="0"/>
                <a:solidFill>
                  <a:srgbClr val="425363"/>
                </a:solidFill>
                <a:effectLst>
                  <a:outerShdw blurRad="38100" dist="38100" dir="2700000" algn="tl">
                    <a:srgbClr val="000000">
                      <a:alpha val="43137"/>
                    </a:srgbClr>
                  </a:outerShdw>
                </a:effectLst>
                <a:latin typeface="Gill Sans MT" panose="020B0502020104020203" pitchFamily="34" charset="0"/>
              </a:rPr>
              <a:t>Business Portion of </a:t>
            </a:r>
            <a:br>
              <a:rPr lang="en-US" b="1" dirty="0" smtClean="0">
                <a:ln w="0"/>
                <a:solidFill>
                  <a:srgbClr val="425363"/>
                </a:solidFill>
                <a:effectLst>
                  <a:outerShdw blurRad="38100" dist="38100" dir="2700000" algn="tl">
                    <a:srgbClr val="000000">
                      <a:alpha val="43137"/>
                    </a:srgbClr>
                  </a:outerShdw>
                </a:effectLst>
                <a:latin typeface="Gill Sans MT" panose="020B0502020104020203" pitchFamily="34" charset="0"/>
              </a:rPr>
            </a:br>
            <a:r>
              <a:rPr lang="en-US" b="1" dirty="0" smtClean="0">
                <a:ln w="0"/>
                <a:solidFill>
                  <a:srgbClr val="425363"/>
                </a:solidFill>
                <a:effectLst>
                  <a:outerShdw blurRad="38100" dist="38100" dir="2700000" algn="tl">
                    <a:srgbClr val="000000">
                      <a:alpha val="43137"/>
                    </a:srgbClr>
                  </a:outerShdw>
                </a:effectLst>
                <a:latin typeface="Gill Sans MT" panose="020B0502020104020203" pitchFamily="34" charset="0"/>
              </a:rPr>
              <a:t>RHEDC Board Meeting</a:t>
            </a:r>
            <a:endParaRPr lang="en-US" dirty="0">
              <a:solidFill>
                <a:srgbClr val="425363"/>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861445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Actions from the July 14</a:t>
            </a:r>
            <a:r>
              <a:rPr lang="en-US" b="1" baseline="30000" dirty="0" smtClean="0">
                <a:solidFill>
                  <a:srgbClr val="1B99D6"/>
                </a:solidFill>
                <a:latin typeface="Gill Sans MT" panose="020B0502020104020203" pitchFamily="34" charset="0"/>
              </a:rPr>
              <a:t>th</a:t>
            </a:r>
            <a:r>
              <a:rPr lang="en-US" b="1" dirty="0" smtClean="0">
                <a:solidFill>
                  <a:srgbClr val="1B99D6"/>
                </a:solidFill>
                <a:latin typeface="Gill Sans MT" panose="020B0502020104020203" pitchFamily="34" charset="0"/>
              </a:rPr>
              <a:t> Meeting</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342900" lvl="1" indent="-342900">
              <a:lnSpc>
                <a:spcPct val="100000"/>
              </a:lnSpc>
              <a:spcBef>
                <a:spcPts val="0"/>
              </a:spcBef>
            </a:pPr>
            <a:r>
              <a:rPr lang="en-US" sz="2000" dirty="0">
                <a:latin typeface="Gill Sans MT" panose="020B0502020104020203" pitchFamily="34" charset="0"/>
              </a:rPr>
              <a:t>The Executive Council approved a motion to form a single asset or development entity (named Village at Osceola, LLC) with Housing Development Corporation of Rock Hill, for the purpose of owning and facilitating the development of the Villages at Osceola project and other matters related thereto.  The motion includes the condition that Stephen Turner, as Executive Director of the Rock Hill Economic Development Corporation (RHEDC) or Dawn Johnson, as Chair of the Board of Directors of RHEDC, will act on behalf of the new entity as to all matters requiring approval and execution by RHEDC as a co-shareholder (or owner) of the new entity.  Such matters would include, but are not limited to incorporation documents, tax filings, corporate documents, closing documents, grant applications, Articles of Incorporation, regulatory filings, certifications, by-laws, agreements, deeds, mortgages, contracts, sales documents covenants, restrictions and all other matters whatsoever without the necessity of further approval by this Board.  Stephen Turner or Dawn Johnson shall also be entitled to execute in the name of and on behalf of RHEDC and the RHEDC board any and all formal resolutions related to this approval.</a:t>
            </a:r>
          </a:p>
        </p:txBody>
      </p:sp>
    </p:spTree>
    <p:extLst>
      <p:ext uri="{BB962C8B-B14F-4D97-AF65-F5344CB8AC3E}">
        <p14:creationId xmlns:p14="http://schemas.microsoft.com/office/powerpoint/2010/main" val="310486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0"/>
                <a:solidFill>
                  <a:srgbClr val="109AD6"/>
                </a:solidFill>
                <a:effectLst/>
                <a:uLnTx/>
                <a:uFillTx/>
                <a:latin typeface="Gill Sans MT" panose="020B0502020104020203" pitchFamily="34" charset="0"/>
                <a:ea typeface="+mn-ea"/>
                <a:cs typeface="+mn-cs"/>
              </a:rPr>
              <a:t>Quality of Life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Committee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5" name="TextBox 4"/>
          <p:cNvSpPr txBox="1"/>
          <p:nvPr/>
        </p:nvSpPr>
        <p:spPr>
          <a:xfrm>
            <a:off x="933450" y="3819564"/>
            <a:ext cx="34685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AF17"/>
                </a:solidFill>
                <a:effectLst/>
                <a:uLnTx/>
                <a:uFillTx/>
                <a:latin typeface="Gill Sans MT" panose="020B0502020104020203" pitchFamily="34" charset="0"/>
                <a:ea typeface="+mn-ea"/>
                <a:cs typeface="+mn-cs"/>
              </a:rPr>
              <a:t>Melanie Jones</a:t>
            </a:r>
            <a:endParaRPr kumimoji="0" lang="en-US" sz="4000" b="0" i="0" u="none" strike="noStrike" kern="1200" cap="none" spc="0" normalizeH="0" baseline="0" noProof="0" dirty="0">
              <a:ln>
                <a:noFill/>
              </a:ln>
              <a:solidFill>
                <a:srgbClr val="FFAF17"/>
              </a:solidFill>
              <a:effectLst/>
              <a:uLnTx/>
              <a:uFillTx/>
              <a:latin typeface="Gill Sans MT" panose="020B0502020104020203" pitchFamily="34" charset="0"/>
              <a:ea typeface="+mn-ea"/>
              <a:cs typeface="+mn-cs"/>
            </a:endParaRPr>
          </a:p>
        </p:txBody>
      </p:sp>
      <p:sp>
        <p:nvSpPr>
          <p:cNvPr id="4" name="TextBox 3"/>
          <p:cNvSpPr txBox="1"/>
          <p:nvPr/>
        </p:nvSpPr>
        <p:spPr>
          <a:xfrm>
            <a:off x="933450" y="4527450"/>
            <a:ext cx="42316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w="0"/>
                <a:solidFill>
                  <a:srgbClr val="6FC5E8"/>
                </a:solidFill>
                <a:effectLst/>
                <a:uLnTx/>
                <a:uFillTx/>
                <a:latin typeface="Gill Sans MT" panose="020B0502020104020203" pitchFamily="34" charset="0"/>
                <a:ea typeface="+mn-ea"/>
                <a:cs typeface="+mn-cs"/>
              </a:rPr>
              <a:t>Committee Chair</a:t>
            </a:r>
            <a:endParaRPr kumimoji="0" lang="en-US" sz="3000" b="0" i="0" u="none" strike="noStrike" kern="1200" cap="none" spc="0" normalizeH="0" baseline="0" noProof="0" dirty="0">
              <a:ln>
                <a:noFill/>
              </a:ln>
              <a:solidFill>
                <a:srgbClr val="6FC5E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7199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04" y="265084"/>
            <a:ext cx="10515600" cy="914400"/>
          </a:xfrm>
        </p:spPr>
        <p:txBody>
          <a:bodyPr>
            <a:normAutofit/>
          </a:bodyPr>
          <a:lstStyle/>
          <a:p>
            <a:r>
              <a:rPr lang="en-US" b="1" dirty="0" smtClean="0">
                <a:solidFill>
                  <a:srgbClr val="1B99D6"/>
                </a:solidFill>
                <a:latin typeface="Gill Sans MT" panose="020B0502020104020203" pitchFamily="34" charset="0"/>
              </a:rPr>
              <a:t>Bleachery Heritage Project</a:t>
            </a:r>
            <a:endParaRPr lang="en-US" b="1" dirty="0">
              <a:solidFill>
                <a:srgbClr val="1B99D6"/>
              </a:solidFill>
              <a:latin typeface="Gill Sans MT" panose="020B05020201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31" y="1839471"/>
            <a:ext cx="2808652" cy="3293533"/>
          </a:xfrm>
          <a:prstGeom prst="rect">
            <a:avLst/>
          </a:prstGeom>
        </p:spPr>
      </p:pic>
      <p:pic>
        <p:nvPicPr>
          <p:cNvPr id="9" name="Picture 8"/>
          <p:cNvPicPr>
            <a:picLocks noChangeAspect="1"/>
          </p:cNvPicPr>
          <p:nvPr/>
        </p:nvPicPr>
        <p:blipFill>
          <a:blip r:embed="rId3"/>
          <a:stretch>
            <a:fillRect/>
          </a:stretch>
        </p:blipFill>
        <p:spPr>
          <a:xfrm>
            <a:off x="8973635" y="599498"/>
            <a:ext cx="3133725" cy="3867150"/>
          </a:xfrm>
          <a:prstGeom prst="rect">
            <a:avLst/>
          </a:prstGeom>
        </p:spPr>
      </p:pic>
      <p:pic>
        <p:nvPicPr>
          <p:cNvPr id="8" name="Picture 7"/>
          <p:cNvPicPr>
            <a:picLocks noChangeAspect="1"/>
          </p:cNvPicPr>
          <p:nvPr/>
        </p:nvPicPr>
        <p:blipFill>
          <a:blip r:embed="rId4"/>
          <a:stretch>
            <a:fillRect/>
          </a:stretch>
        </p:blipFill>
        <p:spPr>
          <a:xfrm>
            <a:off x="2909727" y="3252354"/>
            <a:ext cx="6759864" cy="351739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896" y="1202162"/>
            <a:ext cx="2953905" cy="1844895"/>
          </a:xfrm>
          <a:prstGeom prst="rect">
            <a:avLst/>
          </a:prstGeom>
        </p:spPr>
      </p:pic>
    </p:spTree>
    <p:extLst>
      <p:ext uri="{BB962C8B-B14F-4D97-AF65-F5344CB8AC3E}">
        <p14:creationId xmlns:p14="http://schemas.microsoft.com/office/powerpoint/2010/main" val="4225892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868" y="302029"/>
            <a:ext cx="10515600" cy="914400"/>
          </a:xfrm>
        </p:spPr>
        <p:txBody>
          <a:bodyPr>
            <a:normAutofit/>
          </a:bodyPr>
          <a:lstStyle/>
          <a:p>
            <a:r>
              <a:rPr lang="en-US" b="1" dirty="0" smtClean="0">
                <a:solidFill>
                  <a:srgbClr val="1B99D6"/>
                </a:solidFill>
                <a:latin typeface="Gill Sans MT" panose="020B0502020104020203" pitchFamily="34" charset="0"/>
              </a:rPr>
              <a:t>Bleachery Heritage Project</a:t>
            </a:r>
            <a:endParaRPr lang="en-US" b="1" dirty="0">
              <a:solidFill>
                <a:srgbClr val="1B99D6"/>
              </a:solidFill>
              <a:latin typeface="Gill Sans MT" panose="020B0502020104020203" pitchFamily="34" charset="0"/>
            </a:endParaRPr>
          </a:p>
        </p:txBody>
      </p:sp>
      <p:sp>
        <p:nvSpPr>
          <p:cNvPr id="3" name="TextBox 2"/>
          <p:cNvSpPr txBox="1"/>
          <p:nvPr/>
        </p:nvSpPr>
        <p:spPr>
          <a:xfrm>
            <a:off x="701868" y="2173582"/>
            <a:ext cx="9185468" cy="2161309"/>
          </a:xfrm>
          <a:prstGeom prst="rect">
            <a:avLst/>
          </a:prstGeom>
          <a:noFill/>
        </p:spPr>
        <p:txBody>
          <a:bodyPr wrap="square" numCol="2" rtlCol="0">
            <a:noAutofit/>
          </a:bodyPr>
          <a:lstStyle/>
          <a:p>
            <a:r>
              <a:rPr lang="en-US" sz="2800" dirty="0" smtClean="0">
                <a:latin typeface="Gill Sans MT" panose="020B0502020104020203" pitchFamily="34" charset="0"/>
              </a:rPr>
              <a:t>Sally Baker</a:t>
            </a:r>
          </a:p>
          <a:p>
            <a:r>
              <a:rPr lang="en-US" sz="2800" dirty="0" smtClean="0">
                <a:latin typeface="Gill Sans MT" panose="020B0502020104020203" pitchFamily="34" charset="0"/>
              </a:rPr>
              <a:t>Tim Elliott</a:t>
            </a:r>
          </a:p>
          <a:p>
            <a:r>
              <a:rPr lang="en-US" sz="2800" dirty="0" smtClean="0">
                <a:latin typeface="Gill Sans MT" panose="020B0502020104020203" pitchFamily="34" charset="0"/>
              </a:rPr>
              <a:t>Kimberly Faust</a:t>
            </a:r>
          </a:p>
          <a:p>
            <a:r>
              <a:rPr lang="en-US" sz="2800" dirty="0" smtClean="0">
                <a:latin typeface="Gill Sans MT" panose="020B0502020104020203" pitchFamily="34" charset="0"/>
              </a:rPr>
              <a:t>Debra </a:t>
            </a:r>
            <a:r>
              <a:rPr lang="en-US" sz="2800" dirty="0" err="1" smtClean="0">
                <a:latin typeface="Gill Sans MT" panose="020B0502020104020203" pitchFamily="34" charset="0"/>
              </a:rPr>
              <a:t>Heintz</a:t>
            </a:r>
            <a:endParaRPr lang="en-US" sz="2800" dirty="0" smtClean="0">
              <a:latin typeface="Gill Sans MT" panose="020B0502020104020203" pitchFamily="34" charset="0"/>
            </a:endParaRPr>
          </a:p>
          <a:p>
            <a:r>
              <a:rPr lang="en-US" sz="2800" dirty="0" smtClean="0">
                <a:latin typeface="Gill Sans MT" panose="020B0502020104020203" pitchFamily="34" charset="0"/>
              </a:rPr>
              <a:t>Laurie Helms</a:t>
            </a:r>
          </a:p>
          <a:p>
            <a:r>
              <a:rPr lang="en-US" sz="2800" dirty="0" smtClean="0">
                <a:latin typeface="Gill Sans MT" panose="020B0502020104020203" pitchFamily="34" charset="0"/>
              </a:rPr>
              <a:t>Kirk Irwin</a:t>
            </a:r>
          </a:p>
          <a:p>
            <a:endParaRPr lang="en-US" sz="2800" dirty="0" smtClean="0">
              <a:latin typeface="Gill Sans MT" panose="020B0502020104020203" pitchFamily="34" charset="0"/>
            </a:endParaRPr>
          </a:p>
          <a:p>
            <a:r>
              <a:rPr lang="en-US" sz="2800" dirty="0" smtClean="0">
                <a:latin typeface="Gill Sans MT" panose="020B0502020104020203" pitchFamily="34" charset="0"/>
              </a:rPr>
              <a:t>Chris Lange</a:t>
            </a:r>
          </a:p>
          <a:p>
            <a:r>
              <a:rPr lang="en-US" sz="2800" dirty="0" smtClean="0">
                <a:latin typeface="Gill Sans MT" panose="020B0502020104020203" pitchFamily="34" charset="0"/>
              </a:rPr>
              <a:t>Donnie Messer</a:t>
            </a:r>
          </a:p>
          <a:p>
            <a:r>
              <a:rPr lang="en-US" sz="2800" dirty="0" smtClean="0">
                <a:latin typeface="Gill Sans MT" panose="020B0502020104020203" pitchFamily="34" charset="0"/>
              </a:rPr>
              <a:t>Betty Plumb</a:t>
            </a:r>
          </a:p>
          <a:p>
            <a:r>
              <a:rPr lang="en-US" sz="2800" dirty="0" smtClean="0">
                <a:latin typeface="Gill Sans MT" panose="020B0502020104020203" pitchFamily="34" charset="0"/>
              </a:rPr>
              <a:t>Emile </a:t>
            </a:r>
            <a:r>
              <a:rPr lang="en-US" sz="2800" dirty="0" err="1" smtClean="0">
                <a:latin typeface="Gill Sans MT" panose="020B0502020104020203" pitchFamily="34" charset="0"/>
              </a:rPr>
              <a:t>Russett</a:t>
            </a:r>
            <a:endParaRPr lang="en-US" sz="2800" dirty="0" smtClean="0">
              <a:latin typeface="Gill Sans MT" panose="020B0502020104020203" pitchFamily="34" charset="0"/>
            </a:endParaRPr>
          </a:p>
          <a:p>
            <a:r>
              <a:rPr lang="en-US" sz="2800" dirty="0" smtClean="0">
                <a:latin typeface="Gill Sans MT" panose="020B0502020104020203" pitchFamily="34" charset="0"/>
              </a:rPr>
              <a:t>Stephen Turner</a:t>
            </a:r>
          </a:p>
          <a:p>
            <a:r>
              <a:rPr lang="en-US" sz="2800" dirty="0" smtClean="0">
                <a:latin typeface="Gill Sans MT" panose="020B0502020104020203" pitchFamily="34" charset="0"/>
              </a:rPr>
              <a:t>Gary Williams</a:t>
            </a:r>
          </a:p>
          <a:p>
            <a:endParaRPr lang="en-US" dirty="0"/>
          </a:p>
        </p:txBody>
      </p:sp>
      <p:sp>
        <p:nvSpPr>
          <p:cNvPr id="4" name="Rectangle 3"/>
          <p:cNvSpPr/>
          <p:nvPr/>
        </p:nvSpPr>
        <p:spPr>
          <a:xfrm>
            <a:off x="701868" y="1402618"/>
            <a:ext cx="5440314" cy="584775"/>
          </a:xfrm>
          <a:prstGeom prst="rect">
            <a:avLst/>
          </a:prstGeom>
        </p:spPr>
        <p:txBody>
          <a:bodyPr wrap="square">
            <a:spAutoFit/>
          </a:bodyPr>
          <a:lstStyle/>
          <a:p>
            <a:pPr lvl="0"/>
            <a:r>
              <a:rPr lang="en-US" sz="3200" dirty="0">
                <a:solidFill>
                  <a:srgbClr val="435464"/>
                </a:solidFill>
                <a:latin typeface="Gill Sans MT" panose="020B0502020104020203" pitchFamily="34" charset="0"/>
              </a:rPr>
              <a:t>Artist Selection Committee</a:t>
            </a:r>
          </a:p>
        </p:txBody>
      </p:sp>
    </p:spTree>
    <p:extLst>
      <p:ext uri="{BB962C8B-B14F-4D97-AF65-F5344CB8AC3E}">
        <p14:creationId xmlns:p14="http://schemas.microsoft.com/office/powerpoint/2010/main" val="158624567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RHEDC">
      <a:dk1>
        <a:srgbClr val="435464"/>
      </a:dk1>
      <a:lt1>
        <a:sysClr val="window" lastClr="FFFFFF"/>
      </a:lt1>
      <a:dk2>
        <a:srgbClr val="44546A"/>
      </a:dk2>
      <a:lt2>
        <a:srgbClr val="E7E6E6"/>
      </a:lt2>
      <a:accent1>
        <a:srgbClr val="109AD6"/>
      </a:accent1>
      <a:accent2>
        <a:srgbClr val="6FC5E8"/>
      </a:accent2>
      <a:accent3>
        <a:srgbClr val="FFAF17"/>
      </a:accent3>
      <a:accent4>
        <a:srgbClr val="964218"/>
      </a:accent4>
      <a:accent5>
        <a:srgbClr val="ED7D31"/>
      </a:accent5>
      <a:accent6>
        <a:srgbClr val="A5A5A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12390</TotalTime>
  <Words>1581</Words>
  <Application>Microsoft Office PowerPoint</Application>
  <PresentationFormat>Widescreen</PresentationFormat>
  <Paragraphs>247</Paragraphs>
  <Slides>55</Slides>
  <Notes>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72" baseType="lpstr">
      <vt:lpstr>Arial</vt:lpstr>
      <vt:lpstr>Berlin Sans FB Demi</vt:lpstr>
      <vt:lpstr>Calibri</vt:lpstr>
      <vt:lpstr>Calibri Light</vt:lpstr>
      <vt:lpstr>Calibri-Light</vt:lpstr>
      <vt:lpstr>Franklin Gothic Book</vt:lpstr>
      <vt:lpstr>Gill Sans MT</vt:lpstr>
      <vt:lpstr>Gotham Bold</vt:lpstr>
      <vt:lpstr>Lucida Sans Unicode</vt:lpstr>
      <vt:lpstr>Times New Roman</vt:lpstr>
      <vt:lpstr>Verdana</vt:lpstr>
      <vt:lpstr>Wingdings</vt:lpstr>
      <vt:lpstr>Wingdings 2</vt:lpstr>
      <vt:lpstr>Wingdings 3</vt:lpstr>
      <vt:lpstr>Office Theme</vt:lpstr>
      <vt:lpstr>Concourse</vt:lpstr>
      <vt:lpstr>Worksheet</vt:lpstr>
      <vt:lpstr>Rock Hill Economic  Development Corporation</vt:lpstr>
      <vt:lpstr>Prior Meeting Minutes</vt:lpstr>
      <vt:lpstr>PowerPoint Presentation</vt:lpstr>
      <vt:lpstr>Actions from the July 14th Meeting</vt:lpstr>
      <vt:lpstr>Actions from the July 14th Meeting</vt:lpstr>
      <vt:lpstr>Actions from the July 14th Meeting</vt:lpstr>
      <vt:lpstr>PowerPoint Presentation</vt:lpstr>
      <vt:lpstr>Bleachery Heritage Project</vt:lpstr>
      <vt:lpstr>Bleachery Heritage Project</vt:lpstr>
      <vt:lpstr>PowerPoint Presentation</vt:lpstr>
      <vt:lpstr>Rock Hill Economic Development Corporation    2019 Report to Board of Directors August 4, 2020</vt:lpstr>
      <vt:lpstr>RHEDC Agenda</vt:lpstr>
      <vt:lpstr>RHEDC Required Auditor Communications</vt:lpstr>
      <vt:lpstr>RHEDC Summary of Financial Position</vt:lpstr>
      <vt:lpstr>RHEDC Summary of Financial Position</vt:lpstr>
      <vt:lpstr>RHEDC Summary Statement of Activities</vt:lpstr>
      <vt:lpstr>PowerPoint Presentation</vt:lpstr>
      <vt:lpstr>2019 Audit</vt:lpstr>
      <vt:lpstr>PowerPoint Presentation</vt:lpstr>
      <vt:lpstr>PowerPoint Presentation</vt:lpstr>
      <vt:lpstr>Financial Management Plan</vt:lpstr>
      <vt:lpstr>Financial Management Plan</vt:lpstr>
      <vt:lpstr>Financial Management Plan</vt:lpstr>
      <vt:lpstr>Aspen Business Park</vt:lpstr>
      <vt:lpstr>The Herald Site/Engage</vt:lpstr>
      <vt:lpstr>PowerPoint Presentation</vt:lpstr>
      <vt:lpstr>PowerPoint Presentation</vt:lpstr>
      <vt:lpstr>PowerPoint Presentation</vt:lpstr>
      <vt:lpstr>Current Active Projects</vt:lpstr>
      <vt:lpstr>Aspen</vt:lpstr>
      <vt:lpstr>New Aspen Logo</vt:lpstr>
      <vt:lpstr>New Aspen Logo &amp; Signage</vt:lpstr>
      <vt:lpstr>Legacy East</vt:lpstr>
      <vt:lpstr>DIRTT Environmental January 23, 2020</vt:lpstr>
      <vt:lpstr>PowerPoint Presentation</vt:lpstr>
      <vt:lpstr>Spec Building</vt:lpstr>
      <vt:lpstr>PowerPoint Presentation</vt:lpstr>
      <vt:lpstr> Summary</vt:lpstr>
      <vt:lpstr>Knowledge Park  David Lawrence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Growth Gazelles</vt:lpstr>
      <vt:lpstr>PowerPoint Presentation</vt:lpstr>
      <vt:lpstr>PowerPoint Presentation</vt:lpstr>
      <vt:lpstr>PowerPoint Presentation</vt:lpstr>
      <vt:lpstr>Adjourn Business Portion of  RHEDC Board Meeting</vt:lpstr>
    </vt:vector>
  </TitlesOfParts>
  <Company>City Of Rock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Smith, Hannah</dc:creator>
  <cp:lastModifiedBy>Byrd, Kimberly</cp:lastModifiedBy>
  <cp:revision>610</cp:revision>
  <cp:lastPrinted>2020-08-04T14:50:28Z</cp:lastPrinted>
  <dcterms:created xsi:type="dcterms:W3CDTF">2016-10-24T19:35:46Z</dcterms:created>
  <dcterms:modified xsi:type="dcterms:W3CDTF">2020-08-04T14:57:10Z</dcterms:modified>
</cp:coreProperties>
</file>