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7" r:id="rId2"/>
    <p:sldMasterId id="2147483692" r:id="rId3"/>
  </p:sldMasterIdLst>
  <p:notesMasterIdLst>
    <p:notesMasterId r:id="rId67"/>
  </p:notesMasterIdLst>
  <p:sldIdLst>
    <p:sldId id="729" r:id="rId4"/>
    <p:sldId id="260" r:id="rId5"/>
    <p:sldId id="759" r:id="rId6"/>
    <p:sldId id="636" r:id="rId7"/>
    <p:sldId id="781" r:id="rId8"/>
    <p:sldId id="782" r:id="rId9"/>
    <p:sldId id="783" r:id="rId10"/>
    <p:sldId id="784" r:id="rId11"/>
    <p:sldId id="785" r:id="rId12"/>
    <p:sldId id="786" r:id="rId13"/>
    <p:sldId id="787" r:id="rId14"/>
    <p:sldId id="788" r:id="rId15"/>
    <p:sldId id="789" r:id="rId16"/>
    <p:sldId id="790" r:id="rId17"/>
    <p:sldId id="791" r:id="rId18"/>
    <p:sldId id="792" r:id="rId19"/>
    <p:sldId id="793" r:id="rId20"/>
    <p:sldId id="794" r:id="rId21"/>
    <p:sldId id="795" r:id="rId22"/>
    <p:sldId id="796" r:id="rId23"/>
    <p:sldId id="797" r:id="rId24"/>
    <p:sldId id="798" r:id="rId25"/>
    <p:sldId id="799" r:id="rId26"/>
    <p:sldId id="800" r:id="rId27"/>
    <p:sldId id="801" r:id="rId28"/>
    <p:sldId id="802" r:id="rId29"/>
    <p:sldId id="803" r:id="rId30"/>
    <p:sldId id="804" r:id="rId31"/>
    <p:sldId id="805" r:id="rId32"/>
    <p:sldId id="806" r:id="rId33"/>
    <p:sldId id="807" r:id="rId34"/>
    <p:sldId id="808" r:id="rId35"/>
    <p:sldId id="809" r:id="rId36"/>
    <p:sldId id="810" r:id="rId37"/>
    <p:sldId id="811" r:id="rId38"/>
    <p:sldId id="259" r:id="rId39"/>
    <p:sldId id="769" r:id="rId40"/>
    <p:sldId id="770" r:id="rId41"/>
    <p:sldId id="771" r:id="rId42"/>
    <p:sldId id="772" r:id="rId43"/>
    <p:sldId id="773" r:id="rId44"/>
    <p:sldId id="774" r:id="rId45"/>
    <p:sldId id="570" r:id="rId46"/>
    <p:sldId id="775" r:id="rId47"/>
    <p:sldId id="776" r:id="rId48"/>
    <p:sldId id="777" r:id="rId49"/>
    <p:sldId id="778" r:id="rId50"/>
    <p:sldId id="779" r:id="rId51"/>
    <p:sldId id="679" r:id="rId52"/>
    <p:sldId id="762" r:id="rId53"/>
    <p:sldId id="763" r:id="rId54"/>
    <p:sldId id="764" r:id="rId55"/>
    <p:sldId id="767" r:id="rId56"/>
    <p:sldId id="766" r:id="rId57"/>
    <p:sldId id="765" r:id="rId58"/>
    <p:sldId id="768" r:id="rId59"/>
    <p:sldId id="686" r:id="rId60"/>
    <p:sldId id="692" r:id="rId61"/>
    <p:sldId id="601" r:id="rId62"/>
    <p:sldId id="567" r:id="rId63"/>
    <p:sldId id="568" r:id="rId64"/>
    <p:sldId id="710" r:id="rId65"/>
    <p:sldId id="753"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0B3F872-5673-48D7-9037-72828C4B1FE0}">
          <p14:sldIdLst>
            <p14:sldId id="729"/>
            <p14:sldId id="260"/>
            <p14:sldId id="759"/>
            <p14:sldId id="636"/>
            <p14:sldId id="781"/>
            <p14:sldId id="782"/>
            <p14:sldId id="783"/>
            <p14:sldId id="784"/>
            <p14:sldId id="785"/>
            <p14:sldId id="786"/>
            <p14:sldId id="787"/>
            <p14:sldId id="788"/>
            <p14:sldId id="789"/>
            <p14:sldId id="790"/>
            <p14:sldId id="791"/>
            <p14:sldId id="792"/>
            <p14:sldId id="793"/>
            <p14:sldId id="794"/>
            <p14:sldId id="795"/>
            <p14:sldId id="796"/>
            <p14:sldId id="797"/>
            <p14:sldId id="798"/>
            <p14:sldId id="799"/>
            <p14:sldId id="800"/>
            <p14:sldId id="801"/>
            <p14:sldId id="802"/>
            <p14:sldId id="803"/>
            <p14:sldId id="804"/>
            <p14:sldId id="805"/>
            <p14:sldId id="806"/>
            <p14:sldId id="807"/>
            <p14:sldId id="808"/>
            <p14:sldId id="809"/>
            <p14:sldId id="810"/>
            <p14:sldId id="811"/>
            <p14:sldId id="259"/>
            <p14:sldId id="769"/>
            <p14:sldId id="770"/>
            <p14:sldId id="771"/>
            <p14:sldId id="772"/>
            <p14:sldId id="773"/>
            <p14:sldId id="774"/>
            <p14:sldId id="570"/>
            <p14:sldId id="775"/>
            <p14:sldId id="776"/>
            <p14:sldId id="777"/>
            <p14:sldId id="778"/>
            <p14:sldId id="779"/>
            <p14:sldId id="679"/>
            <p14:sldId id="762"/>
            <p14:sldId id="763"/>
            <p14:sldId id="764"/>
            <p14:sldId id="767"/>
            <p14:sldId id="766"/>
            <p14:sldId id="765"/>
            <p14:sldId id="768"/>
            <p14:sldId id="686"/>
            <p14:sldId id="692"/>
            <p14:sldId id="601"/>
            <p14:sldId id="567"/>
            <p14:sldId id="568"/>
            <p14:sldId id="710"/>
            <p14:sldId id="753"/>
          </p14:sldIdLst>
        </p14:section>
      </p14:sectionLst>
    </p:ext>
    <p:ext uri="{EFAFB233-063F-42B5-8137-9DF3F51BA10A}">
      <p15:sldGuideLst xmlns:p15="http://schemas.microsoft.com/office/powerpoint/2012/main">
        <p15:guide id="1" pos="3816" userDrawn="1">
          <p15:clr>
            <a:srgbClr val="A4A3A4"/>
          </p15:clr>
        </p15:guide>
        <p15:guide id="2" orient="horz" pos="21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BAD8B"/>
    <a:srgbClr val="9A7145"/>
    <a:srgbClr val="7A5026"/>
    <a:srgbClr val="89919E"/>
    <a:srgbClr val="EAE7E6"/>
    <a:srgbClr val="B4ACA9"/>
    <a:srgbClr val="88AAD8"/>
    <a:srgbClr val="5BC7D4"/>
    <a:srgbClr val="425363"/>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93" autoAdjust="0"/>
    <p:restoredTop sz="94660"/>
  </p:normalViewPr>
  <p:slideViewPr>
    <p:cSldViewPr snapToGrid="0">
      <p:cViewPr varScale="1">
        <p:scale>
          <a:sx n="116" d="100"/>
          <a:sy n="116" d="100"/>
        </p:scale>
        <p:origin x="462" y="114"/>
      </p:cViewPr>
      <p:guideLst>
        <p:guide pos="3816"/>
        <p:guide orient="horz" pos="213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84930A-8C55-48D4-B489-52482E2AF48A}" type="datetimeFigureOut">
              <a:rPr lang="en-US" smtClean="0"/>
              <a:t>06/02/20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585210-F500-4EF8-AB67-19AA6AD93620}" type="slidenum">
              <a:rPr lang="en-US" smtClean="0"/>
              <a:t>‹#›</a:t>
            </a:fld>
            <a:endParaRPr lang="en-US" dirty="0"/>
          </a:p>
        </p:txBody>
      </p:sp>
    </p:spTree>
    <p:extLst>
      <p:ext uri="{BB962C8B-B14F-4D97-AF65-F5344CB8AC3E}">
        <p14:creationId xmlns:p14="http://schemas.microsoft.com/office/powerpoint/2010/main" val="3439121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77BCD7-7628-4830-B2E5-D07CF5910A0A}" type="slidenum">
              <a:rPr lang="en-US" smtClean="0"/>
              <a:t>4</a:t>
            </a:fld>
            <a:endParaRPr lang="en-US" dirty="0"/>
          </a:p>
        </p:txBody>
      </p:sp>
    </p:spTree>
    <p:extLst>
      <p:ext uri="{BB962C8B-B14F-4D97-AF65-F5344CB8AC3E}">
        <p14:creationId xmlns:p14="http://schemas.microsoft.com/office/powerpoint/2010/main" val="1357018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A23854A-65F2-4FC0-8303-733420CB165B}" type="datetimeFigureOut">
              <a:rPr lang="en-US" smtClean="0"/>
              <a:t>06/02/20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F3D28E-FC67-4BDD-A69A-34A84F2912C7}" type="slidenum">
              <a:rPr lang="en-US" smtClean="0"/>
              <a:t>‹#›</a:t>
            </a:fld>
            <a:endParaRPr lang="en-US" dirty="0"/>
          </a:p>
        </p:txBody>
      </p:sp>
    </p:spTree>
    <p:extLst>
      <p:ext uri="{BB962C8B-B14F-4D97-AF65-F5344CB8AC3E}">
        <p14:creationId xmlns:p14="http://schemas.microsoft.com/office/powerpoint/2010/main" val="4109836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23854A-65F2-4FC0-8303-733420CB165B}" type="datetimeFigureOut">
              <a:rPr lang="en-US" smtClean="0"/>
              <a:t>06/02/20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F3D28E-FC67-4BDD-A69A-34A84F2912C7}" type="slidenum">
              <a:rPr lang="en-US" smtClean="0"/>
              <a:t>‹#›</a:t>
            </a:fld>
            <a:endParaRPr lang="en-US" dirty="0"/>
          </a:p>
        </p:txBody>
      </p:sp>
    </p:spTree>
    <p:extLst>
      <p:ext uri="{BB962C8B-B14F-4D97-AF65-F5344CB8AC3E}">
        <p14:creationId xmlns:p14="http://schemas.microsoft.com/office/powerpoint/2010/main" val="370537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23854A-65F2-4FC0-8303-733420CB165B}" type="datetimeFigureOut">
              <a:rPr lang="en-US" smtClean="0"/>
              <a:t>06/02/20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F3D28E-FC67-4BDD-A69A-34A84F2912C7}" type="slidenum">
              <a:rPr lang="en-US" smtClean="0"/>
              <a:t>‹#›</a:t>
            </a:fld>
            <a:endParaRPr lang="en-US" dirty="0"/>
          </a:p>
        </p:txBody>
      </p:sp>
    </p:spTree>
    <p:extLst>
      <p:ext uri="{BB962C8B-B14F-4D97-AF65-F5344CB8AC3E}">
        <p14:creationId xmlns:p14="http://schemas.microsoft.com/office/powerpoint/2010/main" val="4574699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baseline="0">
                <a:solidFill>
                  <a:srgbClr val="002060"/>
                </a:solidFill>
                <a:latin typeface="Franklin Gothic Book" panose="020B0503020102020204" pitchFamily="34" charset="0"/>
              </a:defRPr>
            </a:lvl1pPr>
          </a:lstStyle>
          <a:p>
            <a:r>
              <a:rPr lang="en-US" dirty="0" smtClean="0"/>
              <a:t>WOMEN’S ART INITIATIVE</a:t>
            </a:r>
            <a:endParaRPr lang="en-US" dirty="0"/>
          </a:p>
        </p:txBody>
      </p:sp>
      <p:sp>
        <p:nvSpPr>
          <p:cNvPr id="3" name="Subtitle 2"/>
          <p:cNvSpPr>
            <a:spLocks noGrp="1"/>
          </p:cNvSpPr>
          <p:nvPr>
            <p:ph type="subTitle" idx="1" hasCustomPrompt="1"/>
          </p:nvPr>
        </p:nvSpPr>
        <p:spPr>
          <a:xfrm>
            <a:off x="1524000" y="3602038"/>
            <a:ext cx="9144000" cy="1655762"/>
          </a:xfrm>
        </p:spPr>
        <p:txBody>
          <a:bodyPr/>
          <a:lstStyle>
            <a:lvl1pPr marL="0" indent="0" algn="ctr">
              <a:buNone/>
              <a:defRPr sz="2400">
                <a:solidFill>
                  <a:srgbClr val="4EBBE2"/>
                </a:solidFill>
                <a:latin typeface="Franklin Gothic Book" panose="020B05030201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smtClean="0"/>
              <a:t>A local group of women </a:t>
            </a:r>
          </a:p>
          <a:p>
            <a:r>
              <a:rPr lang="en-US" dirty="0" smtClean="0"/>
              <a:t>aspiring to enhance the quality of life through public art.</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3880" y="1355598"/>
            <a:ext cx="1463040" cy="3346704"/>
          </a:xfrm>
          <a:prstGeom prst="rect">
            <a:avLst/>
          </a:prstGeom>
        </p:spPr>
      </p:pic>
    </p:spTree>
    <p:extLst>
      <p:ext uri="{BB962C8B-B14F-4D97-AF65-F5344CB8AC3E}">
        <p14:creationId xmlns:p14="http://schemas.microsoft.com/office/powerpoint/2010/main" val="22131009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9" name="Google Shape;19;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0" name="Google Shape;20;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645513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Project Upda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4355" y="52160"/>
            <a:ext cx="11459633" cy="472859"/>
          </a:xfrm>
        </p:spPr>
        <p:txBody>
          <a:bodyPr/>
          <a:lstStyle>
            <a:lvl1pPr>
              <a:defRPr>
                <a:latin typeface="+mj-lt"/>
              </a:defRPr>
            </a:lvl1pPr>
          </a:lstStyle>
          <a:p>
            <a:r>
              <a:rPr lang="en-US" dirty="0"/>
              <a:t>Location – Value Stream Project Update</a:t>
            </a:r>
            <a:endParaRPr lang="en-GB" dirty="0"/>
          </a:p>
        </p:txBody>
      </p:sp>
      <p:sp>
        <p:nvSpPr>
          <p:cNvPr id="9" name="Content Placeholder 7"/>
          <p:cNvSpPr>
            <a:spLocks noGrp="1"/>
          </p:cNvSpPr>
          <p:nvPr>
            <p:ph sz="quarter" idx="14"/>
          </p:nvPr>
        </p:nvSpPr>
        <p:spPr>
          <a:xfrm>
            <a:off x="1566546" y="1107947"/>
            <a:ext cx="3308351" cy="4434841"/>
          </a:xfrm>
        </p:spPr>
        <p:txBody>
          <a:bodyPr>
            <a:normAutofit/>
          </a:bodyPr>
          <a:lstStyle>
            <a:lvl1pPr>
              <a:tabLst>
                <a:tab pos="2152650" algn="l"/>
              </a:tabLst>
              <a:defRPr sz="1400" b="1" u="sng">
                <a:latin typeface="+mj-lt"/>
              </a:defRPr>
            </a:lvl1pPr>
            <a:lvl2pPr>
              <a:tabLst>
                <a:tab pos="2152650" algn="l"/>
              </a:tabLst>
              <a:defRPr sz="1400">
                <a:latin typeface="+mj-lt"/>
              </a:defRPr>
            </a:lvl2pPr>
            <a:lvl3pPr>
              <a:tabLst>
                <a:tab pos="2152650" algn="l"/>
              </a:tabLst>
              <a:defRPr sz="1400">
                <a:latin typeface="+mj-lt"/>
              </a:defRPr>
            </a:lvl3pPr>
            <a:lvl4pPr>
              <a:tabLst>
                <a:tab pos="2152650" algn="l"/>
              </a:tabLst>
              <a:defRPr sz="1400">
                <a:latin typeface="+mj-lt"/>
              </a:defRPr>
            </a:lvl4pPr>
            <a:lvl5pPr>
              <a:tabLst>
                <a:tab pos="2152650" algn="l"/>
              </a:tabLst>
              <a:defRPr sz="14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874397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0D2DF7C-0AF9-44FE-85E9-2BEA8CFF60B9}" type="datetimeFigureOut">
              <a:rPr lang="en-US"/>
              <a:pPr>
                <a:defRPr/>
              </a:pPr>
              <a:t>06/02/20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87B05C2-3DCA-4F92-8402-F0AD1294ACD8}" type="slidenum">
              <a:rPr lang="en-US" altLang="en-US"/>
              <a:pPr>
                <a:defRPr/>
              </a:pPr>
              <a:t>‹#›</a:t>
            </a:fld>
            <a:endParaRPr lang="en-US" altLang="en-US" dirty="0"/>
          </a:p>
        </p:txBody>
      </p:sp>
    </p:spTree>
    <p:extLst>
      <p:ext uri="{BB962C8B-B14F-4D97-AF65-F5344CB8AC3E}">
        <p14:creationId xmlns:p14="http://schemas.microsoft.com/office/powerpoint/2010/main" val="13874296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2AE3DDE-1EDF-44E9-BB30-D888B8A8CA57}" type="datetimeFigureOut">
              <a:rPr lang="en-US"/>
              <a:pPr>
                <a:defRPr/>
              </a:pPr>
              <a:t>06/02/20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A030578-0B30-47F1-BB45-1245576F768D}" type="slidenum">
              <a:rPr lang="en-US" altLang="en-US"/>
              <a:pPr>
                <a:defRPr/>
              </a:pPr>
              <a:t>‹#›</a:t>
            </a:fld>
            <a:endParaRPr lang="en-US" altLang="en-US" dirty="0"/>
          </a:p>
        </p:txBody>
      </p:sp>
    </p:spTree>
    <p:extLst>
      <p:ext uri="{BB962C8B-B14F-4D97-AF65-F5344CB8AC3E}">
        <p14:creationId xmlns:p14="http://schemas.microsoft.com/office/powerpoint/2010/main" val="19985937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2DCE91D-1C20-4264-B81A-0FADF2E8FCFB}" type="datetimeFigureOut">
              <a:rPr lang="en-US"/>
              <a:pPr>
                <a:defRPr/>
              </a:pPr>
              <a:t>06/02/20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254F6E-E1FD-46E7-A5AD-5D3E2ED79606}" type="slidenum">
              <a:rPr lang="en-US" altLang="en-US"/>
              <a:pPr>
                <a:defRPr/>
              </a:pPr>
              <a:t>‹#›</a:t>
            </a:fld>
            <a:endParaRPr lang="en-US" altLang="en-US" dirty="0"/>
          </a:p>
        </p:txBody>
      </p:sp>
    </p:spTree>
    <p:extLst>
      <p:ext uri="{BB962C8B-B14F-4D97-AF65-F5344CB8AC3E}">
        <p14:creationId xmlns:p14="http://schemas.microsoft.com/office/powerpoint/2010/main" val="22317382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631B6A0-9130-4985-9794-CD4A74061C17}" type="datetimeFigureOut">
              <a:rPr lang="en-US"/>
              <a:pPr>
                <a:defRPr/>
              </a:pPr>
              <a:t>06/02/20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DFACAA8-F57E-4541-A18F-A9736E78838D}" type="slidenum">
              <a:rPr lang="en-US" altLang="en-US"/>
              <a:pPr>
                <a:defRPr/>
              </a:pPr>
              <a:t>‹#›</a:t>
            </a:fld>
            <a:endParaRPr lang="en-US" altLang="en-US" dirty="0"/>
          </a:p>
        </p:txBody>
      </p:sp>
    </p:spTree>
    <p:extLst>
      <p:ext uri="{BB962C8B-B14F-4D97-AF65-F5344CB8AC3E}">
        <p14:creationId xmlns:p14="http://schemas.microsoft.com/office/powerpoint/2010/main" val="13408054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135C559-D40F-4937-AE1B-5014E4C09880}" type="datetimeFigureOut">
              <a:rPr lang="en-US"/>
              <a:pPr>
                <a:defRPr/>
              </a:pPr>
              <a:t>06/02/20</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04FD8D6-6B27-43C7-83B5-FBC7CE101FEB}" type="slidenum">
              <a:rPr lang="en-US" altLang="en-US"/>
              <a:pPr>
                <a:defRPr/>
              </a:pPr>
              <a:t>‹#›</a:t>
            </a:fld>
            <a:endParaRPr lang="en-US" altLang="en-US" dirty="0"/>
          </a:p>
        </p:txBody>
      </p:sp>
    </p:spTree>
    <p:extLst>
      <p:ext uri="{BB962C8B-B14F-4D97-AF65-F5344CB8AC3E}">
        <p14:creationId xmlns:p14="http://schemas.microsoft.com/office/powerpoint/2010/main" val="1268168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23854A-65F2-4FC0-8303-733420CB165B}" type="datetimeFigureOut">
              <a:rPr lang="en-US" smtClean="0"/>
              <a:t>06/02/20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F3D28E-FC67-4BDD-A69A-34A84F2912C7}" type="slidenum">
              <a:rPr lang="en-US" smtClean="0"/>
              <a:t>‹#›</a:t>
            </a:fld>
            <a:endParaRPr lang="en-US" dirty="0"/>
          </a:p>
        </p:txBody>
      </p:sp>
    </p:spTree>
    <p:extLst>
      <p:ext uri="{BB962C8B-B14F-4D97-AF65-F5344CB8AC3E}">
        <p14:creationId xmlns:p14="http://schemas.microsoft.com/office/powerpoint/2010/main" val="33920394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99BC50D-41BE-4A8D-A0CC-F97ACCF480D8}" type="datetimeFigureOut">
              <a:rPr lang="en-US"/>
              <a:pPr>
                <a:defRPr/>
              </a:pPr>
              <a:t>06/02/20</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C037AC7-F53E-4361-BBCB-144348A9E7D3}" type="slidenum">
              <a:rPr lang="en-US" altLang="en-US"/>
              <a:pPr>
                <a:defRPr/>
              </a:pPr>
              <a:t>‹#›</a:t>
            </a:fld>
            <a:endParaRPr lang="en-US" altLang="en-US" dirty="0"/>
          </a:p>
        </p:txBody>
      </p:sp>
    </p:spTree>
    <p:extLst>
      <p:ext uri="{BB962C8B-B14F-4D97-AF65-F5344CB8AC3E}">
        <p14:creationId xmlns:p14="http://schemas.microsoft.com/office/powerpoint/2010/main" val="37031923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103A648-330D-42DB-9D7E-B19FC31E1A9E}" type="datetimeFigureOut">
              <a:rPr lang="en-US"/>
              <a:pPr>
                <a:defRPr/>
              </a:pPr>
              <a:t>06/02/20</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42AB1CE-295A-41A7-8A30-92F54A6745EC}" type="slidenum">
              <a:rPr lang="en-US" altLang="en-US"/>
              <a:pPr>
                <a:defRPr/>
              </a:pPr>
              <a:t>‹#›</a:t>
            </a:fld>
            <a:endParaRPr lang="en-US" altLang="en-US" dirty="0"/>
          </a:p>
        </p:txBody>
      </p:sp>
    </p:spTree>
    <p:extLst>
      <p:ext uri="{BB962C8B-B14F-4D97-AF65-F5344CB8AC3E}">
        <p14:creationId xmlns:p14="http://schemas.microsoft.com/office/powerpoint/2010/main" val="11281851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139DA3E-46F6-41C4-94E3-D79FE2703D04}" type="datetimeFigureOut">
              <a:rPr lang="en-US"/>
              <a:pPr>
                <a:defRPr/>
              </a:pPr>
              <a:t>06/02/20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D3875D0-EC95-4210-9FAC-02C6DE11A9EE}" type="slidenum">
              <a:rPr lang="en-US" altLang="en-US"/>
              <a:pPr>
                <a:defRPr/>
              </a:pPr>
              <a:t>‹#›</a:t>
            </a:fld>
            <a:endParaRPr lang="en-US" altLang="en-US" dirty="0"/>
          </a:p>
        </p:txBody>
      </p:sp>
    </p:spTree>
    <p:extLst>
      <p:ext uri="{BB962C8B-B14F-4D97-AF65-F5344CB8AC3E}">
        <p14:creationId xmlns:p14="http://schemas.microsoft.com/office/powerpoint/2010/main" val="40287723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A23DEFE-B817-44ED-BABC-B1A2B37B971E}" type="datetimeFigureOut">
              <a:rPr lang="en-US"/>
              <a:pPr>
                <a:defRPr/>
              </a:pPr>
              <a:t>06/02/20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E43E07E-1964-4F01-856B-B14F68FCE087}" type="slidenum">
              <a:rPr lang="en-US" altLang="en-US"/>
              <a:pPr>
                <a:defRPr/>
              </a:pPr>
              <a:t>‹#›</a:t>
            </a:fld>
            <a:endParaRPr lang="en-US" altLang="en-US" dirty="0"/>
          </a:p>
        </p:txBody>
      </p:sp>
    </p:spTree>
    <p:extLst>
      <p:ext uri="{BB962C8B-B14F-4D97-AF65-F5344CB8AC3E}">
        <p14:creationId xmlns:p14="http://schemas.microsoft.com/office/powerpoint/2010/main" val="6378373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98E5FE1-F01D-4CC4-93BE-0C307681B2CE}" type="datetimeFigureOut">
              <a:rPr lang="en-US"/>
              <a:pPr>
                <a:defRPr/>
              </a:pPr>
              <a:t>06/02/20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EDE4EC8-CE69-46C7-868A-879F18887B2E}" type="slidenum">
              <a:rPr lang="en-US" altLang="en-US"/>
              <a:pPr>
                <a:defRPr/>
              </a:pPr>
              <a:t>‹#›</a:t>
            </a:fld>
            <a:endParaRPr lang="en-US" altLang="en-US" dirty="0"/>
          </a:p>
        </p:txBody>
      </p:sp>
    </p:spTree>
    <p:extLst>
      <p:ext uri="{BB962C8B-B14F-4D97-AF65-F5344CB8AC3E}">
        <p14:creationId xmlns:p14="http://schemas.microsoft.com/office/powerpoint/2010/main" val="2601640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B15D962-4C40-40A0-A8D4-E491964FA61B}" type="datetimeFigureOut">
              <a:rPr lang="en-US"/>
              <a:pPr>
                <a:defRPr/>
              </a:pPr>
              <a:t>06/02/20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9421662-02DE-4533-9E3D-D87604125CDB}" type="slidenum">
              <a:rPr lang="en-US" altLang="en-US"/>
              <a:pPr>
                <a:defRPr/>
              </a:pPr>
              <a:t>‹#›</a:t>
            </a:fld>
            <a:endParaRPr lang="en-US" altLang="en-US" dirty="0"/>
          </a:p>
        </p:txBody>
      </p:sp>
    </p:spTree>
    <p:extLst>
      <p:ext uri="{BB962C8B-B14F-4D97-AF65-F5344CB8AC3E}">
        <p14:creationId xmlns:p14="http://schemas.microsoft.com/office/powerpoint/2010/main" val="6634492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63563" y="1355725"/>
            <a:ext cx="1463675"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aseline="0">
                <a:solidFill>
                  <a:srgbClr val="002060"/>
                </a:solidFill>
                <a:latin typeface="Franklin Gothic Book" panose="020B05030201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4EBBE2"/>
                </a:solidFill>
                <a:latin typeface="Franklin Gothic Book" panose="020B05030201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995276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415600" y="593367"/>
            <a:ext cx="11360800" cy="763600"/>
          </a:xfrm>
          <a:prstGeom prst="rect">
            <a:avLst/>
          </a:prstGeom>
        </p:spPr>
        <p:txBody>
          <a:bodyPr spcFirstLastPara="1" lIns="91425" tIns="91425" rIns="91425" bIns="91425" anchor="t">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9" name="Google Shape;19;p4"/>
          <p:cNvSpPr txBox="1">
            <a:spLocks noGrp="1"/>
          </p:cNvSpPr>
          <p:nvPr>
            <p:ph type="body" idx="1"/>
          </p:nvPr>
        </p:nvSpPr>
        <p:spPr>
          <a:xfrm>
            <a:off x="415600" y="1536633"/>
            <a:ext cx="11360800" cy="4555200"/>
          </a:xfrm>
          <a:prstGeom prst="rect">
            <a:avLst/>
          </a:prstGeom>
        </p:spPr>
        <p:txBody>
          <a:bodyPr spcFirstLastPara="1" lIns="91425" tIns="91425" rIns="91425" bIns="91425">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 name="Google Shape;20;p4"/>
          <p:cNvSpPr txBox="1">
            <a:spLocks noGrp="1"/>
          </p:cNvSpPr>
          <p:nvPr>
            <p:ph type="sldNum" idx="10"/>
          </p:nvPr>
        </p:nvSpPr>
        <p:spPr>
          <a:xfrm>
            <a:off x="11296650" y="6218238"/>
            <a:ext cx="731838" cy="523875"/>
          </a:xfrm>
        </p:spPr>
        <p:txBody>
          <a:bodyPr lIns="91425" tIns="91425" rIns="91425" bIns="91425">
            <a:noAutofit/>
          </a:bodyPr>
          <a:lstStyle>
            <a:lvl1pPr>
              <a:defRPr smtClean="0"/>
            </a:lvl1pPr>
          </a:lstStyle>
          <a:p>
            <a:pPr>
              <a:defRPr/>
            </a:pPr>
            <a:fld id="{D273C158-9A92-41B7-9287-E69AD1D4E834}" type="slidenum">
              <a:rPr lang="en-US" altLang="en-US"/>
              <a:pPr>
                <a:defRPr/>
              </a:pPr>
              <a:t>‹#›</a:t>
            </a:fld>
            <a:endParaRPr lang="en-US" altLang="en-US" dirty="0"/>
          </a:p>
        </p:txBody>
      </p:sp>
    </p:spTree>
    <p:extLst>
      <p:ext uri="{BB962C8B-B14F-4D97-AF65-F5344CB8AC3E}">
        <p14:creationId xmlns:p14="http://schemas.microsoft.com/office/powerpoint/2010/main" val="15106364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Project Upda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4355" y="52160"/>
            <a:ext cx="11459633" cy="472859"/>
          </a:xfrm>
        </p:spPr>
        <p:txBody>
          <a:bodyPr/>
          <a:lstStyle>
            <a:lvl1pPr>
              <a:defRPr>
                <a:latin typeface="+mj-lt"/>
              </a:defRPr>
            </a:lvl1pPr>
          </a:lstStyle>
          <a:p>
            <a:r>
              <a:rPr lang="en-US" dirty="0"/>
              <a:t>Location – Value Stream Project Update</a:t>
            </a:r>
            <a:endParaRPr lang="en-GB" dirty="0"/>
          </a:p>
        </p:txBody>
      </p:sp>
      <p:sp>
        <p:nvSpPr>
          <p:cNvPr id="3" name="Slide Number Placeholder 2"/>
          <p:cNvSpPr>
            <a:spLocks noGrp="1"/>
          </p:cNvSpPr>
          <p:nvPr>
            <p:ph type="sldNum" sz="quarter" idx="10"/>
          </p:nvPr>
        </p:nvSpPr>
        <p:spPr/>
        <p:txBody>
          <a:bodyPr/>
          <a:lstStyle>
            <a:lvl1pPr>
              <a:defRPr>
                <a:latin typeface="+mj-lt"/>
              </a:defRPr>
            </a:lvl1pPr>
          </a:lstStyle>
          <a:p>
            <a:fld id="{1E705828-775D-4C2C-B343-34AFB1A6EF5A}" type="slidenum">
              <a:rPr lang="en-GB" smtClean="0"/>
              <a:pPr/>
              <a:t>‹#›</a:t>
            </a:fld>
            <a:endParaRPr lang="en-GB" dirty="0"/>
          </a:p>
        </p:txBody>
      </p:sp>
      <p:sp>
        <p:nvSpPr>
          <p:cNvPr id="9" name="Content Placeholder 7"/>
          <p:cNvSpPr>
            <a:spLocks noGrp="1"/>
          </p:cNvSpPr>
          <p:nvPr>
            <p:ph sz="quarter" idx="14"/>
          </p:nvPr>
        </p:nvSpPr>
        <p:spPr>
          <a:xfrm>
            <a:off x="1104726" y="1211579"/>
            <a:ext cx="3308351" cy="4434841"/>
          </a:xfrm>
        </p:spPr>
        <p:txBody>
          <a:bodyPr>
            <a:normAutofit/>
          </a:bodyPr>
          <a:lstStyle>
            <a:lvl1pPr>
              <a:tabLst>
                <a:tab pos="2152650" algn="l"/>
              </a:tabLst>
              <a:defRPr sz="1400" b="1" u="sng">
                <a:latin typeface="+mj-lt"/>
              </a:defRPr>
            </a:lvl1pPr>
            <a:lvl2pPr>
              <a:tabLst>
                <a:tab pos="2152650" algn="l"/>
              </a:tabLst>
              <a:defRPr sz="1400">
                <a:latin typeface="+mj-lt"/>
              </a:defRPr>
            </a:lvl2pPr>
            <a:lvl3pPr>
              <a:tabLst>
                <a:tab pos="2152650" algn="l"/>
              </a:tabLst>
              <a:defRPr sz="1400">
                <a:latin typeface="+mj-lt"/>
              </a:defRPr>
            </a:lvl3pPr>
            <a:lvl4pPr>
              <a:tabLst>
                <a:tab pos="2152650" algn="l"/>
              </a:tabLst>
              <a:defRPr sz="1400">
                <a:latin typeface="+mj-lt"/>
              </a:defRPr>
            </a:lvl4pPr>
            <a:lvl5pPr>
              <a:tabLst>
                <a:tab pos="2152650" algn="l"/>
              </a:tabLst>
              <a:defRPr sz="14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p:cNvSpPr>
            <a:spLocks noGrp="1"/>
          </p:cNvSpPr>
          <p:nvPr>
            <p:ph sz="quarter" idx="15"/>
          </p:nvPr>
        </p:nvSpPr>
        <p:spPr>
          <a:xfrm>
            <a:off x="7502698" y="1211579"/>
            <a:ext cx="3308351" cy="4434841"/>
          </a:xfrm>
        </p:spPr>
        <p:txBody>
          <a:bodyPr>
            <a:normAutofit/>
          </a:bodyPr>
          <a:lstStyle>
            <a:lvl1pPr>
              <a:tabLst>
                <a:tab pos="2152650" algn="l"/>
              </a:tabLst>
              <a:defRPr sz="1400" b="1" u="sng">
                <a:latin typeface="+mj-lt"/>
              </a:defRPr>
            </a:lvl1pPr>
            <a:lvl2pPr>
              <a:tabLst>
                <a:tab pos="2152650" algn="l"/>
              </a:tabLst>
              <a:defRPr sz="1400">
                <a:latin typeface="+mj-lt"/>
              </a:defRPr>
            </a:lvl2pPr>
            <a:lvl3pPr>
              <a:tabLst>
                <a:tab pos="2152650" algn="l"/>
              </a:tabLst>
              <a:defRPr sz="1400">
                <a:latin typeface="+mj-lt"/>
              </a:defRPr>
            </a:lvl3pPr>
            <a:lvl4pPr>
              <a:tabLst>
                <a:tab pos="2152650" algn="l"/>
              </a:tabLst>
              <a:defRPr sz="1400">
                <a:latin typeface="+mj-lt"/>
              </a:defRPr>
            </a:lvl4pPr>
            <a:lvl5pPr>
              <a:tabLst>
                <a:tab pos="2152650" algn="l"/>
              </a:tabLst>
              <a:defRPr sz="14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061275" y="1211579"/>
            <a:ext cx="0" cy="429768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7"/>
          </p:nvPr>
        </p:nvSpPr>
        <p:spPr>
          <a:xfrm>
            <a:off x="1034589" y="6125717"/>
            <a:ext cx="2804160" cy="207264"/>
          </a:xfrm>
          <a:prstGeom prst="rect">
            <a:avLst/>
          </a:prstGeom>
        </p:spPr>
        <p:txBody>
          <a:bodyPr/>
          <a:lstStyle/>
          <a:p>
            <a:r>
              <a:rPr lang="en-US" dirty="0">
                <a:latin typeface="+mj-lt"/>
              </a:rPr>
              <a:t>Charlotte Dual-Brand Project Update – Sept 18, 2018</a:t>
            </a:r>
          </a:p>
        </p:txBody>
      </p:sp>
    </p:spTree>
    <p:extLst>
      <p:ext uri="{BB962C8B-B14F-4D97-AF65-F5344CB8AC3E}">
        <p14:creationId xmlns:p14="http://schemas.microsoft.com/office/powerpoint/2010/main" val="18815887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Project Upda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4355" y="52160"/>
            <a:ext cx="11459633" cy="472859"/>
          </a:xfrm>
        </p:spPr>
        <p:txBody>
          <a:bodyPr/>
          <a:lstStyle>
            <a:lvl1pPr>
              <a:defRPr>
                <a:latin typeface="+mj-lt"/>
              </a:defRPr>
            </a:lvl1pPr>
          </a:lstStyle>
          <a:p>
            <a:r>
              <a:rPr lang="en-US" dirty="0"/>
              <a:t>Location – Value Stream Project Update</a:t>
            </a:r>
            <a:endParaRPr lang="en-GB" dirty="0"/>
          </a:p>
        </p:txBody>
      </p:sp>
      <p:sp>
        <p:nvSpPr>
          <p:cNvPr id="9" name="Content Placeholder 7"/>
          <p:cNvSpPr>
            <a:spLocks noGrp="1"/>
          </p:cNvSpPr>
          <p:nvPr>
            <p:ph sz="quarter" idx="14"/>
          </p:nvPr>
        </p:nvSpPr>
        <p:spPr>
          <a:xfrm>
            <a:off x="1566546" y="1107947"/>
            <a:ext cx="3308351" cy="4434841"/>
          </a:xfrm>
        </p:spPr>
        <p:txBody>
          <a:bodyPr>
            <a:normAutofit/>
          </a:bodyPr>
          <a:lstStyle>
            <a:lvl1pPr>
              <a:tabLst>
                <a:tab pos="2152650" algn="l"/>
              </a:tabLst>
              <a:defRPr sz="1400" b="1" u="sng">
                <a:latin typeface="+mj-lt"/>
              </a:defRPr>
            </a:lvl1pPr>
            <a:lvl2pPr>
              <a:tabLst>
                <a:tab pos="2152650" algn="l"/>
              </a:tabLst>
              <a:defRPr sz="1400">
                <a:latin typeface="+mj-lt"/>
              </a:defRPr>
            </a:lvl2pPr>
            <a:lvl3pPr>
              <a:tabLst>
                <a:tab pos="2152650" algn="l"/>
              </a:tabLst>
              <a:defRPr sz="1400">
                <a:latin typeface="+mj-lt"/>
              </a:defRPr>
            </a:lvl3pPr>
            <a:lvl4pPr>
              <a:tabLst>
                <a:tab pos="2152650" algn="l"/>
              </a:tabLst>
              <a:defRPr sz="1400">
                <a:latin typeface="+mj-lt"/>
              </a:defRPr>
            </a:lvl4pPr>
            <a:lvl5pPr>
              <a:tabLst>
                <a:tab pos="2152650" algn="l"/>
              </a:tabLst>
              <a:defRPr sz="14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185085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23854A-65F2-4FC0-8303-733420CB165B}" type="datetimeFigureOut">
              <a:rPr lang="en-US" smtClean="0"/>
              <a:t>06/02/20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F3D28E-FC67-4BDD-A69A-34A84F2912C7}" type="slidenum">
              <a:rPr lang="en-US" smtClean="0"/>
              <a:t>‹#›</a:t>
            </a:fld>
            <a:endParaRPr lang="en-US" dirty="0"/>
          </a:p>
        </p:txBody>
      </p:sp>
    </p:spTree>
    <p:extLst>
      <p:ext uri="{BB962C8B-B14F-4D97-AF65-F5344CB8AC3E}">
        <p14:creationId xmlns:p14="http://schemas.microsoft.com/office/powerpoint/2010/main" val="1068681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A23854A-65F2-4FC0-8303-733420CB165B}" type="datetimeFigureOut">
              <a:rPr lang="en-US" smtClean="0"/>
              <a:t>06/02/20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BF3D28E-FC67-4BDD-A69A-34A84F2912C7}" type="slidenum">
              <a:rPr lang="en-US" smtClean="0"/>
              <a:t>‹#›</a:t>
            </a:fld>
            <a:endParaRPr lang="en-US" dirty="0"/>
          </a:p>
        </p:txBody>
      </p:sp>
    </p:spTree>
    <p:extLst>
      <p:ext uri="{BB962C8B-B14F-4D97-AF65-F5344CB8AC3E}">
        <p14:creationId xmlns:p14="http://schemas.microsoft.com/office/powerpoint/2010/main" val="2919720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A23854A-65F2-4FC0-8303-733420CB165B}" type="datetimeFigureOut">
              <a:rPr lang="en-US" smtClean="0"/>
              <a:t>06/02/20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BF3D28E-FC67-4BDD-A69A-34A84F2912C7}" type="slidenum">
              <a:rPr lang="en-US" smtClean="0"/>
              <a:t>‹#›</a:t>
            </a:fld>
            <a:endParaRPr lang="en-US" dirty="0"/>
          </a:p>
        </p:txBody>
      </p:sp>
    </p:spTree>
    <p:extLst>
      <p:ext uri="{BB962C8B-B14F-4D97-AF65-F5344CB8AC3E}">
        <p14:creationId xmlns:p14="http://schemas.microsoft.com/office/powerpoint/2010/main" val="2472913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A23854A-65F2-4FC0-8303-733420CB165B}" type="datetimeFigureOut">
              <a:rPr lang="en-US" smtClean="0"/>
              <a:t>06/02/20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BF3D28E-FC67-4BDD-A69A-34A84F2912C7}" type="slidenum">
              <a:rPr lang="en-US" smtClean="0"/>
              <a:t>‹#›</a:t>
            </a:fld>
            <a:endParaRPr lang="en-US" dirty="0"/>
          </a:p>
        </p:txBody>
      </p:sp>
    </p:spTree>
    <p:extLst>
      <p:ext uri="{BB962C8B-B14F-4D97-AF65-F5344CB8AC3E}">
        <p14:creationId xmlns:p14="http://schemas.microsoft.com/office/powerpoint/2010/main" val="563897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23854A-65F2-4FC0-8303-733420CB165B}" type="datetimeFigureOut">
              <a:rPr lang="en-US" smtClean="0"/>
              <a:t>06/02/20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BF3D28E-FC67-4BDD-A69A-34A84F2912C7}" type="slidenum">
              <a:rPr lang="en-US" smtClean="0"/>
              <a:t>‹#›</a:t>
            </a:fld>
            <a:endParaRPr lang="en-US" dirty="0"/>
          </a:p>
        </p:txBody>
      </p:sp>
    </p:spTree>
    <p:extLst>
      <p:ext uri="{BB962C8B-B14F-4D97-AF65-F5344CB8AC3E}">
        <p14:creationId xmlns:p14="http://schemas.microsoft.com/office/powerpoint/2010/main" val="685314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23854A-65F2-4FC0-8303-733420CB165B}" type="datetimeFigureOut">
              <a:rPr lang="en-US" smtClean="0"/>
              <a:t>06/02/20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BF3D28E-FC67-4BDD-A69A-34A84F2912C7}" type="slidenum">
              <a:rPr lang="en-US" smtClean="0"/>
              <a:t>‹#›</a:t>
            </a:fld>
            <a:endParaRPr lang="en-US" dirty="0"/>
          </a:p>
        </p:txBody>
      </p:sp>
    </p:spTree>
    <p:extLst>
      <p:ext uri="{BB962C8B-B14F-4D97-AF65-F5344CB8AC3E}">
        <p14:creationId xmlns:p14="http://schemas.microsoft.com/office/powerpoint/2010/main" val="565823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23854A-65F2-4FC0-8303-733420CB165B}" type="datetimeFigureOut">
              <a:rPr lang="en-US" smtClean="0"/>
              <a:t>06/02/20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BF3D28E-FC67-4BDD-A69A-34A84F2912C7}" type="slidenum">
              <a:rPr lang="en-US" smtClean="0"/>
              <a:t>‹#›</a:t>
            </a:fld>
            <a:endParaRPr lang="en-US" dirty="0"/>
          </a:p>
        </p:txBody>
      </p:sp>
    </p:spTree>
    <p:extLst>
      <p:ext uri="{BB962C8B-B14F-4D97-AF65-F5344CB8AC3E}">
        <p14:creationId xmlns:p14="http://schemas.microsoft.com/office/powerpoint/2010/main" val="2436784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jp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23854A-65F2-4FC0-8303-733420CB165B}" type="datetimeFigureOut">
              <a:rPr lang="en-US" smtClean="0"/>
              <a:t>06/02/20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F3D28E-FC67-4BDD-A69A-34A84F2912C7}" type="slidenum">
              <a:rPr lang="en-US" smtClean="0"/>
              <a:t>‹#›</a:t>
            </a:fld>
            <a:endParaRPr lang="en-US" dirty="0"/>
          </a:p>
        </p:txBody>
      </p:sp>
    </p:spTree>
    <p:extLst>
      <p:ext uri="{BB962C8B-B14F-4D97-AF65-F5344CB8AC3E}">
        <p14:creationId xmlns:p14="http://schemas.microsoft.com/office/powerpoint/2010/main" val="40440864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5" r:id="rId12"/>
    <p:sldLayoutId id="2147483676" r:id="rId13"/>
    <p:sldLayoutId id="214748369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BAFF6F50-01F7-47C2-A0AE-D67FBD2450DE}" type="datetimeFigureOut">
              <a:rPr lang="en-US"/>
              <a:pPr>
                <a:defRPr/>
              </a:pPr>
              <a:t>06/02/20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dirty="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93999F"/>
                </a:solidFill>
                <a:latin typeface="Calibri" panose="020F0502020204030204" pitchFamily="34" charset="0"/>
              </a:defRPr>
            </a:lvl1pPr>
          </a:lstStyle>
          <a:p>
            <a:pPr>
              <a:defRPr/>
            </a:pPr>
            <a:fld id="{A1326FA9-9E1A-43E7-A3B4-CFA577138696}" type="slidenum">
              <a:rPr lang="en-US" altLang="en-US"/>
              <a:pPr>
                <a:defRPr/>
              </a:pPr>
              <a:t>‹#›</a:t>
            </a:fld>
            <a:endParaRPr lang="en-US" altLang="en-US" dirty="0"/>
          </a:p>
        </p:txBody>
      </p:sp>
    </p:spTree>
    <p:extLst>
      <p:ext uri="{BB962C8B-B14F-4D97-AF65-F5344CB8AC3E}">
        <p14:creationId xmlns:p14="http://schemas.microsoft.com/office/powerpoint/2010/main" val="81431124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 name="Holder 2"/>
          <p:cNvSpPr>
            <a:spLocks noGrp="1"/>
          </p:cNvSpPr>
          <p:nvPr>
            <p:ph type="title"/>
          </p:nvPr>
        </p:nvSpPr>
        <p:spPr>
          <a:xfrm>
            <a:off x="798068" y="517652"/>
            <a:ext cx="10595863" cy="443865"/>
          </a:xfrm>
          <a:prstGeom prst="rect">
            <a:avLst/>
          </a:prstGeom>
        </p:spPr>
        <p:txBody>
          <a:bodyPr wrap="square" lIns="0" tIns="0" rIns="0" bIns="0">
            <a:spAutoFit/>
          </a:bodyPr>
          <a:lstStyle>
            <a:lvl1pPr>
              <a:defRPr sz="2800" b="0" i="0">
                <a:solidFill>
                  <a:srgbClr val="757779"/>
                </a:solidFill>
                <a:latin typeface="Arial"/>
                <a:cs typeface="Arial"/>
              </a:defRPr>
            </a:lvl1pPr>
          </a:lstStyle>
          <a:p>
            <a:endParaRPr/>
          </a:p>
        </p:txBody>
      </p:sp>
      <p:sp>
        <p:nvSpPr>
          <p:cNvPr id="3" name="Holder 3"/>
          <p:cNvSpPr>
            <a:spLocks noGrp="1"/>
          </p:cNvSpPr>
          <p:nvPr>
            <p:ph type="body" idx="1"/>
          </p:nvPr>
        </p:nvSpPr>
        <p:spPr>
          <a:xfrm>
            <a:off x="910087" y="1328922"/>
            <a:ext cx="10870565" cy="2738754"/>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lang="en-CA"/>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A9F7105A-24D4-4DB4-9CA7-DC449F089BEA}" type="datetimeFigureOut">
              <a:rPr lang="en-CA" smtClean="0"/>
              <a:t>2020-06-02</a:t>
            </a:fld>
            <a:endParaRPr lang="en-CA"/>
          </a:p>
        </p:txBody>
      </p:sp>
      <p:sp>
        <p:nvSpPr>
          <p:cNvPr id="6" name="Holder 6"/>
          <p:cNvSpPr>
            <a:spLocks noGrp="1"/>
          </p:cNvSpPr>
          <p:nvPr>
            <p:ph type="sldNum" sz="quarter" idx="7"/>
          </p:nvPr>
        </p:nvSpPr>
        <p:spPr>
          <a:xfrm>
            <a:off x="361315" y="6459442"/>
            <a:ext cx="193040" cy="167640"/>
          </a:xfrm>
          <a:prstGeom prst="rect">
            <a:avLst/>
          </a:prstGeom>
        </p:spPr>
        <p:txBody>
          <a:bodyPr wrap="square" lIns="0" tIns="0" rIns="0" bIns="0">
            <a:spAutoFit/>
          </a:bodyPr>
          <a:lstStyle>
            <a:lvl1pPr>
              <a:defRPr sz="1000" b="0" i="0">
                <a:solidFill>
                  <a:srgbClr val="808285"/>
                </a:solidFill>
                <a:latin typeface="Arial"/>
                <a:cs typeface="Arial"/>
              </a:defRPr>
            </a:lvl1pPr>
          </a:lstStyle>
          <a:p>
            <a:fld id="{4A23C6CE-3D9B-4831-9AB7-F11989326940}" type="slidenum">
              <a:rPr lang="en-CA" smtClean="0"/>
              <a:t>‹#›</a:t>
            </a:fld>
            <a:endParaRPr lang="en-CA"/>
          </a:p>
        </p:txBody>
      </p:sp>
    </p:spTree>
    <p:extLst>
      <p:ext uri="{BB962C8B-B14F-4D97-AF65-F5344CB8AC3E}">
        <p14:creationId xmlns:p14="http://schemas.microsoft.com/office/powerpoint/2010/main" val="2484549824"/>
      </p:ext>
    </p:extLst>
  </p:cSld>
  <p:clrMap bg1="lt1" tx1="dk1" bg2="lt2" tx2="dk2" accent1="accent1" accent2="accent2" accent3="accent3" accent4="accent4" accent5="accent5" accent6="accent6" hlink="hlink" folHlink="folHlink"/>
  <p:sldLayoutIdLst>
    <p:sldLayoutId id="2147483693" r:id="rId1"/>
    <p:sldLayoutId id="2147483694" r:id="rId2"/>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vimeo.com/409970023"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hyperlink" Target="https://share.icloud.com/photos/01B72nSnAlijlJFpz6uxerNPA" TargetMode="External"/><Relationship Id="rId2" Type="http://schemas.openxmlformats.org/officeDocument/2006/relationships/hyperlink" Target="https://share.icloud.com/photos/04exQWbUn6w73QjVHYYEZPi_w" TargetMode="Externa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9.xml"/><Relationship Id="rId4" Type="http://schemas.openxmlformats.org/officeDocument/2006/relationships/image" Target="../media/image45.jpeg"/></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9.xml"/><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9.xml"/><Relationship Id="rId4" Type="http://schemas.openxmlformats.org/officeDocument/2006/relationships/image" Target="../media/image51.jpeg"/></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5.png"/><Relationship Id="rId4" Type="http://schemas.openxmlformats.org/officeDocument/2006/relationships/image" Target="../media/image6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emf"/></Relationships>
</file>

<file path=ppt/slides/_rels/slide51.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4.xml"/><Relationship Id="rId5" Type="http://schemas.openxmlformats.org/officeDocument/2006/relationships/image" Target="../media/image11.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8046" y="600071"/>
            <a:ext cx="11813059" cy="1730472"/>
          </a:xfrm>
        </p:spPr>
        <p:txBody>
          <a:bodyPr>
            <a:noAutofit/>
          </a:bodyPr>
          <a:lstStyle/>
          <a:p>
            <a:pPr>
              <a:lnSpc>
                <a:spcPct val="100000"/>
              </a:lnSpc>
            </a:pPr>
            <a:r>
              <a:rPr lang="en-US" b="1" dirty="0" smtClean="0">
                <a:solidFill>
                  <a:schemeClr val="accent1"/>
                </a:solidFill>
                <a:effectLst>
                  <a:outerShdw blurRad="38100" dist="38100" dir="2700000" algn="tl">
                    <a:srgbClr val="000000">
                      <a:alpha val="43137"/>
                    </a:srgbClr>
                  </a:outerShdw>
                </a:effectLst>
                <a:latin typeface="Gill Sans MT" panose="020B0502020104020203" pitchFamily="34" charset="0"/>
              </a:rPr>
              <a:t>Rock Hill Economic </a:t>
            </a:r>
            <a:br>
              <a:rPr lang="en-US" b="1" dirty="0" smtClean="0">
                <a:solidFill>
                  <a:schemeClr val="accent1"/>
                </a:solidFill>
                <a:effectLst>
                  <a:outerShdw blurRad="38100" dist="38100" dir="2700000" algn="tl">
                    <a:srgbClr val="000000">
                      <a:alpha val="43137"/>
                    </a:srgbClr>
                  </a:outerShdw>
                </a:effectLst>
                <a:latin typeface="Gill Sans MT" panose="020B0502020104020203" pitchFamily="34" charset="0"/>
              </a:rPr>
            </a:br>
            <a:r>
              <a:rPr lang="en-US" b="1" dirty="0" smtClean="0">
                <a:solidFill>
                  <a:schemeClr val="accent1"/>
                </a:solidFill>
                <a:effectLst>
                  <a:outerShdw blurRad="38100" dist="38100" dir="2700000" algn="tl">
                    <a:srgbClr val="000000">
                      <a:alpha val="43137"/>
                    </a:srgbClr>
                  </a:outerShdw>
                </a:effectLst>
                <a:latin typeface="Gill Sans MT" panose="020B0502020104020203" pitchFamily="34" charset="0"/>
              </a:rPr>
              <a:t>Development Corporation</a:t>
            </a:r>
            <a:endParaRPr lang="en-US" b="1" spc="-300" dirty="0">
              <a:solidFill>
                <a:schemeClr val="accent1"/>
              </a:solidFill>
              <a:effectLst>
                <a:outerShdw blurRad="38100" dist="38100" dir="2700000" algn="tl">
                  <a:srgbClr val="000000">
                    <a:alpha val="43137"/>
                  </a:srgbClr>
                </a:outerShdw>
              </a:effectLst>
              <a:latin typeface="Gill Sans MT" panose="020B0502020104020203" pitchFamily="34" charset="0"/>
            </a:endParaRPr>
          </a:p>
        </p:txBody>
      </p:sp>
      <p:sp>
        <p:nvSpPr>
          <p:cNvPr id="4" name="TextBox 3"/>
          <p:cNvSpPr txBox="1"/>
          <p:nvPr/>
        </p:nvSpPr>
        <p:spPr>
          <a:xfrm>
            <a:off x="218046" y="2707003"/>
            <a:ext cx="11813059" cy="2400657"/>
          </a:xfrm>
          <a:prstGeom prst="rect">
            <a:avLst/>
          </a:prstGeom>
          <a:noFill/>
        </p:spPr>
        <p:txBody>
          <a:bodyPr wrap="square" rtlCol="0">
            <a:spAutoFit/>
          </a:bodyPr>
          <a:lstStyle/>
          <a:p>
            <a:pPr algn="ctr"/>
            <a:r>
              <a:rPr lang="en-US" sz="5000" b="1" dirty="0">
                <a:ln w="0"/>
                <a:solidFill>
                  <a:schemeClr val="accent3"/>
                </a:solidFill>
                <a:effectLst>
                  <a:outerShdw blurRad="38100" dist="38100" dir="2700000" algn="tl">
                    <a:srgbClr val="000000">
                      <a:alpha val="43137"/>
                    </a:srgbClr>
                  </a:outerShdw>
                </a:effectLst>
                <a:latin typeface="Gill Sans MT" panose="020B0502020104020203" pitchFamily="34" charset="0"/>
              </a:rPr>
              <a:t>Board of </a:t>
            </a:r>
            <a:r>
              <a:rPr lang="en-US" sz="5000" b="1" dirty="0" smtClean="0">
                <a:ln w="0"/>
                <a:solidFill>
                  <a:schemeClr val="accent3"/>
                </a:solidFill>
                <a:effectLst>
                  <a:outerShdw blurRad="38100" dist="38100" dir="2700000" algn="tl">
                    <a:srgbClr val="000000">
                      <a:alpha val="43137"/>
                    </a:srgbClr>
                  </a:outerShdw>
                </a:effectLst>
                <a:latin typeface="Gill Sans MT" panose="020B0502020104020203" pitchFamily="34" charset="0"/>
              </a:rPr>
              <a:t>Directors</a:t>
            </a:r>
          </a:p>
          <a:p>
            <a:pPr algn="ctr"/>
            <a:r>
              <a:rPr lang="en-US" sz="5000" b="1" dirty="0" smtClean="0">
                <a:ln w="0"/>
                <a:solidFill>
                  <a:schemeClr val="accent3"/>
                </a:solidFill>
                <a:effectLst>
                  <a:outerShdw blurRad="38100" dist="38100" dir="2700000" algn="tl">
                    <a:srgbClr val="000000">
                      <a:alpha val="43137"/>
                    </a:srgbClr>
                  </a:outerShdw>
                </a:effectLst>
                <a:latin typeface="Gill Sans MT" panose="020B0502020104020203" pitchFamily="34" charset="0"/>
              </a:rPr>
              <a:t>Monthly </a:t>
            </a:r>
            <a:r>
              <a:rPr lang="en-US" sz="5000" b="1" dirty="0">
                <a:ln w="0"/>
                <a:solidFill>
                  <a:schemeClr val="accent3"/>
                </a:solidFill>
                <a:effectLst>
                  <a:outerShdw blurRad="38100" dist="38100" dir="2700000" algn="tl">
                    <a:srgbClr val="000000">
                      <a:alpha val="43137"/>
                    </a:srgbClr>
                  </a:outerShdw>
                </a:effectLst>
                <a:latin typeface="Gill Sans MT" panose="020B0502020104020203" pitchFamily="34" charset="0"/>
              </a:rPr>
              <a:t>Meeting</a:t>
            </a:r>
          </a:p>
          <a:p>
            <a:pPr algn="ctr"/>
            <a:endParaRPr lang="en-US" sz="5000" dirty="0">
              <a:solidFill>
                <a:srgbClr val="FF9900"/>
              </a:solidFill>
            </a:endParaRPr>
          </a:p>
        </p:txBody>
      </p:sp>
      <p:sp>
        <p:nvSpPr>
          <p:cNvPr id="5" name="TextBox 4"/>
          <p:cNvSpPr txBox="1"/>
          <p:nvPr/>
        </p:nvSpPr>
        <p:spPr>
          <a:xfrm>
            <a:off x="4796850" y="4710103"/>
            <a:ext cx="2655471" cy="1754326"/>
          </a:xfrm>
          <a:prstGeom prst="rect">
            <a:avLst/>
          </a:prstGeom>
          <a:noFill/>
        </p:spPr>
        <p:txBody>
          <a:bodyPr wrap="none" rtlCol="0">
            <a:spAutoFit/>
          </a:bodyPr>
          <a:lstStyle/>
          <a:p>
            <a:pPr algn="ctr">
              <a:lnSpc>
                <a:spcPct val="100000"/>
              </a:lnSpc>
              <a:spcBef>
                <a:spcPts val="0"/>
              </a:spcBef>
            </a:pPr>
            <a:endParaRPr lang="en-US" sz="300" b="1" dirty="0">
              <a:ln w="0"/>
              <a:solidFill>
                <a:srgbClr val="109AD6"/>
              </a:solidFill>
              <a:latin typeface="Gotham Bold" pitchFamily="50" charset="0"/>
            </a:endParaRPr>
          </a:p>
          <a:p>
            <a:pPr algn="ctr">
              <a:lnSpc>
                <a:spcPct val="100000"/>
              </a:lnSpc>
              <a:spcBef>
                <a:spcPts val="0"/>
              </a:spcBef>
            </a:pPr>
            <a:r>
              <a:rPr lang="en-US" sz="4000" b="1" dirty="0" smtClean="0">
                <a:ln w="0"/>
                <a:effectLst>
                  <a:outerShdw blurRad="38100" dist="38100" dir="2700000" algn="tl">
                    <a:srgbClr val="000000">
                      <a:alpha val="43137"/>
                    </a:srgbClr>
                  </a:outerShdw>
                </a:effectLst>
                <a:latin typeface="Gill Sans MT" panose="020B0502020104020203" pitchFamily="34" charset="0"/>
              </a:rPr>
              <a:t>Tuesday</a:t>
            </a:r>
          </a:p>
          <a:p>
            <a:pPr algn="ctr">
              <a:lnSpc>
                <a:spcPct val="100000"/>
              </a:lnSpc>
              <a:spcBef>
                <a:spcPts val="0"/>
              </a:spcBef>
            </a:pPr>
            <a:r>
              <a:rPr lang="en-US" sz="3500" b="1" dirty="0" smtClean="0">
                <a:ln w="0"/>
                <a:effectLst>
                  <a:outerShdw blurRad="38100" dist="38100" dir="2700000" algn="tl">
                    <a:srgbClr val="000000">
                      <a:alpha val="43137"/>
                    </a:srgbClr>
                  </a:outerShdw>
                </a:effectLst>
                <a:latin typeface="Gill Sans MT" panose="020B0502020104020203" pitchFamily="34" charset="0"/>
              </a:rPr>
              <a:t>June 2, 2020</a:t>
            </a:r>
            <a:endParaRPr lang="en-US" sz="3500" b="1" dirty="0">
              <a:ln w="0"/>
              <a:effectLst>
                <a:outerShdw blurRad="38100" dist="38100" dir="2700000" algn="tl">
                  <a:srgbClr val="000000">
                    <a:alpha val="43137"/>
                  </a:srgbClr>
                </a:outerShdw>
              </a:effectLst>
              <a:latin typeface="Gill Sans MT" panose="020B0502020104020203" pitchFamily="34" charset="0"/>
            </a:endParaRPr>
          </a:p>
          <a:p>
            <a:pPr algn="ctr">
              <a:lnSpc>
                <a:spcPct val="100000"/>
              </a:lnSpc>
              <a:spcBef>
                <a:spcPts val="0"/>
              </a:spcBef>
            </a:pPr>
            <a:r>
              <a:rPr lang="en-US" sz="3000" b="1" dirty="0">
                <a:ln w="0"/>
                <a:effectLst>
                  <a:outerShdw blurRad="38100" dist="38100" dir="2700000" algn="tl">
                    <a:srgbClr val="000000">
                      <a:alpha val="43137"/>
                    </a:srgbClr>
                  </a:outerShdw>
                </a:effectLst>
                <a:latin typeface="Gill Sans MT" panose="020B0502020104020203" pitchFamily="34" charset="0"/>
              </a:rPr>
              <a:t>12 </a:t>
            </a:r>
            <a:r>
              <a:rPr lang="en-US" sz="3000" b="1" dirty="0" smtClean="0">
                <a:ln w="0"/>
                <a:effectLst>
                  <a:outerShdw blurRad="38100" dist="38100" dir="2700000" algn="tl">
                    <a:srgbClr val="000000">
                      <a:alpha val="43137"/>
                    </a:srgbClr>
                  </a:outerShdw>
                </a:effectLst>
                <a:latin typeface="Gill Sans MT" panose="020B0502020104020203" pitchFamily="34" charset="0"/>
              </a:rPr>
              <a:t>noon</a:t>
            </a:r>
            <a:endParaRPr lang="en-US" sz="3000" b="1" dirty="0">
              <a:ln w="0"/>
              <a:effectLst>
                <a:outerShdw blurRad="38100" dist="38100" dir="2700000" algn="tl">
                  <a:srgbClr val="000000">
                    <a:alpha val="43137"/>
                  </a:srgbClr>
                </a:outerShdw>
              </a:effectLst>
              <a:latin typeface="Gill Sans MT" panose="020B0502020104020203" pitchFamily="34" charset="0"/>
            </a:endParaRPr>
          </a:p>
        </p:txBody>
      </p:sp>
    </p:spTree>
    <p:extLst>
      <p:ext uri="{BB962C8B-B14F-4D97-AF65-F5344CB8AC3E}">
        <p14:creationId xmlns:p14="http://schemas.microsoft.com/office/powerpoint/2010/main" val="3257912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Gill Sans MT" panose="020B0502020104020203" pitchFamily="34" charset="0"/>
              </a:rPr>
              <a:t>Locate SC Site Enhancement Initiative </a:t>
            </a:r>
            <a:endParaRPr lang="en-US" b="1" dirty="0">
              <a:latin typeface="Gill Sans MT" panose="020B0502020104020203" pitchFamily="34" charset="0"/>
            </a:endParaRPr>
          </a:p>
        </p:txBody>
      </p:sp>
      <p:sp>
        <p:nvSpPr>
          <p:cNvPr id="3" name="Content Placeholder 2"/>
          <p:cNvSpPr>
            <a:spLocks noGrp="1"/>
          </p:cNvSpPr>
          <p:nvPr>
            <p:ph idx="1"/>
          </p:nvPr>
        </p:nvSpPr>
        <p:spPr>
          <a:xfrm>
            <a:off x="838200" y="1420677"/>
            <a:ext cx="10515600" cy="4351338"/>
          </a:xfrm>
        </p:spPr>
        <p:txBody>
          <a:bodyPr>
            <a:normAutofit/>
          </a:bodyPr>
          <a:lstStyle/>
          <a:p>
            <a:r>
              <a:rPr lang="en-US" b="1" dirty="0" smtClean="0">
                <a:latin typeface="Gill Sans MT" panose="020B0502020104020203" pitchFamily="34" charset="0"/>
              </a:rPr>
              <a:t>PROGRAM </a:t>
            </a:r>
            <a:r>
              <a:rPr lang="en-US" b="1" dirty="0">
                <a:latin typeface="Gill Sans MT" panose="020B0502020104020203" pitchFamily="34" charset="0"/>
              </a:rPr>
              <a:t>OVERVIEW </a:t>
            </a:r>
            <a:endParaRPr lang="en-US" dirty="0">
              <a:latin typeface="Gill Sans MT" panose="020B0502020104020203" pitchFamily="34" charset="0"/>
            </a:endParaRPr>
          </a:p>
          <a:p>
            <a:r>
              <a:rPr lang="en-US" dirty="0">
                <a:latin typeface="Gill Sans MT" panose="020B0502020104020203" pitchFamily="34" charset="0"/>
              </a:rPr>
              <a:t>The South Carolina Department of Commerce is continuing the Site Enhancement Initiative for a fifth round of funding to aid in property improvements of available product across the State. This effort is to increase the competitiveness and chances for success of the already quality properties within the State portfolio. </a:t>
            </a:r>
          </a:p>
          <a:p>
            <a:r>
              <a:rPr lang="en-US" dirty="0">
                <a:latin typeface="Gill Sans MT" panose="020B0502020104020203" pitchFamily="34" charset="0"/>
              </a:rPr>
              <a:t> </a:t>
            </a:r>
            <a:r>
              <a:rPr lang="en-US" dirty="0" smtClean="0">
                <a:latin typeface="Gill Sans MT" panose="020B0502020104020203" pitchFamily="34" charset="0"/>
              </a:rPr>
              <a:t>Three </a:t>
            </a:r>
            <a:r>
              <a:rPr lang="en-US" dirty="0">
                <a:latin typeface="Gill Sans MT" panose="020B0502020104020203" pitchFamily="34" charset="0"/>
              </a:rPr>
              <a:t>million ($3MM) has been set aside for this round of funding. This is a competitive process. Each county may submit one property for consideration and evaluation. The average maximum grant award per property in the past has been approximately $300,000. </a:t>
            </a:r>
          </a:p>
          <a:p>
            <a:endParaRPr lang="en-US" dirty="0">
              <a:latin typeface="Gill Sans MT" panose="020B0502020104020203" pitchFamily="34" charset="0"/>
            </a:endParaRPr>
          </a:p>
        </p:txBody>
      </p:sp>
    </p:spTree>
    <p:extLst>
      <p:ext uri="{BB962C8B-B14F-4D97-AF65-F5344CB8AC3E}">
        <p14:creationId xmlns:p14="http://schemas.microsoft.com/office/powerpoint/2010/main" val="23613601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5766" y="444137"/>
            <a:ext cx="10515600" cy="809897"/>
          </a:xfrm>
        </p:spPr>
        <p:txBody>
          <a:bodyPr>
            <a:normAutofit fontScale="90000"/>
          </a:bodyPr>
          <a:lstStyle/>
          <a:p>
            <a:pPr algn="ctr"/>
            <a:r>
              <a:rPr lang="en-US" b="1" dirty="0" smtClean="0">
                <a:latin typeface="Gill Sans MT" panose="020B0502020104020203" pitchFamily="34" charset="0"/>
              </a:rPr>
              <a:t>SC Commerce Drone Video Virtual Tour </a:t>
            </a:r>
            <a:endParaRPr lang="en-US" b="1" dirty="0">
              <a:latin typeface="Gill Sans MT" panose="020B0502020104020203" pitchFamily="34" charset="0"/>
            </a:endParaRPr>
          </a:p>
        </p:txBody>
      </p:sp>
      <p:sp>
        <p:nvSpPr>
          <p:cNvPr id="3" name="Content Placeholder 2"/>
          <p:cNvSpPr>
            <a:spLocks noGrp="1"/>
          </p:cNvSpPr>
          <p:nvPr>
            <p:ph idx="1"/>
          </p:nvPr>
        </p:nvSpPr>
        <p:spPr>
          <a:xfrm>
            <a:off x="905692" y="1394551"/>
            <a:ext cx="10515600" cy="4351338"/>
          </a:xfrm>
        </p:spPr>
        <p:txBody>
          <a:bodyPr/>
          <a:lstStyle/>
          <a:p>
            <a:r>
              <a:rPr lang="en-US" dirty="0">
                <a:latin typeface="Gill Sans MT" panose="020B0502020104020203" pitchFamily="34" charset="0"/>
              </a:rPr>
              <a:t>YCED is pursuing a grant opportunity from SC Commerce which is seeking aerial drone videos from county EDOs for industrial (and possibly office) sites.  </a:t>
            </a:r>
            <a:endParaRPr lang="en-US" dirty="0" smtClean="0">
              <a:latin typeface="Gill Sans MT" panose="020B0502020104020203" pitchFamily="34" charset="0"/>
            </a:endParaRPr>
          </a:p>
          <a:p>
            <a:r>
              <a:rPr lang="en-US" dirty="0" smtClean="0">
                <a:latin typeface="Gill Sans MT" panose="020B0502020104020203" pitchFamily="34" charset="0"/>
              </a:rPr>
              <a:t>This </a:t>
            </a:r>
            <a:r>
              <a:rPr lang="en-US" dirty="0">
                <a:latin typeface="Gill Sans MT" panose="020B0502020104020203" pitchFamily="34" charset="0"/>
              </a:rPr>
              <a:t>is an effort to bolster Commerce’s ability to offer “virtual tour” capabilities to prospects in these uncertain times.  </a:t>
            </a:r>
            <a:endParaRPr lang="en-US" dirty="0" smtClean="0">
              <a:latin typeface="Gill Sans MT" panose="020B0502020104020203" pitchFamily="34" charset="0"/>
            </a:endParaRPr>
          </a:p>
          <a:p>
            <a:r>
              <a:rPr lang="en-US" dirty="0" smtClean="0">
                <a:latin typeface="Gill Sans MT" panose="020B0502020104020203" pitchFamily="34" charset="0"/>
              </a:rPr>
              <a:t>SC </a:t>
            </a:r>
            <a:r>
              <a:rPr lang="en-US" dirty="0">
                <a:latin typeface="Gill Sans MT" panose="020B0502020104020203" pitchFamily="34" charset="0"/>
              </a:rPr>
              <a:t>Commerce will reimburse county/regional EDOs up to $5,000 per video for up to five sites.  </a:t>
            </a:r>
            <a:endParaRPr lang="en-US" dirty="0" smtClean="0">
              <a:latin typeface="Gill Sans MT" panose="020B0502020104020203" pitchFamily="34" charset="0"/>
            </a:endParaRPr>
          </a:p>
          <a:p>
            <a:r>
              <a:rPr lang="en-US" dirty="0" smtClean="0">
                <a:latin typeface="Gill Sans MT" panose="020B0502020104020203" pitchFamily="34" charset="0"/>
              </a:rPr>
              <a:t>YCED </a:t>
            </a:r>
            <a:r>
              <a:rPr lang="en-US" dirty="0">
                <a:latin typeface="Gill Sans MT" panose="020B0502020104020203" pitchFamily="34" charset="0"/>
              </a:rPr>
              <a:t>is looking to leverage these funds with local development partners to accomplish a much larger project.  They have prepared an RFP which they are looking to send out later this week.</a:t>
            </a:r>
          </a:p>
          <a:p>
            <a:endParaRPr lang="en-US" dirty="0">
              <a:latin typeface="Gill Sans MT" panose="020B0502020104020203" pitchFamily="34" charset="0"/>
            </a:endParaRPr>
          </a:p>
        </p:txBody>
      </p:sp>
    </p:spTree>
    <p:extLst>
      <p:ext uri="{BB962C8B-B14F-4D97-AF65-F5344CB8AC3E}">
        <p14:creationId xmlns:p14="http://schemas.microsoft.com/office/powerpoint/2010/main" val="34319746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5766" y="444137"/>
            <a:ext cx="10515600" cy="809897"/>
          </a:xfrm>
        </p:spPr>
        <p:txBody>
          <a:bodyPr>
            <a:normAutofit fontScale="90000"/>
          </a:bodyPr>
          <a:lstStyle/>
          <a:p>
            <a:pPr algn="ctr"/>
            <a:r>
              <a:rPr lang="en-US" b="1" dirty="0" smtClean="0">
                <a:latin typeface="Gill Sans MT" panose="020B0502020104020203" pitchFamily="34" charset="0"/>
              </a:rPr>
              <a:t>SC Commerce Drone Video Virtual Tour </a:t>
            </a:r>
            <a:endParaRPr lang="en-US" b="1" dirty="0">
              <a:latin typeface="Gill Sans MT" panose="020B0502020104020203" pitchFamily="34" charset="0"/>
            </a:endParaRPr>
          </a:p>
        </p:txBody>
      </p:sp>
      <p:sp>
        <p:nvSpPr>
          <p:cNvPr id="3" name="Content Placeholder 2"/>
          <p:cNvSpPr>
            <a:spLocks noGrp="1"/>
          </p:cNvSpPr>
          <p:nvPr>
            <p:ph idx="1"/>
          </p:nvPr>
        </p:nvSpPr>
        <p:spPr>
          <a:xfrm>
            <a:off x="905692" y="1394551"/>
            <a:ext cx="10515600" cy="4351338"/>
          </a:xfrm>
        </p:spPr>
        <p:txBody>
          <a:bodyPr>
            <a:normAutofit fontScale="92500" lnSpcReduction="10000"/>
          </a:bodyPr>
          <a:lstStyle/>
          <a:p>
            <a:pPr marL="0" lvl="0" indent="0">
              <a:buNone/>
            </a:pPr>
            <a:r>
              <a:rPr lang="en-US" b="1" dirty="0" smtClean="0">
                <a:latin typeface="Gill Sans MT" panose="020B0502020104020203" pitchFamily="34" charset="0"/>
              </a:rPr>
              <a:t>Rock </a:t>
            </a:r>
            <a:r>
              <a:rPr lang="en-US" b="1" dirty="0">
                <a:latin typeface="Gill Sans MT" panose="020B0502020104020203" pitchFamily="34" charset="0"/>
              </a:rPr>
              <a:t>Hill properties in our first phase of videos</a:t>
            </a:r>
            <a:endParaRPr lang="en-US" b="1" dirty="0" smtClean="0">
              <a:latin typeface="Gill Sans MT" panose="020B0502020104020203" pitchFamily="34" charset="0"/>
            </a:endParaRPr>
          </a:p>
          <a:p>
            <a:pPr lvl="0"/>
            <a:endParaRPr lang="en-US" dirty="0">
              <a:latin typeface="Gill Sans MT" panose="020B0502020104020203" pitchFamily="34" charset="0"/>
            </a:endParaRPr>
          </a:p>
          <a:p>
            <a:pPr lvl="0"/>
            <a:r>
              <a:rPr lang="en-US" dirty="0" smtClean="0">
                <a:latin typeface="Gill Sans MT" panose="020B0502020104020203" pitchFamily="34" charset="0"/>
              </a:rPr>
              <a:t>Legacy </a:t>
            </a:r>
            <a:r>
              <a:rPr lang="en-US" dirty="0">
                <a:latin typeface="Gill Sans MT" panose="020B0502020104020203" pitchFamily="34" charset="0"/>
              </a:rPr>
              <a:t>Park East (existing and future development)</a:t>
            </a:r>
          </a:p>
          <a:p>
            <a:pPr lvl="0"/>
            <a:r>
              <a:rPr lang="en-US" dirty="0">
                <a:solidFill>
                  <a:srgbClr val="FF0000"/>
                </a:solidFill>
                <a:latin typeface="Gill Sans MT" panose="020B0502020104020203" pitchFamily="34" charset="0"/>
              </a:rPr>
              <a:t>Aspen Business </a:t>
            </a:r>
            <a:r>
              <a:rPr lang="en-US" dirty="0" smtClean="0">
                <a:solidFill>
                  <a:srgbClr val="FF0000"/>
                </a:solidFill>
                <a:latin typeface="Gill Sans MT" panose="020B0502020104020203" pitchFamily="34" charset="0"/>
              </a:rPr>
              <a:t>Park – Project Manager to be assigned next week – expect video to be completed in July.  </a:t>
            </a:r>
            <a:endParaRPr lang="en-US" dirty="0">
              <a:solidFill>
                <a:srgbClr val="FF0000"/>
              </a:solidFill>
              <a:latin typeface="Gill Sans MT" panose="020B0502020104020203" pitchFamily="34" charset="0"/>
            </a:endParaRPr>
          </a:p>
          <a:p>
            <a:pPr lvl="0"/>
            <a:r>
              <a:rPr lang="en-US" dirty="0">
                <a:latin typeface="Gill Sans MT" panose="020B0502020104020203" pitchFamily="34" charset="0"/>
              </a:rPr>
              <a:t>University Center and The Thread (featuring corporate office opportunities) – subject to SC Commerce approval</a:t>
            </a:r>
          </a:p>
          <a:p>
            <a:pPr lvl="0"/>
            <a:r>
              <a:rPr lang="en-US" dirty="0">
                <a:latin typeface="Gill Sans MT" panose="020B0502020104020203" pitchFamily="34" charset="0"/>
              </a:rPr>
              <a:t>Riverwalk, Riverwalk Business </a:t>
            </a:r>
            <a:r>
              <a:rPr lang="en-US" dirty="0" smtClean="0">
                <a:latin typeface="Gill Sans MT" panose="020B0502020104020203" pitchFamily="34" charset="0"/>
              </a:rPr>
              <a:t>Park, </a:t>
            </a:r>
            <a:r>
              <a:rPr lang="en-US" dirty="0">
                <a:latin typeface="Gill Sans MT" panose="020B0502020104020203" pitchFamily="34" charset="0"/>
              </a:rPr>
              <a:t>and </a:t>
            </a:r>
            <a:r>
              <a:rPr lang="en-US" dirty="0" err="1">
                <a:latin typeface="Gill Sans MT" panose="020B0502020104020203" pitchFamily="34" charset="0"/>
              </a:rPr>
              <a:t>Firetower</a:t>
            </a:r>
            <a:r>
              <a:rPr lang="en-US" dirty="0">
                <a:latin typeface="Gill Sans MT" panose="020B0502020104020203" pitchFamily="34" charset="0"/>
              </a:rPr>
              <a:t> Road Business Park (not currently in municipal limits) are on the list for future videos as well as other suggested properties including the RHEDC Waterford shell building (which is currently listed with JLL).</a:t>
            </a:r>
          </a:p>
          <a:p>
            <a:endParaRPr lang="en-US" dirty="0">
              <a:latin typeface="Gill Sans MT" panose="020B0502020104020203" pitchFamily="34" charset="0"/>
            </a:endParaRPr>
          </a:p>
        </p:txBody>
      </p:sp>
    </p:spTree>
    <p:extLst>
      <p:ext uri="{BB962C8B-B14F-4D97-AF65-F5344CB8AC3E}">
        <p14:creationId xmlns:p14="http://schemas.microsoft.com/office/powerpoint/2010/main" val="25074572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Gill Sans MT" panose="020B0502020104020203" pitchFamily="34" charset="0"/>
              </a:rPr>
              <a:t>Video Example (Business Park)</a:t>
            </a:r>
            <a:endParaRPr lang="en-US" dirty="0">
              <a:latin typeface="Gill Sans MT" panose="020B0502020104020203" pitchFamily="34" charset="0"/>
            </a:endParaRPr>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r>
              <a:rPr lang="en-US" dirty="0" smtClean="0">
                <a:hlinkClick r:id="rId2"/>
              </a:rPr>
              <a:t>https</a:t>
            </a:r>
            <a:r>
              <a:rPr lang="en-US" dirty="0">
                <a:hlinkClick r:id="rId2"/>
              </a:rPr>
              <a:t>://</a:t>
            </a:r>
            <a:r>
              <a:rPr lang="en-US" dirty="0" smtClean="0">
                <a:hlinkClick r:id="rId2"/>
              </a:rPr>
              <a:t>vimeo.com/409970023</a:t>
            </a:r>
            <a:endParaRPr lang="en-US" dirty="0" smtClean="0"/>
          </a:p>
          <a:p>
            <a:endParaRPr lang="en-US" dirty="0"/>
          </a:p>
        </p:txBody>
      </p:sp>
    </p:spTree>
    <p:extLst>
      <p:ext uri="{BB962C8B-B14F-4D97-AF65-F5344CB8AC3E}">
        <p14:creationId xmlns:p14="http://schemas.microsoft.com/office/powerpoint/2010/main" val="32440645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20F20-E792-4903-B9F2-6C38961FACFE}"/>
              </a:ext>
            </a:extLst>
          </p:cNvPr>
          <p:cNvSpPr>
            <a:spLocks noGrp="1"/>
          </p:cNvSpPr>
          <p:nvPr>
            <p:ph type="title"/>
          </p:nvPr>
        </p:nvSpPr>
        <p:spPr>
          <a:xfrm>
            <a:off x="554355" y="52160"/>
            <a:ext cx="11459633" cy="430887"/>
          </a:xfrm>
        </p:spPr>
        <p:txBody>
          <a:bodyPr/>
          <a:lstStyle/>
          <a:p>
            <a:r>
              <a:rPr lang="en-US" dirty="0"/>
              <a:t>Panther Property – Drone Shot 9/1/19</a:t>
            </a:r>
          </a:p>
        </p:txBody>
      </p:sp>
      <p:pic>
        <p:nvPicPr>
          <p:cNvPr id="1026" name="Picture 2" descr="https://dirttenvironmental.sharepoint.com/sites/PantherProject/Shared%20Documents/3%20-%20Photos/drone%20photos%20of%20site/DJI_0290.jpeg">
            <a:extLst>
              <a:ext uri="{FF2B5EF4-FFF2-40B4-BE49-F238E27FC236}">
                <a16:creationId xmlns:a16="http://schemas.microsoft.com/office/drawing/2014/main" id="{BA543715-4305-4425-9AA0-AA3F30C44CEB}"/>
              </a:ext>
            </a:extLst>
          </p:cNvPr>
          <p:cNvPicPr>
            <a:picLocks noGrp="1" noChangeAspect="1" noChangeArrowheads="1"/>
          </p:cNvPicPr>
          <p:nvPr>
            <p:ph sz="quarter" idx="14"/>
          </p:nvPr>
        </p:nvPicPr>
        <p:blipFill>
          <a:blip r:embed="rId2" cstate="email">
            <a:extLst>
              <a:ext uri="{28A0092B-C50C-407E-A947-70E740481C1C}">
                <a14:useLocalDpi xmlns:a14="http://schemas.microsoft.com/office/drawing/2010/main"/>
              </a:ext>
            </a:extLst>
          </a:blip>
          <a:srcRect/>
          <a:stretch>
            <a:fillRect/>
          </a:stretch>
        </p:blipFill>
        <p:spPr bwMode="auto">
          <a:xfrm>
            <a:off x="554355" y="1691638"/>
            <a:ext cx="5274945" cy="35166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dirttenvironmental.sharepoint.com/sites/PantherProject/Shared%20Documents/3%20-%20Photos/drone%20photos%20of%20site/DJI_0293.jpeg">
            <a:extLst>
              <a:ext uri="{FF2B5EF4-FFF2-40B4-BE49-F238E27FC236}">
                <a16:creationId xmlns:a16="http://schemas.microsoft.com/office/drawing/2014/main" id="{6D164EF8-C4C8-4726-AE61-86D78880B5DF}"/>
              </a:ext>
            </a:extLst>
          </p:cNvPr>
          <p:cNvPicPr>
            <a:picLocks noGrp="1" noChangeAspect="1" noChangeArrowheads="1"/>
          </p:cNvPicPr>
          <p:nvPr>
            <p:ph sz="quarter" idx="15"/>
          </p:nvPr>
        </p:nvPicPr>
        <p:blipFill>
          <a:blip r:embed="rId3" cstate="email">
            <a:extLst>
              <a:ext uri="{28A0092B-C50C-407E-A947-70E740481C1C}">
                <a14:useLocalDpi xmlns:a14="http://schemas.microsoft.com/office/drawing/2010/main"/>
              </a:ext>
            </a:extLst>
          </a:blip>
          <a:srcRect/>
          <a:stretch>
            <a:fillRect/>
          </a:stretch>
        </p:blipFill>
        <p:spPr bwMode="auto">
          <a:xfrm>
            <a:off x="6362701" y="1691638"/>
            <a:ext cx="5274945" cy="351662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246373F-D0D7-4CD6-89C9-A512ED1B14AB}"/>
              </a:ext>
            </a:extLst>
          </p:cNvPr>
          <p:cNvSpPr/>
          <p:nvPr/>
        </p:nvSpPr>
        <p:spPr>
          <a:xfrm rot="20591418">
            <a:off x="2563856" y="2352636"/>
            <a:ext cx="1783143" cy="358663"/>
          </a:xfrm>
          <a:prstGeom prst="rect">
            <a:avLst/>
          </a:prstGeom>
          <a:solidFill>
            <a:srgbClr val="FFFF00">
              <a:alpha val="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982C2C8D-086C-417E-9891-F9EA1480D402}"/>
              </a:ext>
            </a:extLst>
          </p:cNvPr>
          <p:cNvSpPr/>
          <p:nvPr/>
        </p:nvSpPr>
        <p:spPr>
          <a:xfrm rot="20929112">
            <a:off x="7652701" y="2851075"/>
            <a:ext cx="3360738" cy="710753"/>
          </a:xfrm>
          <a:prstGeom prst="rect">
            <a:avLst/>
          </a:prstGeom>
          <a:solidFill>
            <a:srgbClr val="FFFF00">
              <a:alpha val="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148429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20F20-E792-4903-B9F2-6C38961FACFE}"/>
              </a:ext>
            </a:extLst>
          </p:cNvPr>
          <p:cNvSpPr>
            <a:spLocks noGrp="1"/>
          </p:cNvSpPr>
          <p:nvPr>
            <p:ph type="title"/>
          </p:nvPr>
        </p:nvSpPr>
        <p:spPr>
          <a:xfrm>
            <a:off x="554355" y="52160"/>
            <a:ext cx="11459633" cy="430887"/>
          </a:xfrm>
        </p:spPr>
        <p:txBody>
          <a:bodyPr/>
          <a:lstStyle/>
          <a:p>
            <a:r>
              <a:rPr lang="en-US" dirty="0"/>
              <a:t>Panther Property – Drone Shot 12/3/19</a:t>
            </a:r>
          </a:p>
        </p:txBody>
      </p:sp>
      <p:pic>
        <p:nvPicPr>
          <p:cNvPr id="6" name="Content Placeholder 5">
            <a:extLst>
              <a:ext uri="{FF2B5EF4-FFF2-40B4-BE49-F238E27FC236}">
                <a16:creationId xmlns:a16="http://schemas.microsoft.com/office/drawing/2014/main" id="{782E19AF-0000-4CBC-83BC-BD2C6D144D6C}"/>
              </a:ext>
            </a:extLst>
          </p:cNvPr>
          <p:cNvPicPr>
            <a:picLocks noGrp="1" noChangeAspect="1"/>
          </p:cNvPicPr>
          <p:nvPr>
            <p:ph sz="quarter" idx="14"/>
          </p:nvPr>
        </p:nvPicPr>
        <p:blipFill>
          <a:blip r:embed="rId2" cstate="email">
            <a:extLst>
              <a:ext uri="{28A0092B-C50C-407E-A947-70E740481C1C}">
                <a14:useLocalDpi xmlns:a14="http://schemas.microsoft.com/office/drawing/2010/main"/>
              </a:ext>
            </a:extLst>
          </a:blip>
          <a:stretch>
            <a:fillRect/>
          </a:stretch>
        </p:blipFill>
        <p:spPr>
          <a:xfrm>
            <a:off x="554355" y="1497325"/>
            <a:ext cx="4899663" cy="3674747"/>
          </a:xfrm>
          <a:prstGeom prst="rect">
            <a:avLst/>
          </a:prstGeom>
          <a:ln>
            <a:noFill/>
          </a:ln>
          <a:effectLst>
            <a:outerShdw blurRad="292100" dist="139700" dir="2700000" algn="tl" rotWithShape="0">
              <a:srgbClr val="333333">
                <a:alpha val="65000"/>
              </a:srgbClr>
            </a:outerShdw>
          </a:effectLst>
        </p:spPr>
      </p:pic>
      <p:pic>
        <p:nvPicPr>
          <p:cNvPr id="8" name="Content Placeholder 7">
            <a:extLst>
              <a:ext uri="{FF2B5EF4-FFF2-40B4-BE49-F238E27FC236}">
                <a16:creationId xmlns:a16="http://schemas.microsoft.com/office/drawing/2014/main" id="{FD25B5DE-290C-4DCC-810E-3AD2444EC9CF}"/>
              </a:ext>
            </a:extLst>
          </p:cNvPr>
          <p:cNvPicPr>
            <a:picLocks noGrp="1" noChangeAspect="1"/>
          </p:cNvPicPr>
          <p:nvPr>
            <p:ph sz="quarter" idx="15"/>
          </p:nvPr>
        </p:nvPicPr>
        <p:blipFill>
          <a:blip r:embed="rId3" cstate="email">
            <a:extLst>
              <a:ext uri="{28A0092B-C50C-407E-A947-70E740481C1C}">
                <a14:useLocalDpi xmlns:a14="http://schemas.microsoft.com/office/drawing/2010/main"/>
              </a:ext>
            </a:extLst>
          </a:blip>
          <a:stretch>
            <a:fillRect/>
          </a:stretch>
        </p:blipFill>
        <p:spPr>
          <a:xfrm>
            <a:off x="6644640" y="1497324"/>
            <a:ext cx="4899664" cy="36747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514419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20F20-E792-4903-B9F2-6C38961FACFE}"/>
              </a:ext>
            </a:extLst>
          </p:cNvPr>
          <p:cNvSpPr>
            <a:spLocks noGrp="1"/>
          </p:cNvSpPr>
          <p:nvPr>
            <p:ph type="title"/>
          </p:nvPr>
        </p:nvSpPr>
        <p:spPr>
          <a:xfrm>
            <a:off x="554355" y="52160"/>
            <a:ext cx="11459633" cy="430887"/>
          </a:xfrm>
        </p:spPr>
        <p:txBody>
          <a:bodyPr/>
          <a:lstStyle/>
          <a:p>
            <a:r>
              <a:rPr lang="en-US" dirty="0"/>
              <a:t>Panther Property – Drone Shot 12/13/19</a:t>
            </a:r>
          </a:p>
        </p:txBody>
      </p:sp>
      <p:pic>
        <p:nvPicPr>
          <p:cNvPr id="6" name="Content Placeholder 5">
            <a:extLst>
              <a:ext uri="{FF2B5EF4-FFF2-40B4-BE49-F238E27FC236}">
                <a16:creationId xmlns:a16="http://schemas.microsoft.com/office/drawing/2014/main" id="{28D095BA-0BE3-4B1E-A774-AB3A66E3F2DB}"/>
              </a:ext>
            </a:extLst>
          </p:cNvPr>
          <p:cNvPicPr>
            <a:picLocks noGrp="1" noChangeAspect="1"/>
          </p:cNvPicPr>
          <p:nvPr>
            <p:ph sz="quarter" idx="14"/>
          </p:nvPr>
        </p:nvPicPr>
        <p:blipFill>
          <a:blip r:embed="rId2" cstate="email">
            <a:extLst>
              <a:ext uri="{28A0092B-C50C-407E-A947-70E740481C1C}">
                <a14:useLocalDpi xmlns:a14="http://schemas.microsoft.com/office/drawing/2010/main"/>
              </a:ext>
            </a:extLst>
          </a:blip>
          <a:stretch>
            <a:fillRect/>
          </a:stretch>
        </p:blipFill>
        <p:spPr>
          <a:xfrm>
            <a:off x="683048" y="1418233"/>
            <a:ext cx="5097992" cy="3823493"/>
          </a:xfrm>
          <a:prstGeom prst="rect">
            <a:avLst/>
          </a:prstGeom>
          <a:ln>
            <a:noFill/>
          </a:ln>
          <a:effectLst>
            <a:outerShdw blurRad="292100" dist="139700" dir="2700000" algn="tl" rotWithShape="0">
              <a:srgbClr val="333333">
                <a:alpha val="65000"/>
              </a:srgbClr>
            </a:outerShdw>
          </a:effectLst>
        </p:spPr>
      </p:pic>
      <p:pic>
        <p:nvPicPr>
          <p:cNvPr id="8" name="Content Placeholder 7">
            <a:extLst>
              <a:ext uri="{FF2B5EF4-FFF2-40B4-BE49-F238E27FC236}">
                <a16:creationId xmlns:a16="http://schemas.microsoft.com/office/drawing/2014/main" id="{237E62C1-7EAA-46DC-A8C4-BBFF2A54F028}"/>
              </a:ext>
            </a:extLst>
          </p:cNvPr>
          <p:cNvPicPr>
            <a:picLocks noGrp="1" noChangeAspect="1"/>
          </p:cNvPicPr>
          <p:nvPr>
            <p:ph sz="quarter" idx="15"/>
          </p:nvPr>
        </p:nvPicPr>
        <p:blipFill>
          <a:blip r:embed="rId3" cstate="email">
            <a:extLst>
              <a:ext uri="{28A0092B-C50C-407E-A947-70E740481C1C}">
                <a14:useLocalDpi xmlns:a14="http://schemas.microsoft.com/office/drawing/2010/main"/>
              </a:ext>
            </a:extLst>
          </a:blip>
          <a:stretch>
            <a:fillRect/>
          </a:stretch>
        </p:blipFill>
        <p:spPr>
          <a:xfrm>
            <a:off x="6410962" y="1418234"/>
            <a:ext cx="5097991" cy="38234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838524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5C8EA-9F43-4493-B65F-D893D992EFB8}"/>
              </a:ext>
            </a:extLst>
          </p:cNvPr>
          <p:cNvSpPr>
            <a:spLocks noGrp="1"/>
          </p:cNvSpPr>
          <p:nvPr>
            <p:ph type="title"/>
          </p:nvPr>
        </p:nvSpPr>
        <p:spPr>
          <a:xfrm>
            <a:off x="554355" y="52160"/>
            <a:ext cx="11459633" cy="430887"/>
          </a:xfrm>
        </p:spPr>
        <p:txBody>
          <a:bodyPr/>
          <a:lstStyle/>
          <a:p>
            <a:r>
              <a:rPr lang="en-US" dirty="0"/>
              <a:t>Panther Property – Drone Shot 12/13/19</a:t>
            </a:r>
          </a:p>
        </p:txBody>
      </p:sp>
      <p:pic>
        <p:nvPicPr>
          <p:cNvPr id="6" name="Content Placeholder 5">
            <a:extLst>
              <a:ext uri="{FF2B5EF4-FFF2-40B4-BE49-F238E27FC236}">
                <a16:creationId xmlns:a16="http://schemas.microsoft.com/office/drawing/2014/main" id="{49EF41B9-DF2C-4A38-99D9-5E841537F65F}"/>
              </a:ext>
            </a:extLst>
          </p:cNvPr>
          <p:cNvPicPr>
            <a:picLocks noGrp="1" noChangeAspect="1"/>
          </p:cNvPicPr>
          <p:nvPr>
            <p:ph sz="quarter" idx="14"/>
          </p:nvPr>
        </p:nvPicPr>
        <p:blipFill>
          <a:blip r:embed="rId2" cstate="email">
            <a:extLst>
              <a:ext uri="{28A0092B-C50C-407E-A947-70E740481C1C}">
                <a14:useLocalDpi xmlns:a14="http://schemas.microsoft.com/office/drawing/2010/main"/>
              </a:ext>
            </a:extLst>
          </a:blip>
          <a:stretch>
            <a:fillRect/>
          </a:stretch>
        </p:blipFill>
        <p:spPr>
          <a:xfrm>
            <a:off x="730463" y="1580754"/>
            <a:ext cx="4928657" cy="3696492"/>
          </a:xfrm>
          <a:prstGeom prst="rect">
            <a:avLst/>
          </a:prstGeom>
          <a:ln>
            <a:noFill/>
          </a:ln>
          <a:effectLst>
            <a:outerShdw blurRad="292100" dist="139700" dir="2700000" algn="tl" rotWithShape="0">
              <a:srgbClr val="333333">
                <a:alpha val="65000"/>
              </a:srgbClr>
            </a:outerShdw>
          </a:effectLst>
        </p:spPr>
      </p:pic>
      <p:pic>
        <p:nvPicPr>
          <p:cNvPr id="8" name="Content Placeholder 7">
            <a:extLst>
              <a:ext uri="{FF2B5EF4-FFF2-40B4-BE49-F238E27FC236}">
                <a16:creationId xmlns:a16="http://schemas.microsoft.com/office/drawing/2014/main" id="{60FB2238-7D9C-46DA-8E19-38D379704FBC}"/>
              </a:ext>
            </a:extLst>
          </p:cNvPr>
          <p:cNvPicPr>
            <a:picLocks noGrp="1" noChangeAspect="1"/>
          </p:cNvPicPr>
          <p:nvPr>
            <p:ph sz="quarter" idx="15"/>
          </p:nvPr>
        </p:nvPicPr>
        <p:blipFill>
          <a:blip r:embed="rId2" cstate="email">
            <a:extLst>
              <a:ext uri="{28A0092B-C50C-407E-A947-70E740481C1C}">
                <a14:useLocalDpi xmlns:a14="http://schemas.microsoft.com/office/drawing/2010/main"/>
              </a:ext>
            </a:extLst>
          </a:blip>
          <a:stretch>
            <a:fillRect/>
          </a:stretch>
        </p:blipFill>
        <p:spPr>
          <a:xfrm>
            <a:off x="6532882" y="1580754"/>
            <a:ext cx="4928657" cy="36964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19959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1947F-FA08-4A57-9745-7566F5F32F39}"/>
              </a:ext>
            </a:extLst>
          </p:cNvPr>
          <p:cNvSpPr>
            <a:spLocks noGrp="1"/>
          </p:cNvSpPr>
          <p:nvPr>
            <p:ph type="title"/>
          </p:nvPr>
        </p:nvSpPr>
        <p:spPr>
          <a:xfrm>
            <a:off x="554355" y="52160"/>
            <a:ext cx="11459633" cy="430887"/>
          </a:xfrm>
        </p:spPr>
        <p:txBody>
          <a:bodyPr/>
          <a:lstStyle/>
          <a:p>
            <a:r>
              <a:rPr lang="en-US" dirty="0"/>
              <a:t>Panther Property – December 31, 2019</a:t>
            </a:r>
          </a:p>
        </p:txBody>
      </p:sp>
      <p:pic>
        <p:nvPicPr>
          <p:cNvPr id="6" name="Content Placeholder 5">
            <a:extLst>
              <a:ext uri="{FF2B5EF4-FFF2-40B4-BE49-F238E27FC236}">
                <a16:creationId xmlns:a16="http://schemas.microsoft.com/office/drawing/2014/main" id="{33283669-D8D3-4435-B7E3-2D27E892E5E9}"/>
              </a:ext>
            </a:extLst>
          </p:cNvPr>
          <p:cNvPicPr>
            <a:picLocks noGrp="1" noChangeAspect="1"/>
          </p:cNvPicPr>
          <p:nvPr>
            <p:ph sz="quarter" idx="14"/>
          </p:nvPr>
        </p:nvPicPr>
        <p:blipFill>
          <a:blip r:embed="rId2" cstate="email">
            <a:extLst>
              <a:ext uri="{28A0092B-C50C-407E-A947-70E740481C1C}">
                <a14:useLocalDpi xmlns:a14="http://schemas.microsoft.com/office/drawing/2010/main"/>
              </a:ext>
            </a:extLst>
          </a:blip>
          <a:stretch>
            <a:fillRect/>
          </a:stretch>
        </p:blipFill>
        <p:spPr>
          <a:xfrm rot="16200000">
            <a:off x="2293145" y="-66675"/>
            <a:ext cx="5243511" cy="6991350"/>
          </a:xfrm>
          <a:effectLst>
            <a:outerShdw blurRad="495300" dist="241300" dir="4500000" algn="ctr" rotWithShape="0">
              <a:srgbClr val="000000">
                <a:alpha val="65000"/>
              </a:srgbClr>
            </a:outerShdw>
          </a:effectLst>
        </p:spPr>
      </p:pic>
      <p:sp>
        <p:nvSpPr>
          <p:cNvPr id="7" name="TextBox 6">
            <a:extLst>
              <a:ext uri="{FF2B5EF4-FFF2-40B4-BE49-F238E27FC236}">
                <a16:creationId xmlns:a16="http://schemas.microsoft.com/office/drawing/2014/main" id="{363DF153-A951-45CF-B38B-B754F7C33E1C}"/>
              </a:ext>
            </a:extLst>
          </p:cNvPr>
          <p:cNvSpPr txBox="1"/>
          <p:nvPr/>
        </p:nvSpPr>
        <p:spPr>
          <a:xfrm>
            <a:off x="8867775" y="1032090"/>
            <a:ext cx="3048000"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Standing in a spot that would be in the middle of the building looking down towards the receiving docks.</a:t>
            </a:r>
          </a:p>
        </p:txBody>
      </p:sp>
    </p:spTree>
    <p:extLst>
      <p:ext uri="{BB962C8B-B14F-4D97-AF65-F5344CB8AC3E}">
        <p14:creationId xmlns:p14="http://schemas.microsoft.com/office/powerpoint/2010/main" val="33848389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A5626-03DF-4C43-B5A1-719EEA038286}"/>
              </a:ext>
            </a:extLst>
          </p:cNvPr>
          <p:cNvSpPr>
            <a:spLocks noGrp="1"/>
          </p:cNvSpPr>
          <p:nvPr>
            <p:ph type="title"/>
          </p:nvPr>
        </p:nvSpPr>
        <p:spPr>
          <a:xfrm>
            <a:off x="554355" y="52160"/>
            <a:ext cx="11459633" cy="430887"/>
          </a:xfrm>
        </p:spPr>
        <p:txBody>
          <a:bodyPr/>
          <a:lstStyle/>
          <a:p>
            <a:r>
              <a:rPr lang="en-US" dirty="0"/>
              <a:t>Panther Property – December 31, 2019</a:t>
            </a:r>
          </a:p>
        </p:txBody>
      </p:sp>
      <p:pic>
        <p:nvPicPr>
          <p:cNvPr id="6" name="Content Placeholder 5">
            <a:extLst>
              <a:ext uri="{FF2B5EF4-FFF2-40B4-BE49-F238E27FC236}">
                <a16:creationId xmlns:a16="http://schemas.microsoft.com/office/drawing/2014/main" id="{AAFDE44E-44AF-4256-908E-906A8637410C}"/>
              </a:ext>
            </a:extLst>
          </p:cNvPr>
          <p:cNvPicPr>
            <a:picLocks noGrp="1" noChangeAspect="1"/>
          </p:cNvPicPr>
          <p:nvPr>
            <p:ph sz="quarter" idx="14"/>
          </p:nvPr>
        </p:nvPicPr>
        <p:blipFill rotWithShape="1">
          <a:blip r:embed="rId2" cstate="email">
            <a:extLst>
              <a:ext uri="{28A0092B-C50C-407E-A947-70E740481C1C}">
                <a14:useLocalDpi xmlns:a14="http://schemas.microsoft.com/office/drawing/2010/main"/>
              </a:ext>
            </a:extLst>
          </a:blip>
          <a:srcRect r="-195"/>
          <a:stretch/>
        </p:blipFill>
        <p:spPr>
          <a:xfrm>
            <a:off x="1114424" y="847725"/>
            <a:ext cx="5452197" cy="5600700"/>
          </a:xfrm>
          <a:effectLst>
            <a:outerShdw blurRad="444500" dist="241300" dir="4500000" algn="ctr" rotWithShape="0">
              <a:srgbClr val="000000">
                <a:alpha val="63000"/>
              </a:srgbClr>
            </a:outerShdw>
          </a:effectLst>
        </p:spPr>
      </p:pic>
      <p:sp>
        <p:nvSpPr>
          <p:cNvPr id="7" name="TextBox 6">
            <a:extLst>
              <a:ext uri="{FF2B5EF4-FFF2-40B4-BE49-F238E27FC236}">
                <a16:creationId xmlns:a16="http://schemas.microsoft.com/office/drawing/2014/main" id="{248452AE-EA4D-49A2-BA8A-280A4781F74E}"/>
              </a:ext>
            </a:extLst>
          </p:cNvPr>
          <p:cNvSpPr txBox="1"/>
          <p:nvPr/>
        </p:nvSpPr>
        <p:spPr>
          <a:xfrm>
            <a:off x="7362825" y="1117815"/>
            <a:ext cx="35052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Standing in a spot that would be in the middle of the building rotated looking down towards the shipping docks</a:t>
            </a:r>
          </a:p>
        </p:txBody>
      </p:sp>
    </p:spTree>
    <p:extLst>
      <p:ext uri="{BB962C8B-B14F-4D97-AF65-F5344CB8AC3E}">
        <p14:creationId xmlns:p14="http://schemas.microsoft.com/office/powerpoint/2010/main" val="7953495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43" y="406691"/>
            <a:ext cx="10229491" cy="730430"/>
          </a:xfrm>
        </p:spPr>
        <p:txBody>
          <a:bodyPr>
            <a:normAutofit/>
          </a:bodyPr>
          <a:lstStyle/>
          <a:p>
            <a:r>
              <a:rPr lang="en-US" sz="4000" b="1" dirty="0" smtClean="0">
                <a:ln w="0"/>
                <a:solidFill>
                  <a:schemeClr val="accent1"/>
                </a:solidFill>
                <a:effectLst>
                  <a:outerShdw blurRad="38100" dist="38100" dir="2700000" algn="tl">
                    <a:srgbClr val="000000">
                      <a:alpha val="43137"/>
                    </a:srgbClr>
                  </a:outerShdw>
                </a:effectLst>
                <a:latin typeface="Gill Sans MT" panose="020B0502020104020203" pitchFamily="34" charset="0"/>
              </a:rPr>
              <a:t>Prior Meeting Minutes</a:t>
            </a:r>
            <a:endParaRPr lang="en-US" sz="4000" dirty="0">
              <a:solidFill>
                <a:schemeClr val="accent1"/>
              </a:solidFill>
              <a:effectLst>
                <a:outerShdw blurRad="38100" dist="38100" dir="2700000" algn="tl">
                  <a:srgbClr val="000000">
                    <a:alpha val="43137"/>
                  </a:srgbClr>
                </a:outerShdw>
              </a:effectLst>
              <a:latin typeface="Gill Sans MT" panose="020B0502020104020203" pitchFamily="34" charset="0"/>
            </a:endParaRPr>
          </a:p>
        </p:txBody>
      </p:sp>
      <p:sp>
        <p:nvSpPr>
          <p:cNvPr id="3" name="Rectangle 2"/>
          <p:cNvSpPr/>
          <p:nvPr/>
        </p:nvSpPr>
        <p:spPr>
          <a:xfrm>
            <a:off x="838200" y="1229437"/>
            <a:ext cx="10193868" cy="2400657"/>
          </a:xfrm>
          <a:prstGeom prst="rect">
            <a:avLst/>
          </a:prstGeom>
        </p:spPr>
        <p:txBody>
          <a:bodyPr wrap="square">
            <a:spAutoFit/>
          </a:bodyPr>
          <a:lstStyle/>
          <a:p>
            <a:pPr marL="347663" lvl="1" indent="-347663">
              <a:spcAft>
                <a:spcPts val="1800"/>
              </a:spcAft>
              <a:buFont typeface="Wingdings" panose="05000000000000000000" pitchFamily="2" charset="2"/>
              <a:buChar char="§"/>
            </a:pPr>
            <a:r>
              <a:rPr lang="en-US" sz="3000" dirty="0" smtClean="0">
                <a:latin typeface="Gill Sans MT" panose="020B0502020104020203" pitchFamily="34" charset="0"/>
                <a:ea typeface="Times New Roman" panose="02020603050405020304" pitchFamily="18" charset="0"/>
                <a:cs typeface="Calibri-Light"/>
              </a:rPr>
              <a:t>Consider the minutes from the May 5, 2020 </a:t>
            </a:r>
            <a:br>
              <a:rPr lang="en-US" sz="3000" dirty="0" smtClean="0">
                <a:latin typeface="Gill Sans MT" panose="020B0502020104020203" pitchFamily="34" charset="0"/>
                <a:ea typeface="Times New Roman" panose="02020603050405020304" pitchFamily="18" charset="0"/>
                <a:cs typeface="Calibri-Light"/>
              </a:rPr>
            </a:br>
            <a:r>
              <a:rPr lang="en-US" sz="3000" dirty="0" smtClean="0">
                <a:latin typeface="Gill Sans MT" panose="020B0502020104020203" pitchFamily="34" charset="0"/>
                <a:ea typeface="Times New Roman" panose="02020603050405020304" pitchFamily="18" charset="0"/>
                <a:cs typeface="Calibri-Light"/>
              </a:rPr>
              <a:t>monthly meeting </a:t>
            </a:r>
          </a:p>
          <a:p>
            <a:pPr marL="347663" lvl="1" indent="-347663">
              <a:spcAft>
                <a:spcPts val="1800"/>
              </a:spcAft>
              <a:buFont typeface="Wingdings" panose="05000000000000000000" pitchFamily="2" charset="2"/>
              <a:buChar char="§"/>
            </a:pPr>
            <a:r>
              <a:rPr lang="en-US" sz="3000" dirty="0" smtClean="0">
                <a:latin typeface="Gill Sans MT" panose="020B0502020104020203" pitchFamily="34" charset="0"/>
                <a:ea typeface="Times New Roman" panose="02020603050405020304" pitchFamily="18" charset="0"/>
                <a:cs typeface="Calibri-Light"/>
              </a:rPr>
              <a:t>E-mailed to the Board </a:t>
            </a:r>
            <a:r>
              <a:rPr lang="en-US" sz="3000" smtClean="0">
                <a:latin typeface="Gill Sans MT" panose="020B0502020104020203" pitchFamily="34" charset="0"/>
                <a:ea typeface="Times New Roman" panose="02020603050405020304" pitchFamily="18" charset="0"/>
                <a:cs typeface="Calibri-Light"/>
              </a:rPr>
              <a:t>on May 26, </a:t>
            </a:r>
            <a:r>
              <a:rPr lang="en-US" sz="3000" dirty="0" smtClean="0">
                <a:latin typeface="Gill Sans MT" panose="020B0502020104020203" pitchFamily="34" charset="0"/>
                <a:ea typeface="Times New Roman" panose="02020603050405020304" pitchFamily="18" charset="0"/>
                <a:cs typeface="Calibri-Light"/>
              </a:rPr>
              <a:t>2020</a:t>
            </a:r>
          </a:p>
          <a:p>
            <a:pPr marL="347663" lvl="1" indent="-347663">
              <a:spcAft>
                <a:spcPts val="1800"/>
              </a:spcAft>
              <a:buFont typeface="Wingdings" panose="05000000000000000000" pitchFamily="2" charset="2"/>
              <a:buChar char="§"/>
            </a:pPr>
            <a:r>
              <a:rPr lang="en-US" sz="3000" dirty="0" smtClean="0">
                <a:latin typeface="Gill Sans MT" panose="020B0502020104020203" pitchFamily="34" charset="0"/>
              </a:rPr>
              <a:t>Request for a motion to approve</a:t>
            </a:r>
            <a:endParaRPr lang="en-US" sz="3000" dirty="0">
              <a:latin typeface="Gill Sans MT" panose="020B0502020104020203" pitchFamily="34" charset="0"/>
              <a:ea typeface="Times New Roman" panose="02020603050405020304" pitchFamily="18" charset="0"/>
              <a:cs typeface="Calibri-Light"/>
            </a:endParaRPr>
          </a:p>
        </p:txBody>
      </p:sp>
    </p:spTree>
    <p:extLst>
      <p:ext uri="{BB962C8B-B14F-4D97-AF65-F5344CB8AC3E}">
        <p14:creationId xmlns:p14="http://schemas.microsoft.com/office/powerpoint/2010/main" val="78131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CA176-55DF-48FB-8B52-678E5D18419B}"/>
              </a:ext>
            </a:extLst>
          </p:cNvPr>
          <p:cNvSpPr>
            <a:spLocks noGrp="1"/>
          </p:cNvSpPr>
          <p:nvPr>
            <p:ph type="title"/>
          </p:nvPr>
        </p:nvSpPr>
        <p:spPr>
          <a:xfrm>
            <a:off x="554355" y="52160"/>
            <a:ext cx="11459633" cy="430887"/>
          </a:xfrm>
        </p:spPr>
        <p:txBody>
          <a:bodyPr/>
          <a:lstStyle/>
          <a:p>
            <a:r>
              <a:rPr lang="en-US" dirty="0"/>
              <a:t>Panther Property – December 31, 2019</a:t>
            </a:r>
          </a:p>
        </p:txBody>
      </p:sp>
      <p:pic>
        <p:nvPicPr>
          <p:cNvPr id="6" name="Content Placeholder 5">
            <a:extLst>
              <a:ext uri="{FF2B5EF4-FFF2-40B4-BE49-F238E27FC236}">
                <a16:creationId xmlns:a16="http://schemas.microsoft.com/office/drawing/2014/main" id="{D1E07FE2-9C85-473A-BD40-6ACC39671DB4}"/>
              </a:ext>
            </a:extLst>
          </p:cNvPr>
          <p:cNvPicPr>
            <a:picLocks noGrp="1" noChangeAspect="1"/>
          </p:cNvPicPr>
          <p:nvPr>
            <p:ph sz="quarter" idx="14"/>
          </p:nvPr>
        </p:nvPicPr>
        <p:blipFill>
          <a:blip r:embed="rId2" cstate="email">
            <a:extLst>
              <a:ext uri="{28A0092B-C50C-407E-A947-70E740481C1C}">
                <a14:useLocalDpi xmlns:a14="http://schemas.microsoft.com/office/drawing/2010/main"/>
              </a:ext>
            </a:extLst>
          </a:blip>
          <a:stretch>
            <a:fillRect/>
          </a:stretch>
        </p:blipFill>
        <p:spPr>
          <a:xfrm rot="16200000">
            <a:off x="1994297" y="-53583"/>
            <a:ext cx="5393534" cy="7191379"/>
          </a:xfrm>
          <a:effectLst>
            <a:outerShdw blurRad="495300" dist="241300" dir="4500000" algn="ctr" rotWithShape="0">
              <a:srgbClr val="000000">
                <a:alpha val="65000"/>
              </a:srgbClr>
            </a:outerShdw>
          </a:effectLst>
        </p:spPr>
      </p:pic>
      <p:sp>
        <p:nvSpPr>
          <p:cNvPr id="7" name="TextBox 6">
            <a:extLst>
              <a:ext uri="{FF2B5EF4-FFF2-40B4-BE49-F238E27FC236}">
                <a16:creationId xmlns:a16="http://schemas.microsoft.com/office/drawing/2014/main" id="{33B0587B-6E73-4D8C-BAEC-EB488C235260}"/>
              </a:ext>
            </a:extLst>
          </p:cNvPr>
          <p:cNvSpPr txBox="1"/>
          <p:nvPr/>
        </p:nvSpPr>
        <p:spPr>
          <a:xfrm>
            <a:off x="8867775" y="1032090"/>
            <a:ext cx="30480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Standing on hill in the distance looking at what will be the front of the building.  </a:t>
            </a:r>
          </a:p>
        </p:txBody>
      </p:sp>
    </p:spTree>
    <p:extLst>
      <p:ext uri="{BB962C8B-B14F-4D97-AF65-F5344CB8AC3E}">
        <p14:creationId xmlns:p14="http://schemas.microsoft.com/office/powerpoint/2010/main" val="19602679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3DD53-9C88-407C-A961-55EBCD4490F3}"/>
              </a:ext>
            </a:extLst>
          </p:cNvPr>
          <p:cNvSpPr>
            <a:spLocks noGrp="1"/>
          </p:cNvSpPr>
          <p:nvPr>
            <p:ph type="title"/>
          </p:nvPr>
        </p:nvSpPr>
        <p:spPr>
          <a:xfrm>
            <a:off x="554355" y="52160"/>
            <a:ext cx="11459633" cy="430887"/>
          </a:xfrm>
        </p:spPr>
        <p:txBody>
          <a:bodyPr/>
          <a:lstStyle/>
          <a:p>
            <a:r>
              <a:rPr lang="en-US" dirty="0"/>
              <a:t>Panther Property – December 31, 2019</a:t>
            </a:r>
          </a:p>
        </p:txBody>
      </p:sp>
      <p:sp>
        <p:nvSpPr>
          <p:cNvPr id="4" name="Rectangle 3">
            <a:extLst>
              <a:ext uri="{FF2B5EF4-FFF2-40B4-BE49-F238E27FC236}">
                <a16:creationId xmlns:a16="http://schemas.microsoft.com/office/drawing/2014/main" id="{84538B56-2690-4FDF-BA7C-2D0ABFA02FFB}"/>
              </a:ext>
            </a:extLst>
          </p:cNvPr>
          <p:cNvSpPr/>
          <p:nvPr/>
        </p:nvSpPr>
        <p:spPr>
          <a:xfrm>
            <a:off x="2185035" y="3797368"/>
            <a:ext cx="670560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mn-cs"/>
                <a:hlinkClick r:id="rId2"/>
              </a:rPr>
              <a:t>https://share.icloud.com/photos/04exQWbUn6w73QjVHYYEZPi_w</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5FE6704A-9520-4547-B105-80210B423381}"/>
              </a:ext>
            </a:extLst>
          </p:cNvPr>
          <p:cNvSpPr/>
          <p:nvPr/>
        </p:nvSpPr>
        <p:spPr>
          <a:xfrm>
            <a:off x="2185035" y="4838687"/>
            <a:ext cx="649224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mn-cs"/>
                <a:hlinkClick r:id="rId3"/>
              </a:rPr>
              <a:t>https://share.icloud.com/photos/01B72nSnAlijlJFpz6uxerNPA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51749457-0A5B-48CC-BD70-33E1686B8317}"/>
              </a:ext>
            </a:extLst>
          </p:cNvPr>
          <p:cNvSpPr txBox="1"/>
          <p:nvPr/>
        </p:nvSpPr>
        <p:spPr>
          <a:xfrm>
            <a:off x="771525" y="2044969"/>
            <a:ext cx="30480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Links to two different video shots of the property on 12/31/19.  Enjoy! </a:t>
            </a:r>
          </a:p>
        </p:txBody>
      </p:sp>
      <p:cxnSp>
        <p:nvCxnSpPr>
          <p:cNvPr id="9" name="Connector: Curved 8">
            <a:extLst>
              <a:ext uri="{FF2B5EF4-FFF2-40B4-BE49-F238E27FC236}">
                <a16:creationId xmlns:a16="http://schemas.microsoft.com/office/drawing/2014/main" id="{4F7C0691-AFF1-43C0-836E-02E6DDEE324F}"/>
              </a:ext>
            </a:extLst>
          </p:cNvPr>
          <p:cNvCxnSpPr>
            <a:cxnSpLocks/>
          </p:cNvCxnSpPr>
          <p:nvPr/>
        </p:nvCxnSpPr>
        <p:spPr>
          <a:xfrm>
            <a:off x="4097655" y="2389605"/>
            <a:ext cx="1440180" cy="1181000"/>
          </a:xfrm>
          <a:prstGeom prst="curvedConnector3">
            <a:avLst>
              <a:gd name="adj1" fmla="val 101587"/>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80979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BDF2B-DBD6-4186-B7B2-980A39BFADD0}"/>
              </a:ext>
            </a:extLst>
          </p:cNvPr>
          <p:cNvSpPr>
            <a:spLocks noGrp="1"/>
          </p:cNvSpPr>
          <p:nvPr>
            <p:ph type="title"/>
          </p:nvPr>
        </p:nvSpPr>
        <p:spPr>
          <a:xfrm>
            <a:off x="554355" y="52160"/>
            <a:ext cx="11459633" cy="430887"/>
          </a:xfrm>
        </p:spPr>
        <p:txBody>
          <a:bodyPr/>
          <a:lstStyle/>
          <a:p>
            <a:r>
              <a:rPr lang="en-US" dirty="0"/>
              <a:t>Panther Property – January 23, 2020</a:t>
            </a:r>
          </a:p>
        </p:txBody>
      </p:sp>
      <p:pic>
        <p:nvPicPr>
          <p:cNvPr id="5" name="Content Placeholder 4">
            <a:extLst>
              <a:ext uri="{FF2B5EF4-FFF2-40B4-BE49-F238E27FC236}">
                <a16:creationId xmlns:a16="http://schemas.microsoft.com/office/drawing/2014/main" id="{0EFC9CF4-B87C-4E85-86D9-739ABF85C84E}"/>
              </a:ext>
            </a:extLst>
          </p:cNvPr>
          <p:cNvPicPr>
            <a:picLocks noGrp="1" noChangeAspect="1"/>
          </p:cNvPicPr>
          <p:nvPr>
            <p:ph sz="quarter" idx="14"/>
          </p:nvPr>
        </p:nvPicPr>
        <p:blipFill rotWithShape="1">
          <a:blip r:embed="rId2" cstate="email">
            <a:extLst>
              <a:ext uri="{28A0092B-C50C-407E-A947-70E740481C1C}">
                <a14:useLocalDpi xmlns:a14="http://schemas.microsoft.com/office/drawing/2010/main"/>
              </a:ext>
            </a:extLst>
          </a:blip>
          <a:srcRect/>
          <a:stretch/>
        </p:blipFill>
        <p:spPr>
          <a:xfrm>
            <a:off x="295846" y="942974"/>
            <a:ext cx="5893075" cy="320992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7AB7F176-30CA-49C7-9EA4-0A7C6A2E94C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724525" y="2658619"/>
            <a:ext cx="5761070" cy="31325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549796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33666-F743-48A3-8452-9C111498D14E}"/>
              </a:ext>
            </a:extLst>
          </p:cNvPr>
          <p:cNvSpPr>
            <a:spLocks noGrp="1"/>
          </p:cNvSpPr>
          <p:nvPr>
            <p:ph type="title"/>
          </p:nvPr>
        </p:nvSpPr>
        <p:spPr>
          <a:xfrm>
            <a:off x="554355" y="52160"/>
            <a:ext cx="11459633" cy="430887"/>
          </a:xfrm>
        </p:spPr>
        <p:txBody>
          <a:bodyPr/>
          <a:lstStyle/>
          <a:p>
            <a:r>
              <a:rPr lang="en-US" dirty="0"/>
              <a:t>Panther Property – January 23, 2020</a:t>
            </a:r>
          </a:p>
        </p:txBody>
      </p:sp>
      <p:pic>
        <p:nvPicPr>
          <p:cNvPr id="5" name="Content Placeholder 4">
            <a:extLst>
              <a:ext uri="{FF2B5EF4-FFF2-40B4-BE49-F238E27FC236}">
                <a16:creationId xmlns:a16="http://schemas.microsoft.com/office/drawing/2014/main" id="{7280C7CD-C913-4970-954A-0436CADE1CF6}"/>
              </a:ext>
            </a:extLst>
          </p:cNvPr>
          <p:cNvPicPr>
            <a:picLocks noGrp="1" noChangeAspect="1"/>
          </p:cNvPicPr>
          <p:nvPr>
            <p:ph sz="quarter" idx="14"/>
          </p:nvPr>
        </p:nvPicPr>
        <p:blipFill rotWithShape="1">
          <a:blip r:embed="rId2" cstate="email">
            <a:extLst>
              <a:ext uri="{28A0092B-C50C-407E-A947-70E740481C1C}">
                <a14:useLocalDpi xmlns:a14="http://schemas.microsoft.com/office/drawing/2010/main"/>
              </a:ext>
            </a:extLst>
          </a:blip>
          <a:srcRect/>
          <a:stretch/>
        </p:blipFill>
        <p:spPr>
          <a:xfrm>
            <a:off x="316230" y="819149"/>
            <a:ext cx="5680403" cy="3457576"/>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8CCA371C-C6EC-485D-BACB-9051722B78A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32778" y="2352103"/>
            <a:ext cx="6175456" cy="36867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025450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A91D01-3719-4E19-A312-030842BBE1B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9575" y="1504950"/>
            <a:ext cx="5146675" cy="3860006"/>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9BD161BD-984F-4508-8DF2-E579DEA2B4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1504950"/>
            <a:ext cx="5146676" cy="3860007"/>
          </a:xfrm>
          <a:prstGeom prst="rect">
            <a:avLst/>
          </a:prstGeom>
          <a:ln>
            <a:noFill/>
          </a:ln>
          <a:effectLst>
            <a:outerShdw blurRad="292100" dist="139700" dir="2700000" algn="tl" rotWithShape="0">
              <a:srgbClr val="333333">
                <a:alpha val="65000"/>
              </a:srgbClr>
            </a:outerShdw>
          </a:effectLst>
        </p:spPr>
      </p:pic>
      <p:sp>
        <p:nvSpPr>
          <p:cNvPr id="8" name="Title 1">
            <a:extLst>
              <a:ext uri="{FF2B5EF4-FFF2-40B4-BE49-F238E27FC236}">
                <a16:creationId xmlns:a16="http://schemas.microsoft.com/office/drawing/2014/main" id="{AF584F91-2F96-4FA9-AED7-A7F390E7A140}"/>
              </a:ext>
            </a:extLst>
          </p:cNvPr>
          <p:cNvSpPr>
            <a:spLocks noGrp="1"/>
          </p:cNvSpPr>
          <p:nvPr>
            <p:ph type="title"/>
          </p:nvPr>
        </p:nvSpPr>
        <p:spPr>
          <a:xfrm>
            <a:off x="554038" y="52388"/>
            <a:ext cx="11460162" cy="430887"/>
          </a:xfrm>
        </p:spPr>
        <p:txBody>
          <a:bodyPr/>
          <a:lstStyle/>
          <a:p>
            <a:r>
              <a:rPr lang="en-US" dirty="0"/>
              <a:t>Panther Property – March 6, 2020</a:t>
            </a:r>
          </a:p>
        </p:txBody>
      </p:sp>
      <p:sp>
        <p:nvSpPr>
          <p:cNvPr id="9" name="Title 1">
            <a:extLst>
              <a:ext uri="{FF2B5EF4-FFF2-40B4-BE49-F238E27FC236}">
                <a16:creationId xmlns:a16="http://schemas.microsoft.com/office/drawing/2014/main" id="{57115854-A639-43FE-9CEE-E261E25EFF6B}"/>
              </a:ext>
            </a:extLst>
          </p:cNvPr>
          <p:cNvSpPr txBox="1">
            <a:spLocks/>
          </p:cNvSpPr>
          <p:nvPr/>
        </p:nvSpPr>
        <p:spPr>
          <a:xfrm>
            <a:off x="830263" y="947023"/>
            <a:ext cx="6180137" cy="307777"/>
          </a:xfrm>
          <a:prstGeom prst="rect">
            <a:avLst/>
          </a:prstGeom>
        </p:spPr>
        <p:txBody>
          <a:bodyPr wrap="square" lIns="0" tIns="0" rIns="0" bIns="0">
            <a:spAutoFit/>
          </a:bodyPr>
          <a:lstStyle>
            <a:lvl1pPr eaLnBrk="1" hangingPunct="1">
              <a:defRPr sz="2800" b="0" i="0">
                <a:solidFill>
                  <a:srgbClr val="757779"/>
                </a:solidFill>
                <a:latin typeface="+mj-lt"/>
                <a:ea typeface="+mj-ea"/>
                <a:cs typeface="Arial"/>
              </a:defRPr>
            </a:lvl1p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757779"/>
                </a:solidFill>
                <a:effectLst/>
                <a:uLnTx/>
                <a:uFillTx/>
                <a:latin typeface="Calibri"/>
                <a:ea typeface="+mj-ea"/>
                <a:cs typeface="Arial"/>
              </a:rPr>
              <a:t>First Concrete Slab Pour Complete – 40,000 </a:t>
            </a:r>
            <a:r>
              <a:rPr kumimoji="0" lang="en-US" sz="2000" b="0" i="0" u="none" strike="noStrike" kern="0" cap="none" spc="0" normalizeH="0" baseline="0" noProof="0" dirty="0" err="1">
                <a:ln>
                  <a:noFill/>
                </a:ln>
                <a:solidFill>
                  <a:srgbClr val="757779"/>
                </a:solidFill>
                <a:effectLst/>
                <a:uLnTx/>
                <a:uFillTx/>
                <a:latin typeface="Calibri"/>
                <a:ea typeface="+mj-ea"/>
                <a:cs typeface="Arial"/>
              </a:rPr>
              <a:t>sq</a:t>
            </a:r>
            <a:r>
              <a:rPr kumimoji="0" lang="en-US" sz="2000" b="0" i="0" u="none" strike="noStrike" kern="0" cap="none" spc="0" normalizeH="0" baseline="0" noProof="0" dirty="0">
                <a:ln>
                  <a:noFill/>
                </a:ln>
                <a:solidFill>
                  <a:srgbClr val="757779"/>
                </a:solidFill>
                <a:effectLst/>
                <a:uLnTx/>
                <a:uFillTx/>
                <a:latin typeface="Calibri"/>
                <a:ea typeface="+mj-ea"/>
                <a:cs typeface="Arial"/>
              </a:rPr>
              <a:t>/ft</a:t>
            </a:r>
          </a:p>
        </p:txBody>
      </p:sp>
    </p:spTree>
    <p:extLst>
      <p:ext uri="{BB962C8B-B14F-4D97-AF65-F5344CB8AC3E}">
        <p14:creationId xmlns:p14="http://schemas.microsoft.com/office/powerpoint/2010/main" val="18833755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70A793-F6F2-46FC-A5B8-1F97B99C8C7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35280" y="2581275"/>
            <a:ext cx="6408420" cy="3586137"/>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F8A3FFA6-9657-4F69-88D0-6A42BC61AE3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828675"/>
            <a:ext cx="5562600" cy="4171950"/>
          </a:xfrm>
          <a:prstGeom prst="rect">
            <a:avLst/>
          </a:prstGeom>
          <a:ln>
            <a:noFill/>
          </a:ln>
          <a:effectLst>
            <a:outerShdw blurRad="292100" dist="139700" dir="2700000" algn="tl" rotWithShape="0">
              <a:srgbClr val="333333">
                <a:alpha val="65000"/>
              </a:srgbClr>
            </a:outerShdw>
          </a:effectLst>
        </p:spPr>
      </p:pic>
      <p:sp>
        <p:nvSpPr>
          <p:cNvPr id="8" name="Title 1">
            <a:extLst>
              <a:ext uri="{FF2B5EF4-FFF2-40B4-BE49-F238E27FC236}">
                <a16:creationId xmlns:a16="http://schemas.microsoft.com/office/drawing/2014/main" id="{8BC3B6BB-C132-4108-B281-A7144FAD8AE7}"/>
              </a:ext>
            </a:extLst>
          </p:cNvPr>
          <p:cNvSpPr>
            <a:spLocks noGrp="1"/>
          </p:cNvSpPr>
          <p:nvPr>
            <p:ph type="title"/>
          </p:nvPr>
        </p:nvSpPr>
        <p:spPr>
          <a:xfrm>
            <a:off x="554038" y="52388"/>
            <a:ext cx="11460162" cy="430887"/>
          </a:xfrm>
        </p:spPr>
        <p:txBody>
          <a:bodyPr/>
          <a:lstStyle/>
          <a:p>
            <a:r>
              <a:rPr lang="en-US" dirty="0"/>
              <a:t>Panther Property – March 6, 2020</a:t>
            </a:r>
          </a:p>
        </p:txBody>
      </p:sp>
      <p:sp>
        <p:nvSpPr>
          <p:cNvPr id="9" name="Title 1">
            <a:extLst>
              <a:ext uri="{FF2B5EF4-FFF2-40B4-BE49-F238E27FC236}">
                <a16:creationId xmlns:a16="http://schemas.microsoft.com/office/drawing/2014/main" id="{4EFF605C-FAD5-4D5B-B2C6-52F3CF5626A7}"/>
              </a:ext>
            </a:extLst>
          </p:cNvPr>
          <p:cNvSpPr txBox="1">
            <a:spLocks/>
          </p:cNvSpPr>
          <p:nvPr/>
        </p:nvSpPr>
        <p:spPr>
          <a:xfrm>
            <a:off x="473235" y="1397198"/>
            <a:ext cx="5484811" cy="307777"/>
          </a:xfrm>
          <a:prstGeom prst="rect">
            <a:avLst/>
          </a:prstGeom>
        </p:spPr>
        <p:txBody>
          <a:bodyPr wrap="square" lIns="0" tIns="0" rIns="0" bIns="0">
            <a:spAutoFit/>
          </a:bodyPr>
          <a:lstStyle>
            <a:lvl1pPr eaLnBrk="1" hangingPunct="1">
              <a:defRPr sz="2800" b="0" i="0">
                <a:solidFill>
                  <a:srgbClr val="757779"/>
                </a:solidFill>
                <a:latin typeface="+mj-lt"/>
                <a:ea typeface="+mj-ea"/>
                <a:cs typeface="Arial"/>
              </a:defRPr>
            </a:lvl1p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757779"/>
                </a:solidFill>
                <a:effectLst/>
                <a:uLnTx/>
                <a:uFillTx/>
                <a:latin typeface="Calibri"/>
                <a:ea typeface="+mj-ea"/>
                <a:cs typeface="Arial"/>
              </a:rPr>
              <a:t>Stone added for Phase 2 and 3 Concrete Pours</a:t>
            </a:r>
          </a:p>
        </p:txBody>
      </p:sp>
    </p:spTree>
    <p:extLst>
      <p:ext uri="{BB962C8B-B14F-4D97-AF65-F5344CB8AC3E}">
        <p14:creationId xmlns:p14="http://schemas.microsoft.com/office/powerpoint/2010/main" val="16830624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A89AF7-14C6-4155-A60B-41BFA40D824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9596" y="1777784"/>
            <a:ext cx="5554421" cy="4165816"/>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0005CE97-5F5D-4069-B396-50013CBD6D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00775" y="1787309"/>
            <a:ext cx="5554422" cy="4165816"/>
          </a:xfrm>
          <a:prstGeom prst="rect">
            <a:avLst/>
          </a:prstGeom>
          <a:ln>
            <a:noFill/>
          </a:ln>
          <a:effectLst>
            <a:outerShdw blurRad="292100" dist="139700" dir="2700000" algn="tl" rotWithShape="0">
              <a:srgbClr val="333333">
                <a:alpha val="65000"/>
              </a:srgbClr>
            </a:outerShdw>
          </a:effectLst>
        </p:spPr>
      </p:pic>
      <p:sp>
        <p:nvSpPr>
          <p:cNvPr id="8" name="Title 1">
            <a:extLst>
              <a:ext uri="{FF2B5EF4-FFF2-40B4-BE49-F238E27FC236}">
                <a16:creationId xmlns:a16="http://schemas.microsoft.com/office/drawing/2014/main" id="{88D1DE4F-F381-4F90-9ADF-34918D4AF87F}"/>
              </a:ext>
            </a:extLst>
          </p:cNvPr>
          <p:cNvSpPr>
            <a:spLocks noGrp="1"/>
          </p:cNvSpPr>
          <p:nvPr>
            <p:ph type="title"/>
          </p:nvPr>
        </p:nvSpPr>
        <p:spPr>
          <a:xfrm>
            <a:off x="554038" y="52388"/>
            <a:ext cx="11460162" cy="430887"/>
          </a:xfrm>
        </p:spPr>
        <p:txBody>
          <a:bodyPr/>
          <a:lstStyle/>
          <a:p>
            <a:r>
              <a:rPr lang="en-US" dirty="0"/>
              <a:t>Panther Property – March 21, 2020</a:t>
            </a:r>
          </a:p>
        </p:txBody>
      </p:sp>
      <p:sp>
        <p:nvSpPr>
          <p:cNvPr id="9" name="Title 1">
            <a:extLst>
              <a:ext uri="{FF2B5EF4-FFF2-40B4-BE49-F238E27FC236}">
                <a16:creationId xmlns:a16="http://schemas.microsoft.com/office/drawing/2014/main" id="{E51839C1-C570-49E0-87AD-5A220A072278}"/>
              </a:ext>
            </a:extLst>
          </p:cNvPr>
          <p:cNvSpPr txBox="1">
            <a:spLocks/>
          </p:cNvSpPr>
          <p:nvPr/>
        </p:nvSpPr>
        <p:spPr>
          <a:xfrm>
            <a:off x="554037" y="838200"/>
            <a:ext cx="7942263" cy="307777"/>
          </a:xfrm>
          <a:prstGeom prst="rect">
            <a:avLst/>
          </a:prstGeom>
        </p:spPr>
        <p:txBody>
          <a:bodyPr wrap="square" lIns="0" tIns="0" rIns="0" bIns="0">
            <a:spAutoFit/>
          </a:bodyPr>
          <a:lstStyle>
            <a:lvl1pPr eaLnBrk="1" hangingPunct="1">
              <a:defRPr sz="2800" b="0" i="0">
                <a:solidFill>
                  <a:srgbClr val="757779"/>
                </a:solidFill>
                <a:latin typeface="+mj-lt"/>
                <a:ea typeface="+mj-ea"/>
                <a:cs typeface="Arial"/>
              </a:defRPr>
            </a:lvl1p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757779"/>
                </a:solidFill>
                <a:effectLst/>
                <a:uLnTx/>
                <a:uFillTx/>
                <a:latin typeface="Calibri"/>
                <a:ea typeface="+mj-ea"/>
                <a:cs typeface="Arial"/>
              </a:rPr>
              <a:t>Second Concrete Slab Pour (Phase 2) Complete – estimate 55,000 </a:t>
            </a:r>
            <a:r>
              <a:rPr kumimoji="0" lang="en-US" sz="2000" b="0" i="0" u="none" strike="noStrike" kern="0" cap="none" spc="0" normalizeH="0" baseline="0" noProof="0" dirty="0" err="1">
                <a:ln>
                  <a:noFill/>
                </a:ln>
                <a:solidFill>
                  <a:srgbClr val="757779"/>
                </a:solidFill>
                <a:effectLst/>
                <a:uLnTx/>
                <a:uFillTx/>
                <a:latin typeface="Calibri"/>
                <a:ea typeface="+mj-ea"/>
                <a:cs typeface="Arial"/>
              </a:rPr>
              <a:t>sq</a:t>
            </a:r>
            <a:r>
              <a:rPr kumimoji="0" lang="en-US" sz="2000" b="0" i="0" u="none" strike="noStrike" kern="0" cap="none" spc="0" normalizeH="0" baseline="0" noProof="0" dirty="0">
                <a:ln>
                  <a:noFill/>
                </a:ln>
                <a:solidFill>
                  <a:srgbClr val="757779"/>
                </a:solidFill>
                <a:effectLst/>
                <a:uLnTx/>
                <a:uFillTx/>
                <a:latin typeface="Calibri"/>
                <a:ea typeface="+mj-ea"/>
                <a:cs typeface="Arial"/>
              </a:rPr>
              <a:t>/ft </a:t>
            </a:r>
          </a:p>
        </p:txBody>
      </p:sp>
      <p:sp>
        <p:nvSpPr>
          <p:cNvPr id="10" name="Title 1">
            <a:extLst>
              <a:ext uri="{FF2B5EF4-FFF2-40B4-BE49-F238E27FC236}">
                <a16:creationId xmlns:a16="http://schemas.microsoft.com/office/drawing/2014/main" id="{D49E2FF0-8C23-4AD0-8DA9-A241116F2EFB}"/>
              </a:ext>
            </a:extLst>
          </p:cNvPr>
          <p:cNvSpPr txBox="1">
            <a:spLocks/>
          </p:cNvSpPr>
          <p:nvPr/>
        </p:nvSpPr>
        <p:spPr>
          <a:xfrm>
            <a:off x="554037" y="1225154"/>
            <a:ext cx="7475537" cy="307777"/>
          </a:xfrm>
          <a:prstGeom prst="rect">
            <a:avLst/>
          </a:prstGeom>
        </p:spPr>
        <p:txBody>
          <a:bodyPr wrap="square" lIns="0" tIns="0" rIns="0" bIns="0">
            <a:spAutoFit/>
          </a:bodyPr>
          <a:lstStyle>
            <a:lvl1pPr eaLnBrk="1" hangingPunct="1">
              <a:defRPr sz="2800" b="0" i="0">
                <a:solidFill>
                  <a:srgbClr val="757779"/>
                </a:solidFill>
                <a:latin typeface="+mj-lt"/>
                <a:ea typeface="+mj-ea"/>
                <a:cs typeface="Arial"/>
              </a:defRPr>
            </a:lvl1p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757779"/>
                </a:solidFill>
                <a:effectLst/>
                <a:uLnTx/>
                <a:uFillTx/>
                <a:latin typeface="Calibri"/>
                <a:ea typeface="+mj-ea"/>
                <a:cs typeface="Arial"/>
              </a:rPr>
              <a:t>Concrete Wall Install Started on Shipping Side of Building </a:t>
            </a:r>
          </a:p>
        </p:txBody>
      </p:sp>
    </p:spTree>
    <p:extLst>
      <p:ext uri="{BB962C8B-B14F-4D97-AF65-F5344CB8AC3E}">
        <p14:creationId xmlns:p14="http://schemas.microsoft.com/office/powerpoint/2010/main" val="38845144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1EFD4A5-F553-4C87-AFB0-86A2680A5BC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51460" y="1966912"/>
            <a:ext cx="5674995" cy="3774407"/>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5FAD4CCC-E9DC-4660-9A3B-16FB0ABCEC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79446" y="1966912"/>
            <a:ext cx="5032543" cy="3774407"/>
          </a:xfrm>
          <a:prstGeom prst="rect">
            <a:avLst/>
          </a:prstGeom>
          <a:ln>
            <a:noFill/>
          </a:ln>
          <a:effectLst>
            <a:outerShdw blurRad="292100" dist="139700" dir="2700000" algn="tl" rotWithShape="0">
              <a:srgbClr val="333333">
                <a:alpha val="65000"/>
              </a:srgbClr>
            </a:outerShdw>
          </a:effectLst>
        </p:spPr>
      </p:pic>
      <p:sp>
        <p:nvSpPr>
          <p:cNvPr id="10" name="Title 1">
            <a:extLst>
              <a:ext uri="{FF2B5EF4-FFF2-40B4-BE49-F238E27FC236}">
                <a16:creationId xmlns:a16="http://schemas.microsoft.com/office/drawing/2014/main" id="{421B9668-6F16-4DBB-BEEE-0F0C646F3D92}"/>
              </a:ext>
            </a:extLst>
          </p:cNvPr>
          <p:cNvSpPr>
            <a:spLocks noGrp="1"/>
          </p:cNvSpPr>
          <p:nvPr>
            <p:ph type="title"/>
          </p:nvPr>
        </p:nvSpPr>
        <p:spPr>
          <a:xfrm>
            <a:off x="554038" y="52388"/>
            <a:ext cx="11460162" cy="473075"/>
          </a:xfrm>
        </p:spPr>
        <p:txBody>
          <a:bodyPr/>
          <a:lstStyle/>
          <a:p>
            <a:r>
              <a:rPr lang="en-US" dirty="0"/>
              <a:t>Panther Property – March 21, 2020</a:t>
            </a:r>
          </a:p>
        </p:txBody>
      </p:sp>
      <p:sp>
        <p:nvSpPr>
          <p:cNvPr id="11" name="Title 1">
            <a:extLst>
              <a:ext uri="{FF2B5EF4-FFF2-40B4-BE49-F238E27FC236}">
                <a16:creationId xmlns:a16="http://schemas.microsoft.com/office/drawing/2014/main" id="{A6B7BB02-A4E9-4B42-A1C6-4CB7C692E873}"/>
              </a:ext>
            </a:extLst>
          </p:cNvPr>
          <p:cNvSpPr txBox="1">
            <a:spLocks/>
          </p:cNvSpPr>
          <p:nvPr/>
        </p:nvSpPr>
        <p:spPr>
          <a:xfrm>
            <a:off x="773112" y="1116681"/>
            <a:ext cx="7475537" cy="307777"/>
          </a:xfrm>
          <a:prstGeom prst="rect">
            <a:avLst/>
          </a:prstGeom>
        </p:spPr>
        <p:txBody>
          <a:bodyPr wrap="square" lIns="0" tIns="0" rIns="0" bIns="0">
            <a:spAutoFit/>
          </a:bodyPr>
          <a:lstStyle>
            <a:lvl1pPr eaLnBrk="1" hangingPunct="1">
              <a:defRPr sz="2800" b="0" i="0">
                <a:solidFill>
                  <a:srgbClr val="757779"/>
                </a:solidFill>
                <a:latin typeface="+mj-lt"/>
                <a:ea typeface="+mj-ea"/>
                <a:cs typeface="Arial"/>
              </a:defRPr>
            </a:lvl1p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757779"/>
                </a:solidFill>
                <a:effectLst/>
                <a:uLnTx/>
                <a:uFillTx/>
                <a:latin typeface="Calibri"/>
                <a:ea typeface="+mj-ea"/>
                <a:cs typeface="Arial"/>
              </a:rPr>
              <a:t>Gravel/Stone in place for Parking Lot Areas </a:t>
            </a:r>
          </a:p>
        </p:txBody>
      </p:sp>
    </p:spTree>
    <p:extLst>
      <p:ext uri="{BB962C8B-B14F-4D97-AF65-F5344CB8AC3E}">
        <p14:creationId xmlns:p14="http://schemas.microsoft.com/office/powerpoint/2010/main" val="31698669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4C3F21-AE9C-4586-938C-C1640AFF723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0500" y="719138"/>
            <a:ext cx="6766596" cy="344805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0BB6D2F6-1938-430B-B7BC-FF1F1F909F4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0" y="2776537"/>
            <a:ext cx="5803900" cy="3362325"/>
          </a:xfrm>
          <a:prstGeom prst="rect">
            <a:avLst/>
          </a:prstGeom>
          <a:ln>
            <a:noFill/>
          </a:ln>
          <a:effectLst>
            <a:outerShdw blurRad="292100" dist="139700" dir="2700000" algn="tl" rotWithShape="0">
              <a:srgbClr val="333333">
                <a:alpha val="65000"/>
              </a:srgbClr>
            </a:outerShdw>
          </a:effectLst>
        </p:spPr>
      </p:pic>
      <p:sp>
        <p:nvSpPr>
          <p:cNvPr id="8" name="Title 1">
            <a:extLst>
              <a:ext uri="{FF2B5EF4-FFF2-40B4-BE49-F238E27FC236}">
                <a16:creationId xmlns:a16="http://schemas.microsoft.com/office/drawing/2014/main" id="{3C1D0F6A-86CF-4BF5-AEC8-D1207204B440}"/>
              </a:ext>
            </a:extLst>
          </p:cNvPr>
          <p:cNvSpPr>
            <a:spLocks noGrp="1"/>
          </p:cNvSpPr>
          <p:nvPr>
            <p:ph type="title"/>
          </p:nvPr>
        </p:nvSpPr>
        <p:spPr>
          <a:xfrm>
            <a:off x="554038" y="52388"/>
            <a:ext cx="11460162" cy="430887"/>
          </a:xfrm>
        </p:spPr>
        <p:txBody>
          <a:bodyPr/>
          <a:lstStyle/>
          <a:p>
            <a:r>
              <a:rPr lang="en-US" dirty="0"/>
              <a:t>Panther Property – March 27, 2020</a:t>
            </a:r>
          </a:p>
        </p:txBody>
      </p:sp>
    </p:spTree>
    <p:extLst>
      <p:ext uri="{BB962C8B-B14F-4D97-AF65-F5344CB8AC3E}">
        <p14:creationId xmlns:p14="http://schemas.microsoft.com/office/powerpoint/2010/main" val="4092038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B32A16B-D643-499C-92EE-6B77AE689730}"/>
              </a:ext>
            </a:extLst>
          </p:cNvPr>
          <p:cNvPicPr>
            <a:picLocks noGrp="1" noChangeAspect="1"/>
          </p:cNvPicPr>
          <p:nvPr>
            <p:ph sz="quarter" idx="14"/>
          </p:nvPr>
        </p:nvPicPr>
        <p:blipFill>
          <a:blip r:embed="rId2" cstate="email">
            <a:extLst>
              <a:ext uri="{28A0092B-C50C-407E-A947-70E740481C1C}">
                <a14:useLocalDpi xmlns:a14="http://schemas.microsoft.com/office/drawing/2010/main"/>
              </a:ext>
            </a:extLst>
          </a:blip>
          <a:stretch>
            <a:fillRect/>
          </a:stretch>
        </p:blipFill>
        <p:spPr>
          <a:xfrm>
            <a:off x="3103700" y="1061118"/>
            <a:ext cx="6605588" cy="4954190"/>
          </a:xfrm>
          <a:prstGeom prst="rect">
            <a:avLst/>
          </a:prstGeom>
          <a:ln>
            <a:noFill/>
          </a:ln>
          <a:effectLst>
            <a:outerShdw blurRad="292100" dist="139700" dir="2700000" algn="tl" rotWithShape="0">
              <a:srgbClr val="333333">
                <a:alpha val="65000"/>
              </a:srgbClr>
            </a:outerShdw>
          </a:effectLst>
        </p:spPr>
      </p:pic>
      <p:sp>
        <p:nvSpPr>
          <p:cNvPr id="6" name="Title 1">
            <a:extLst>
              <a:ext uri="{FF2B5EF4-FFF2-40B4-BE49-F238E27FC236}">
                <a16:creationId xmlns:a16="http://schemas.microsoft.com/office/drawing/2014/main" id="{CDA7FA38-5AA9-43E5-90AC-FF2179F70A23}"/>
              </a:ext>
            </a:extLst>
          </p:cNvPr>
          <p:cNvSpPr>
            <a:spLocks noGrp="1"/>
          </p:cNvSpPr>
          <p:nvPr>
            <p:ph type="title"/>
          </p:nvPr>
        </p:nvSpPr>
        <p:spPr>
          <a:xfrm>
            <a:off x="554038" y="52388"/>
            <a:ext cx="11460162" cy="430887"/>
          </a:xfrm>
        </p:spPr>
        <p:txBody>
          <a:bodyPr/>
          <a:lstStyle/>
          <a:p>
            <a:r>
              <a:rPr lang="en-US" dirty="0"/>
              <a:t>Panther Property – March 27, 2020</a:t>
            </a:r>
          </a:p>
        </p:txBody>
      </p:sp>
    </p:spTree>
    <p:extLst>
      <p:ext uri="{BB962C8B-B14F-4D97-AF65-F5344CB8AC3E}">
        <p14:creationId xmlns:p14="http://schemas.microsoft.com/office/powerpoint/2010/main" val="32500596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0155" y="122646"/>
            <a:ext cx="10826808" cy="1927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smtClean="0">
                <a:ln w="0"/>
                <a:solidFill>
                  <a:schemeClr val="accent1"/>
                </a:solidFill>
                <a:effectLst>
                  <a:outerShdw blurRad="38100" dist="38100" dir="2700000" algn="tl">
                    <a:srgbClr val="000000">
                      <a:alpha val="43137"/>
                    </a:srgbClr>
                  </a:outerShdw>
                </a:effectLst>
                <a:latin typeface="Gill Sans MT" panose="020B0502020104020203" pitchFamily="34" charset="0"/>
              </a:rPr>
              <a:t>Industrial Development</a:t>
            </a:r>
            <a:endParaRPr lang="en-US" sz="6000" b="1" dirty="0" smtClean="0">
              <a:ln w="0"/>
              <a:solidFill>
                <a:schemeClr val="accent1"/>
              </a:solidFill>
              <a:effectLst>
                <a:outerShdw blurRad="38100" dist="38100" dir="2700000" algn="tl">
                  <a:srgbClr val="000000">
                    <a:alpha val="43137"/>
                  </a:srgbClr>
                </a:outerShdw>
              </a:effectLst>
              <a:latin typeface="Gill Sans MT" panose="020B0502020104020203" pitchFamily="34" charset="0"/>
            </a:endParaRPr>
          </a:p>
          <a:p>
            <a:r>
              <a:rPr lang="en-US" sz="1050" dirty="0" smtClean="0">
                <a:solidFill>
                  <a:srgbClr val="109AD6"/>
                </a:solidFill>
                <a:effectLst>
                  <a:outerShdw blurRad="38100" dist="38100" dir="2700000" algn="tl">
                    <a:srgbClr val="000000">
                      <a:alpha val="43137"/>
                    </a:srgbClr>
                  </a:outerShdw>
                </a:effectLst>
                <a:latin typeface="Gill Sans MT" panose="020B0502020104020203" pitchFamily="34" charset="0"/>
              </a:rPr>
              <a:t>  </a:t>
            </a:r>
            <a:r>
              <a:rPr lang="en-US" sz="4000" b="1" dirty="0" smtClean="0">
                <a:ln w="0"/>
                <a:solidFill>
                  <a:schemeClr val="accent3"/>
                </a:solidFill>
                <a:effectLst>
                  <a:outerShdw blurRad="38100" dist="38100" dir="2700000" algn="tl">
                    <a:srgbClr val="000000">
                      <a:alpha val="43137"/>
                    </a:srgbClr>
                  </a:outerShdw>
                </a:effectLst>
                <a:latin typeface="Gill Sans MT" panose="020B0502020104020203" pitchFamily="34" charset="0"/>
              </a:rPr>
              <a:t>Rick Norwood</a:t>
            </a:r>
            <a:endParaRPr lang="en-US" sz="4000" dirty="0">
              <a:solidFill>
                <a:schemeClr val="accent3"/>
              </a:solidFill>
              <a:effectLst>
                <a:outerShdw blurRad="38100" dist="38100" dir="2700000" algn="tl">
                  <a:srgbClr val="000000">
                    <a:alpha val="43137"/>
                  </a:srgbClr>
                </a:outerShdw>
              </a:effectLst>
              <a:latin typeface="Gill Sans MT" panose="020B0502020104020203" pitchFamily="34" charset="0"/>
            </a:endParaRPr>
          </a:p>
        </p:txBody>
      </p:sp>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artisticPaintBrush/>
                    </a14:imgEffect>
                  </a14:imgLayer>
                </a14:imgProps>
              </a:ext>
            </a:extLst>
          </a:blip>
          <a:srcRect l="1748" t="4067" r="374" b="2666"/>
          <a:stretch/>
        </p:blipFill>
        <p:spPr>
          <a:xfrm rot="19118944">
            <a:off x="6574633" y="2809025"/>
            <a:ext cx="5676406" cy="3336009"/>
          </a:xfrm>
          <a:prstGeom prst="rect">
            <a:avLst/>
          </a:prstGeom>
          <a:effectLst>
            <a:softEdge rad="635000"/>
          </a:effectLst>
        </p:spPr>
      </p:pic>
    </p:spTree>
    <p:extLst>
      <p:ext uri="{BB962C8B-B14F-4D97-AF65-F5344CB8AC3E}">
        <p14:creationId xmlns:p14="http://schemas.microsoft.com/office/powerpoint/2010/main" val="3712807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10AFA-8EC5-47DA-AFFB-6BAA3FEB6250}"/>
              </a:ext>
            </a:extLst>
          </p:cNvPr>
          <p:cNvSpPr>
            <a:spLocks noGrp="1"/>
          </p:cNvSpPr>
          <p:nvPr>
            <p:ph type="title"/>
          </p:nvPr>
        </p:nvSpPr>
        <p:spPr>
          <a:xfrm>
            <a:off x="554355" y="52160"/>
            <a:ext cx="11459633" cy="430887"/>
          </a:xfrm>
        </p:spPr>
        <p:txBody>
          <a:bodyPr/>
          <a:lstStyle/>
          <a:p>
            <a:r>
              <a:rPr lang="en-US" dirty="0"/>
              <a:t>Panther Property – April 18, 2020</a:t>
            </a:r>
          </a:p>
        </p:txBody>
      </p:sp>
      <p:pic>
        <p:nvPicPr>
          <p:cNvPr id="5" name="Content Placeholder 4">
            <a:extLst>
              <a:ext uri="{FF2B5EF4-FFF2-40B4-BE49-F238E27FC236}">
                <a16:creationId xmlns:a16="http://schemas.microsoft.com/office/drawing/2014/main" id="{813638DC-33DC-433D-8ECD-723B1376B28D}"/>
              </a:ext>
            </a:extLst>
          </p:cNvPr>
          <p:cNvPicPr>
            <a:picLocks noGrp="1" noChangeAspect="1"/>
          </p:cNvPicPr>
          <p:nvPr>
            <p:ph sz="quarter" idx="14"/>
          </p:nvPr>
        </p:nvPicPr>
        <p:blipFill>
          <a:blip r:embed="rId2" cstate="email">
            <a:extLst>
              <a:ext uri="{28A0092B-C50C-407E-A947-70E740481C1C}">
                <a14:useLocalDpi xmlns:a14="http://schemas.microsoft.com/office/drawing/2010/main"/>
              </a:ext>
            </a:extLst>
          </a:blip>
          <a:stretch>
            <a:fillRect/>
          </a:stretch>
        </p:blipFill>
        <p:spPr>
          <a:xfrm>
            <a:off x="390069" y="590336"/>
            <a:ext cx="4704588" cy="352844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EB79F2B9-D114-4401-A35F-4D47D00094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41223" y="2656925"/>
            <a:ext cx="5106867" cy="383015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104C358B-DD49-43EA-8D35-31CDE7D0617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7195192" y="939602"/>
            <a:ext cx="5208104" cy="39060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243470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3E63E-DAB5-49F4-B562-A0DEA12B8BF4}"/>
              </a:ext>
            </a:extLst>
          </p:cNvPr>
          <p:cNvSpPr>
            <a:spLocks noGrp="1"/>
          </p:cNvSpPr>
          <p:nvPr>
            <p:ph type="title"/>
          </p:nvPr>
        </p:nvSpPr>
        <p:spPr>
          <a:xfrm>
            <a:off x="554355" y="52160"/>
            <a:ext cx="11459633" cy="430887"/>
          </a:xfrm>
        </p:spPr>
        <p:txBody>
          <a:bodyPr/>
          <a:lstStyle/>
          <a:p>
            <a:r>
              <a:rPr lang="en-US" dirty="0"/>
              <a:t>Panther Property – April 18, 2020</a:t>
            </a:r>
          </a:p>
        </p:txBody>
      </p:sp>
      <p:pic>
        <p:nvPicPr>
          <p:cNvPr id="5" name="Picture 4">
            <a:extLst>
              <a:ext uri="{FF2B5EF4-FFF2-40B4-BE49-F238E27FC236}">
                <a16:creationId xmlns:a16="http://schemas.microsoft.com/office/drawing/2014/main" id="{EE14B108-42C9-4AB6-8EDB-1ED7560DABE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90744" y="763324"/>
            <a:ext cx="5084918" cy="3101009"/>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2C64153B-182E-4BE9-81A2-E170DC8C3E5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314291" y="3470743"/>
            <a:ext cx="5563418" cy="3224255"/>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5C60C032-67B2-4A97-9403-C3F31D0D941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30370" y="473102"/>
            <a:ext cx="5433391" cy="33912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688797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C522AD-140B-4647-86E7-1CF722A763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16251" y="2281363"/>
            <a:ext cx="4252182" cy="3189136"/>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09F74E50-CE6D-407A-8778-ACFF7A175AC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08687" y="610099"/>
            <a:ext cx="4350687" cy="2920281"/>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F99384BC-331F-4581-96CE-50FA45186CE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81211" y="2710732"/>
            <a:ext cx="4914790" cy="3686092"/>
          </a:xfrm>
          <a:prstGeom prst="rect">
            <a:avLst/>
          </a:prstGeom>
          <a:ln>
            <a:noFill/>
          </a:ln>
          <a:effectLst>
            <a:outerShdw blurRad="292100" dist="139700" dir="2700000" algn="tl" rotWithShape="0">
              <a:srgbClr val="333333">
                <a:alpha val="65000"/>
              </a:srgbClr>
            </a:outerShdw>
          </a:effectLst>
        </p:spPr>
      </p:pic>
      <p:sp>
        <p:nvSpPr>
          <p:cNvPr id="10" name="Title 1">
            <a:extLst>
              <a:ext uri="{FF2B5EF4-FFF2-40B4-BE49-F238E27FC236}">
                <a16:creationId xmlns:a16="http://schemas.microsoft.com/office/drawing/2014/main" id="{08FE699E-FAC1-485C-AB2C-B7CA62F478DF}"/>
              </a:ext>
            </a:extLst>
          </p:cNvPr>
          <p:cNvSpPr>
            <a:spLocks noGrp="1"/>
          </p:cNvSpPr>
          <p:nvPr>
            <p:ph type="title"/>
          </p:nvPr>
        </p:nvSpPr>
        <p:spPr>
          <a:xfrm>
            <a:off x="554038" y="52388"/>
            <a:ext cx="11460162" cy="430887"/>
          </a:xfrm>
        </p:spPr>
        <p:txBody>
          <a:bodyPr/>
          <a:lstStyle/>
          <a:p>
            <a:r>
              <a:rPr lang="en-US" dirty="0"/>
              <a:t>Panther Property – May 2-5, 2020</a:t>
            </a:r>
          </a:p>
        </p:txBody>
      </p:sp>
    </p:spTree>
    <p:extLst>
      <p:ext uri="{BB962C8B-B14F-4D97-AF65-F5344CB8AC3E}">
        <p14:creationId xmlns:p14="http://schemas.microsoft.com/office/powerpoint/2010/main" val="10132839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FEABCD-9A22-49A4-AC42-673AB1B1154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84459" y="1351722"/>
            <a:ext cx="8523798" cy="4285753"/>
          </a:xfrm>
          <a:prstGeom prst="rect">
            <a:avLst/>
          </a:prstGeom>
          <a:ln>
            <a:noFill/>
          </a:ln>
          <a:effectLst>
            <a:outerShdw blurRad="292100" dist="139700" dir="2700000" algn="tl" rotWithShape="0">
              <a:srgbClr val="333333">
                <a:alpha val="65000"/>
              </a:srgbClr>
            </a:outerShdw>
          </a:effectLst>
        </p:spPr>
      </p:pic>
      <p:sp>
        <p:nvSpPr>
          <p:cNvPr id="5" name="Title 1">
            <a:extLst>
              <a:ext uri="{FF2B5EF4-FFF2-40B4-BE49-F238E27FC236}">
                <a16:creationId xmlns:a16="http://schemas.microsoft.com/office/drawing/2014/main" id="{0A2B5FA2-8CFD-4758-9F2F-73CD9BFAA308}"/>
              </a:ext>
            </a:extLst>
          </p:cNvPr>
          <p:cNvSpPr>
            <a:spLocks noGrp="1"/>
          </p:cNvSpPr>
          <p:nvPr>
            <p:ph type="title"/>
          </p:nvPr>
        </p:nvSpPr>
        <p:spPr>
          <a:xfrm>
            <a:off x="554038" y="52388"/>
            <a:ext cx="11460162" cy="430212"/>
          </a:xfrm>
        </p:spPr>
        <p:txBody>
          <a:bodyPr/>
          <a:lstStyle/>
          <a:p>
            <a:r>
              <a:rPr lang="en-US" dirty="0"/>
              <a:t>Panther Property – May 6, 2020</a:t>
            </a:r>
          </a:p>
        </p:txBody>
      </p:sp>
    </p:spTree>
    <p:extLst>
      <p:ext uri="{BB962C8B-B14F-4D97-AF65-F5344CB8AC3E}">
        <p14:creationId xmlns:p14="http://schemas.microsoft.com/office/powerpoint/2010/main" val="17691032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A274A8-794E-4806-945B-5BEAA97636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35876" y="1397870"/>
            <a:ext cx="6247994" cy="2778126"/>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E670D8F3-B37A-4CEA-B228-4D86806A736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9628" y="2612004"/>
            <a:ext cx="5259432" cy="2778126"/>
          </a:xfrm>
          <a:prstGeom prst="rect">
            <a:avLst/>
          </a:prstGeom>
          <a:ln>
            <a:noFill/>
          </a:ln>
          <a:effectLst>
            <a:outerShdw blurRad="292100" dist="139700" dir="2700000" algn="tl" rotWithShape="0">
              <a:srgbClr val="333333">
                <a:alpha val="65000"/>
              </a:srgbClr>
            </a:outerShdw>
          </a:effectLst>
        </p:spPr>
      </p:pic>
      <p:sp>
        <p:nvSpPr>
          <p:cNvPr id="8" name="Title 1">
            <a:extLst>
              <a:ext uri="{FF2B5EF4-FFF2-40B4-BE49-F238E27FC236}">
                <a16:creationId xmlns:a16="http://schemas.microsoft.com/office/drawing/2014/main" id="{D09F5608-9B9F-494D-8A10-F8D72A69A064}"/>
              </a:ext>
            </a:extLst>
          </p:cNvPr>
          <p:cNvSpPr>
            <a:spLocks noGrp="1"/>
          </p:cNvSpPr>
          <p:nvPr>
            <p:ph type="title"/>
          </p:nvPr>
        </p:nvSpPr>
        <p:spPr>
          <a:xfrm>
            <a:off x="554038" y="52388"/>
            <a:ext cx="11460162" cy="430887"/>
          </a:xfrm>
        </p:spPr>
        <p:txBody>
          <a:bodyPr/>
          <a:lstStyle/>
          <a:p>
            <a:r>
              <a:rPr lang="en-US" dirty="0"/>
              <a:t>Panther Property – May 11, 2020</a:t>
            </a:r>
          </a:p>
        </p:txBody>
      </p:sp>
    </p:spTree>
    <p:extLst>
      <p:ext uri="{BB962C8B-B14F-4D97-AF65-F5344CB8AC3E}">
        <p14:creationId xmlns:p14="http://schemas.microsoft.com/office/powerpoint/2010/main" val="36163908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281677-9FD5-4410-BFC4-56842DFEB46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91417" y="1625134"/>
            <a:ext cx="5112240" cy="383418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047B4A42-1D26-4ACF-AFB7-02F2C3862EA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4355" y="1625134"/>
            <a:ext cx="5112241" cy="3834181"/>
          </a:xfrm>
          <a:prstGeom prst="rect">
            <a:avLst/>
          </a:prstGeom>
          <a:ln>
            <a:noFill/>
          </a:ln>
          <a:effectLst>
            <a:outerShdw blurRad="292100" dist="139700" dir="2700000" algn="tl" rotWithShape="0">
              <a:srgbClr val="333333">
                <a:alpha val="65000"/>
              </a:srgbClr>
            </a:outerShdw>
          </a:effectLst>
        </p:spPr>
      </p:pic>
      <p:sp>
        <p:nvSpPr>
          <p:cNvPr id="9" name="Title 1">
            <a:extLst>
              <a:ext uri="{FF2B5EF4-FFF2-40B4-BE49-F238E27FC236}">
                <a16:creationId xmlns:a16="http://schemas.microsoft.com/office/drawing/2014/main" id="{9B656323-623D-4CF9-8727-7CED41BA94A1}"/>
              </a:ext>
            </a:extLst>
          </p:cNvPr>
          <p:cNvSpPr>
            <a:spLocks noGrp="1"/>
          </p:cNvSpPr>
          <p:nvPr>
            <p:ph type="title"/>
          </p:nvPr>
        </p:nvSpPr>
        <p:spPr>
          <a:xfrm>
            <a:off x="554038" y="52388"/>
            <a:ext cx="11460162" cy="473075"/>
          </a:xfrm>
        </p:spPr>
        <p:txBody>
          <a:bodyPr/>
          <a:lstStyle/>
          <a:p>
            <a:r>
              <a:rPr lang="en-US" dirty="0"/>
              <a:t>Panther Property – May 11, 2020</a:t>
            </a:r>
          </a:p>
        </p:txBody>
      </p:sp>
    </p:spTree>
    <p:extLst>
      <p:ext uri="{BB962C8B-B14F-4D97-AF65-F5344CB8AC3E}">
        <p14:creationId xmlns:p14="http://schemas.microsoft.com/office/powerpoint/2010/main" val="1527310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75" y="-20858"/>
            <a:ext cx="10826808" cy="2847184"/>
          </a:xfrm>
        </p:spPr>
        <p:txBody>
          <a:bodyPr>
            <a:normAutofit/>
          </a:bodyPr>
          <a:lstStyle/>
          <a:p>
            <a:r>
              <a:rPr lang="en-US" sz="6000" b="1" dirty="0">
                <a:ln w="0"/>
                <a:solidFill>
                  <a:schemeClr val="accent1"/>
                </a:solidFill>
                <a:effectLst>
                  <a:outerShdw blurRad="38100" dist="38100" dir="2700000" algn="tl">
                    <a:srgbClr val="000000">
                      <a:alpha val="43137"/>
                    </a:srgbClr>
                  </a:outerShdw>
                </a:effectLst>
                <a:latin typeface="Gill Sans MT" panose="020B0502020104020203" pitchFamily="34" charset="0"/>
              </a:rPr>
              <a:t>Knowledge Park</a:t>
            </a:r>
            <a:r>
              <a:rPr lang="en-US" sz="6000" b="1" dirty="0">
                <a:ln w="0"/>
                <a:solidFill>
                  <a:srgbClr val="109AD6"/>
                </a:solidFill>
                <a:effectLst>
                  <a:outerShdw blurRad="38100" dist="38100" dir="2700000" algn="tl">
                    <a:srgbClr val="000000">
                      <a:alpha val="43137"/>
                    </a:srgbClr>
                  </a:outerShdw>
                </a:effectLst>
                <a:latin typeface="Gill Sans MT" panose="020B0502020104020203" pitchFamily="34" charset="0"/>
              </a:rPr>
              <a:t/>
            </a:r>
            <a:br>
              <a:rPr lang="en-US" sz="6000" b="1" dirty="0">
                <a:ln w="0"/>
                <a:solidFill>
                  <a:srgbClr val="109AD6"/>
                </a:solidFill>
                <a:effectLst>
                  <a:outerShdw blurRad="38100" dist="38100" dir="2700000" algn="tl">
                    <a:srgbClr val="000000">
                      <a:alpha val="43137"/>
                    </a:srgbClr>
                  </a:outerShdw>
                </a:effectLst>
                <a:latin typeface="Gill Sans MT" panose="020B0502020104020203" pitchFamily="34" charset="0"/>
              </a:rPr>
            </a:br>
            <a:r>
              <a:rPr lang="en-US" sz="1050" dirty="0">
                <a:solidFill>
                  <a:srgbClr val="109AD6"/>
                </a:solidFill>
                <a:effectLst>
                  <a:outerShdw blurRad="38100" dist="38100" dir="2700000" algn="tl">
                    <a:srgbClr val="000000">
                      <a:alpha val="43137"/>
                    </a:srgbClr>
                  </a:outerShdw>
                </a:effectLst>
                <a:latin typeface="Gill Sans MT" panose="020B0502020104020203" pitchFamily="34" charset="0"/>
              </a:rPr>
              <a:t/>
            </a:r>
            <a:br>
              <a:rPr lang="en-US" sz="1050" dirty="0">
                <a:solidFill>
                  <a:srgbClr val="109AD6"/>
                </a:solidFill>
                <a:effectLst>
                  <a:outerShdw blurRad="38100" dist="38100" dir="2700000" algn="tl">
                    <a:srgbClr val="000000">
                      <a:alpha val="43137"/>
                    </a:srgbClr>
                  </a:outerShdw>
                </a:effectLst>
                <a:latin typeface="Gill Sans MT" panose="020B0502020104020203" pitchFamily="34" charset="0"/>
              </a:rPr>
            </a:br>
            <a:r>
              <a:rPr lang="en-US" sz="4000" b="1" dirty="0" smtClean="0">
                <a:ln w="0"/>
                <a:solidFill>
                  <a:schemeClr val="accent3"/>
                </a:solidFill>
                <a:effectLst>
                  <a:outerShdw blurRad="38100" dist="38100" dir="2700000" algn="tl">
                    <a:srgbClr val="000000">
                      <a:alpha val="43137"/>
                    </a:srgbClr>
                  </a:outerShdw>
                </a:effectLst>
                <a:latin typeface="Gill Sans MT" panose="020B0502020104020203" pitchFamily="34" charset="0"/>
              </a:rPr>
              <a:t>Stephen Turner</a:t>
            </a:r>
            <a:endParaRPr lang="en-US" sz="3500" dirty="0">
              <a:solidFill>
                <a:srgbClr val="FF9900"/>
              </a:solidFill>
              <a:effectLst>
                <a:outerShdw blurRad="38100" dist="38100" dir="2700000" algn="tl">
                  <a:srgbClr val="000000">
                    <a:alpha val="43137"/>
                  </a:srgbClr>
                </a:outerShdw>
              </a:effectLst>
              <a:latin typeface="Gill Sans MT" panose="020B0502020104020203"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2230" y="5891688"/>
            <a:ext cx="2792658" cy="86745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2166" y="2558133"/>
            <a:ext cx="3591442" cy="3986830"/>
          </a:xfrm>
          <a:prstGeom prst="rect">
            <a:avLst/>
          </a:prstGeom>
        </p:spPr>
      </p:pic>
    </p:spTree>
    <p:extLst>
      <p:ext uri="{BB962C8B-B14F-4D97-AF65-F5344CB8AC3E}">
        <p14:creationId xmlns:p14="http://schemas.microsoft.com/office/powerpoint/2010/main" val="38999969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7"/>
          <p:cNvSpPr txBox="1">
            <a:spLocks noChangeArrowheads="1"/>
          </p:cNvSpPr>
          <p:nvPr/>
        </p:nvSpPr>
        <p:spPr bwMode="auto">
          <a:xfrm>
            <a:off x="390525" y="0"/>
            <a:ext cx="118014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a:ln>
                  <a:noFill/>
                </a:ln>
                <a:solidFill>
                  <a:srgbClr val="109AD6"/>
                </a:solidFill>
                <a:effectLst/>
                <a:uLnTx/>
                <a:uFillTx/>
                <a:latin typeface="Gill Sans MT" panose="020B0502020104020203" pitchFamily="34" charset="0"/>
                <a:ea typeface="+mn-ea"/>
                <a:cs typeface="Arial" panose="020B0604020202020204" pitchFamily="34" charset="0"/>
              </a:rPr>
              <a:t>Redevelopment Projects - Updates</a:t>
            </a:r>
          </a:p>
        </p:txBody>
      </p:sp>
      <p:sp>
        <p:nvSpPr>
          <p:cNvPr id="6147" name="Content Placeholder 3"/>
          <p:cNvSpPr>
            <a:spLocks noGrp="1"/>
          </p:cNvSpPr>
          <p:nvPr>
            <p:ph idx="1"/>
          </p:nvPr>
        </p:nvSpPr>
        <p:spPr>
          <a:xfrm>
            <a:off x="815975" y="1346200"/>
            <a:ext cx="10515600" cy="4351338"/>
          </a:xfrm>
        </p:spPr>
        <p:txBody>
          <a:bodyPr/>
          <a:lstStyle/>
          <a:p>
            <a:pPr eaLnBrk="1" hangingPunct="1"/>
            <a:r>
              <a:rPr lang="en-US" altLang="en-US" dirty="0" smtClean="0">
                <a:latin typeface="Gill Sans MT" panose="020B0502020104020203" pitchFamily="34" charset="0"/>
              </a:rPr>
              <a:t>Updates:</a:t>
            </a:r>
          </a:p>
          <a:p>
            <a:pPr lvl="1" eaLnBrk="1" hangingPunct="1"/>
            <a:r>
              <a:rPr lang="en-US" altLang="en-US" dirty="0" smtClean="0">
                <a:latin typeface="Gill Sans MT" panose="020B0502020104020203" pitchFamily="34" charset="0"/>
              </a:rPr>
              <a:t>4 Growth Management Incentive applications; Brad Hastings</a:t>
            </a:r>
            <a:br>
              <a:rPr lang="en-US" altLang="en-US" dirty="0" smtClean="0">
                <a:latin typeface="Gill Sans MT" panose="020B0502020104020203" pitchFamily="34" charset="0"/>
              </a:rPr>
            </a:br>
            <a:endParaRPr lang="en-US" altLang="en-US" dirty="0" smtClean="0">
              <a:latin typeface="Gill Sans MT" panose="020B0502020104020203" pitchFamily="34" charset="0"/>
            </a:endParaRPr>
          </a:p>
          <a:p>
            <a:pPr lvl="1" eaLnBrk="1" hangingPunct="1"/>
            <a:r>
              <a:rPr lang="en-US" altLang="en-US" dirty="0" smtClean="0">
                <a:latin typeface="Gill Sans MT" panose="020B0502020104020203" pitchFamily="34" charset="0"/>
              </a:rPr>
              <a:t>Oakland Auto development agreement</a:t>
            </a:r>
            <a:br>
              <a:rPr lang="en-US" altLang="en-US" dirty="0" smtClean="0">
                <a:latin typeface="Gill Sans MT" panose="020B0502020104020203" pitchFamily="34" charset="0"/>
              </a:rPr>
            </a:br>
            <a:endParaRPr lang="en-US" altLang="en-US" dirty="0" smtClean="0">
              <a:latin typeface="Gill Sans MT" panose="020B0502020104020203" pitchFamily="34" charset="0"/>
            </a:endParaRPr>
          </a:p>
          <a:p>
            <a:pPr lvl="1" eaLnBrk="1" hangingPunct="1"/>
            <a:r>
              <a:rPr lang="en-US" altLang="en-US" dirty="0" smtClean="0">
                <a:latin typeface="Gill Sans MT" panose="020B0502020104020203" pitchFamily="34" charset="0"/>
              </a:rPr>
              <a:t>The Exchange parking</a:t>
            </a:r>
            <a:br>
              <a:rPr lang="en-US" altLang="en-US" dirty="0" smtClean="0">
                <a:latin typeface="Gill Sans MT" panose="020B0502020104020203" pitchFamily="34" charset="0"/>
              </a:rPr>
            </a:br>
            <a:endParaRPr lang="en-US" altLang="en-US" dirty="0" smtClean="0">
              <a:latin typeface="Gill Sans MT" panose="020B0502020104020203" pitchFamily="34" charset="0"/>
            </a:endParaRPr>
          </a:p>
          <a:p>
            <a:pPr lvl="1" eaLnBrk="1" hangingPunct="1"/>
            <a:r>
              <a:rPr lang="en-US" altLang="en-US" dirty="0" smtClean="0">
                <a:latin typeface="Gill Sans MT" panose="020B0502020104020203" pitchFamily="34" charset="0"/>
              </a:rPr>
              <a:t>West White Street sites</a:t>
            </a:r>
            <a:br>
              <a:rPr lang="en-US" altLang="en-US" dirty="0" smtClean="0">
                <a:latin typeface="Gill Sans MT" panose="020B0502020104020203" pitchFamily="34" charset="0"/>
              </a:rPr>
            </a:br>
            <a:endParaRPr lang="en-US" altLang="en-US" dirty="0" smtClean="0">
              <a:latin typeface="Gill Sans MT" panose="020B0502020104020203" pitchFamily="34" charset="0"/>
            </a:endParaRPr>
          </a:p>
          <a:p>
            <a:pPr lvl="1" eaLnBrk="1" hangingPunct="1"/>
            <a:r>
              <a:rPr lang="en-US" altLang="en-US" dirty="0" smtClean="0">
                <a:latin typeface="Gill Sans MT" panose="020B0502020104020203" pitchFamily="34" charset="0"/>
              </a:rPr>
              <a:t>South Wilson Street site</a:t>
            </a:r>
          </a:p>
          <a:p>
            <a:pPr lvl="1" eaLnBrk="1" hangingPunct="1">
              <a:buFont typeface="Arial" panose="020B0604020202020204" pitchFamily="34" charset="0"/>
              <a:buNone/>
            </a:pPr>
            <a:endParaRPr lang="en-US" altLang="en-US" dirty="0" smtClean="0">
              <a:latin typeface="Gill Sans MT" panose="020B0502020104020203" pitchFamily="34" charset="0"/>
            </a:endParaRPr>
          </a:p>
        </p:txBody>
      </p:sp>
    </p:spTree>
    <p:extLst>
      <p:ext uri="{BB962C8B-B14F-4D97-AF65-F5344CB8AC3E}">
        <p14:creationId xmlns:p14="http://schemas.microsoft.com/office/powerpoint/2010/main" val="18577141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7"/>
          <p:cNvSpPr txBox="1">
            <a:spLocks noChangeArrowheads="1"/>
          </p:cNvSpPr>
          <p:nvPr/>
        </p:nvSpPr>
        <p:spPr bwMode="auto">
          <a:xfrm>
            <a:off x="390525" y="0"/>
            <a:ext cx="118014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109AD6"/>
                </a:solidFill>
                <a:effectLst/>
                <a:uLnTx/>
                <a:uFillTx/>
                <a:latin typeface="Gill Sans MT" panose="020B0502020104020203" pitchFamily="34" charset="0"/>
                <a:ea typeface="+mn-ea"/>
                <a:cs typeface="Arial" panose="020B0604020202020204" pitchFamily="34" charset="0"/>
              </a:rPr>
              <a:t>Growth Management Incentives</a:t>
            </a:r>
          </a:p>
        </p:txBody>
      </p:sp>
      <p:sp>
        <p:nvSpPr>
          <p:cNvPr id="7171" name="Content Placeholder 3"/>
          <p:cNvSpPr>
            <a:spLocks noGrp="1"/>
          </p:cNvSpPr>
          <p:nvPr>
            <p:ph idx="1"/>
          </p:nvPr>
        </p:nvSpPr>
        <p:spPr>
          <a:xfrm>
            <a:off x="804863" y="784225"/>
            <a:ext cx="10515600" cy="4729163"/>
          </a:xfrm>
        </p:spPr>
        <p:txBody>
          <a:bodyPr/>
          <a:lstStyle/>
          <a:p>
            <a:pPr lvl="1" eaLnBrk="1" hangingPunct="1"/>
            <a:r>
              <a:rPr lang="en-US" altLang="en-US" sz="2300" dirty="0" smtClean="0">
                <a:latin typeface="Gill Sans MT" panose="020B0502020104020203" pitchFamily="34" charset="0"/>
              </a:rPr>
              <a:t>Approved - Habitat for Humanity building an affordable home on </a:t>
            </a:r>
            <a:r>
              <a:rPr lang="en-US" altLang="en-US" sz="2300" dirty="0" err="1" smtClean="0">
                <a:latin typeface="Gill Sans MT" panose="020B0502020104020203" pitchFamily="34" charset="0"/>
              </a:rPr>
              <a:t>Hagins</a:t>
            </a:r>
            <a:r>
              <a:rPr lang="en-US" altLang="en-US" sz="2300" dirty="0" smtClean="0">
                <a:latin typeface="Gill Sans MT" panose="020B0502020104020203" pitchFamily="34" charset="0"/>
              </a:rPr>
              <a:t> Street</a:t>
            </a:r>
            <a:br>
              <a:rPr lang="en-US" altLang="en-US" sz="2300" dirty="0" smtClean="0">
                <a:latin typeface="Gill Sans MT" panose="020B0502020104020203" pitchFamily="34" charset="0"/>
              </a:rPr>
            </a:br>
            <a:endParaRPr lang="en-US" altLang="en-US" sz="2300" dirty="0" smtClean="0">
              <a:latin typeface="Gill Sans MT" panose="020B0502020104020203" pitchFamily="34" charset="0"/>
            </a:endParaRPr>
          </a:p>
          <a:p>
            <a:pPr lvl="1" eaLnBrk="1" hangingPunct="1"/>
            <a:r>
              <a:rPr lang="en-US" altLang="en-US" sz="2300" dirty="0" smtClean="0">
                <a:latin typeface="Gill Sans MT" panose="020B0502020104020203" pitchFamily="34" charset="0"/>
              </a:rPr>
              <a:t>Housing Development Corporation of Rock Hill seeking water meter set fees reimbursed for 6 affordable rental homes on 5 different streets</a:t>
            </a:r>
            <a:br>
              <a:rPr lang="en-US" altLang="en-US" sz="2300" dirty="0" smtClean="0">
                <a:latin typeface="Gill Sans MT" panose="020B0502020104020203" pitchFamily="34" charset="0"/>
              </a:rPr>
            </a:br>
            <a:r>
              <a:rPr lang="en-US" altLang="en-US" sz="2300" dirty="0" smtClean="0">
                <a:latin typeface="Gill Sans MT" panose="020B0502020104020203" pitchFamily="34" charset="0"/>
              </a:rPr>
              <a:t> </a:t>
            </a:r>
          </a:p>
          <a:p>
            <a:pPr lvl="1" eaLnBrk="1" hangingPunct="1"/>
            <a:r>
              <a:rPr lang="en-US" altLang="en-US" sz="2300" dirty="0" smtClean="0">
                <a:latin typeface="Gill Sans MT" panose="020B0502020104020203" pitchFamily="34" charset="0"/>
              </a:rPr>
              <a:t>Walk2Campus will revitalize 113 Hampton Street, including adding a second floor; assistance sought</a:t>
            </a:r>
            <a:br>
              <a:rPr lang="en-US" altLang="en-US" sz="2300" dirty="0" smtClean="0">
                <a:latin typeface="Gill Sans MT" panose="020B0502020104020203" pitchFamily="34" charset="0"/>
              </a:rPr>
            </a:br>
            <a:endParaRPr lang="en-US" altLang="en-US" sz="2300" dirty="0" smtClean="0">
              <a:latin typeface="Gill Sans MT" panose="020B0502020104020203" pitchFamily="34" charset="0"/>
            </a:endParaRPr>
          </a:p>
          <a:p>
            <a:pPr lvl="1" eaLnBrk="1" hangingPunct="1"/>
            <a:r>
              <a:rPr lang="en-US" altLang="en-US" sz="2300" dirty="0" smtClean="0">
                <a:latin typeface="Gill Sans MT" panose="020B0502020104020203" pitchFamily="34" charset="0"/>
              </a:rPr>
              <a:t>An application to assist with eligible expenses at the retail buildings to be redeveloped as part of The Exchange project will be submitted shortly.</a:t>
            </a:r>
          </a:p>
          <a:p>
            <a:pPr lvl="1" eaLnBrk="1" hangingPunct="1"/>
            <a:endParaRPr lang="en-US" altLang="en-US" sz="2300" dirty="0" smtClean="0">
              <a:latin typeface="Gill Sans MT" panose="020B0502020104020203" pitchFamily="34" charset="0"/>
            </a:endParaRPr>
          </a:p>
          <a:p>
            <a:pPr lvl="1" eaLnBrk="1" hangingPunct="1"/>
            <a:r>
              <a:rPr lang="en-US" altLang="en-US" sz="2300" dirty="0" smtClean="0">
                <a:latin typeface="Gill Sans MT" panose="020B0502020104020203" pitchFamily="34" charset="0"/>
              </a:rPr>
              <a:t>Brad Hastings has joined the Growth Management Incentive Review Committee representing RHEDC (recused from consideration of the Walk2Campus application)</a:t>
            </a:r>
          </a:p>
        </p:txBody>
      </p:sp>
    </p:spTree>
    <p:extLst>
      <p:ext uri="{BB962C8B-B14F-4D97-AF65-F5344CB8AC3E}">
        <p14:creationId xmlns:p14="http://schemas.microsoft.com/office/powerpoint/2010/main" val="25182124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7"/>
          <p:cNvSpPr txBox="1">
            <a:spLocks noChangeArrowheads="1"/>
          </p:cNvSpPr>
          <p:nvPr/>
        </p:nvSpPr>
        <p:spPr bwMode="auto">
          <a:xfrm>
            <a:off x="390525" y="0"/>
            <a:ext cx="118014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109AD6"/>
                </a:solidFill>
                <a:effectLst/>
                <a:uLnTx/>
                <a:uFillTx/>
                <a:latin typeface="Gill Sans MT" panose="020B0502020104020203" pitchFamily="34" charset="0"/>
                <a:ea typeface="+mn-ea"/>
                <a:cs typeface="Arial" panose="020B0604020202020204" pitchFamily="34" charset="0"/>
              </a:rPr>
              <a:t>Oakland Auto – development agreement</a:t>
            </a:r>
          </a:p>
        </p:txBody>
      </p:sp>
      <p:sp>
        <p:nvSpPr>
          <p:cNvPr id="8195" name="Content Placeholder 3"/>
          <p:cNvSpPr>
            <a:spLocks noGrp="1"/>
          </p:cNvSpPr>
          <p:nvPr>
            <p:ph idx="1"/>
          </p:nvPr>
        </p:nvSpPr>
        <p:spPr>
          <a:xfrm>
            <a:off x="804863" y="871538"/>
            <a:ext cx="10515600" cy="4729162"/>
          </a:xfrm>
        </p:spPr>
        <p:txBody>
          <a:bodyPr/>
          <a:lstStyle/>
          <a:p>
            <a:pPr lvl="1" eaLnBrk="1" hangingPunct="1"/>
            <a:r>
              <a:rPr lang="en-US" altLang="en-US" dirty="0" smtClean="0">
                <a:latin typeface="Gill Sans MT" panose="020B0502020104020203" pitchFamily="34" charset="0"/>
              </a:rPr>
              <a:t>119 South Oakland Avenue</a:t>
            </a:r>
            <a:br>
              <a:rPr lang="en-US" altLang="en-US" dirty="0" smtClean="0">
                <a:latin typeface="Gill Sans MT" panose="020B0502020104020203" pitchFamily="34" charset="0"/>
              </a:rPr>
            </a:br>
            <a:r>
              <a:rPr lang="en-US" altLang="en-US" dirty="0" err="1" smtClean="0">
                <a:latin typeface="Gill Sans MT" panose="020B0502020104020203" pitchFamily="34" charset="0"/>
              </a:rPr>
              <a:t>Lat</a:t>
            </a:r>
            <a:r>
              <a:rPr lang="en-US" altLang="en-US" dirty="0" smtClean="0">
                <a:latin typeface="Gill Sans MT" panose="020B0502020104020203" pitchFamily="34" charset="0"/>
              </a:rPr>
              <a:t> Purser and Associates purchased the property in February 2019</a:t>
            </a:r>
          </a:p>
          <a:p>
            <a:pPr lvl="1" eaLnBrk="1" hangingPunct="1"/>
            <a:r>
              <a:rPr lang="en-US" altLang="en-US" dirty="0" smtClean="0">
                <a:latin typeface="Gill Sans MT" panose="020B0502020104020203" pitchFamily="34" charset="0"/>
              </a:rPr>
              <a:t>Office, retail, and restaurant uses are contemplated</a:t>
            </a:r>
          </a:p>
          <a:p>
            <a:pPr lvl="1" eaLnBrk="1" hangingPunct="1"/>
            <a:r>
              <a:rPr lang="en-US" altLang="en-US" dirty="0" smtClean="0">
                <a:latin typeface="Gill Sans MT" panose="020B0502020104020203" pitchFamily="34" charset="0"/>
              </a:rPr>
              <a:t>Development agreement requires a construction start date by 12/31/2020</a:t>
            </a:r>
          </a:p>
          <a:p>
            <a:pPr lvl="1" eaLnBrk="1" hangingPunct="1"/>
            <a:r>
              <a:rPr lang="en-US" altLang="en-US" dirty="0" smtClean="0">
                <a:latin typeface="Gill Sans MT" panose="020B0502020104020203" pitchFamily="34" charset="0"/>
              </a:rPr>
              <a:t>Leasing activity had been slow and COVID-19 has made matters worse</a:t>
            </a:r>
          </a:p>
          <a:p>
            <a:pPr lvl="1" eaLnBrk="1" hangingPunct="1"/>
            <a:r>
              <a:rPr lang="en-US" altLang="en-US" dirty="0" smtClean="0">
                <a:latin typeface="Gill Sans MT" panose="020B0502020104020203" pitchFamily="34" charset="0"/>
              </a:rPr>
              <a:t>City Council will be asked to consider a 6 month extension of the start date</a:t>
            </a:r>
          </a:p>
          <a:p>
            <a:pPr lvl="1" eaLnBrk="1" hangingPunct="1"/>
            <a:r>
              <a:rPr lang="en-US" altLang="en-US" dirty="0" smtClean="0">
                <a:latin typeface="Gill Sans MT" panose="020B0502020104020203" pitchFamily="34" charset="0"/>
              </a:rPr>
              <a:t>Another 6 month extension may be sought (approval at the City Manager’s discretion)</a:t>
            </a:r>
          </a:p>
          <a:p>
            <a:pPr lvl="1" eaLnBrk="1" hangingPunct="1"/>
            <a:endParaRPr lang="en-US" altLang="en-US" dirty="0" smtClean="0"/>
          </a:p>
          <a:p>
            <a:pPr lvl="1" eaLnBrk="1" hangingPunct="1"/>
            <a:endParaRPr lang="en-US" altLang="en-US" dirty="0" smtClean="0"/>
          </a:p>
        </p:txBody>
      </p:sp>
      <p:pic>
        <p:nvPicPr>
          <p:cNvPr id="819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25863" y="3844925"/>
            <a:ext cx="8283575"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12482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rotWithShape="1">
          <a:blip r:embed="rId3"/>
          <a:srcRect l="355"/>
          <a:stretch/>
        </p:blipFill>
        <p:spPr>
          <a:xfrm>
            <a:off x="1066799" y="61622"/>
            <a:ext cx="10058400" cy="6734755"/>
          </a:xfrm>
          <a:prstGeom prst="rect">
            <a:avLst/>
          </a:prstGeom>
        </p:spPr>
      </p:pic>
      <p:sp>
        <p:nvSpPr>
          <p:cNvPr id="4" name="Title 1"/>
          <p:cNvSpPr>
            <a:spLocks noGrp="1"/>
          </p:cNvSpPr>
          <p:nvPr>
            <p:ph type="title"/>
          </p:nvPr>
        </p:nvSpPr>
        <p:spPr>
          <a:xfrm>
            <a:off x="1447799" y="344301"/>
            <a:ext cx="8915400" cy="1802990"/>
          </a:xfrm>
        </p:spPr>
        <p:txBody>
          <a:bodyPr>
            <a:noAutofit/>
          </a:bodyPr>
          <a:lstStyle/>
          <a:p>
            <a:pPr algn="ctr"/>
            <a:r>
              <a:rPr lang="en-US" sz="6000" b="1" dirty="0">
                <a:ln w="0"/>
                <a:solidFill>
                  <a:schemeClr val="accent3"/>
                </a:solidFill>
                <a:effectLst>
                  <a:outerShdw blurRad="38100" dist="38100" dir="2700000" algn="tl">
                    <a:srgbClr val="000000">
                      <a:alpha val="43137"/>
                    </a:srgbClr>
                  </a:outerShdw>
                </a:effectLst>
                <a:latin typeface="Gill Sans MT" panose="020B0502020104020203" pitchFamily="34" charset="0"/>
              </a:rPr>
              <a:t>Current Active Projects</a:t>
            </a:r>
          </a:p>
        </p:txBody>
      </p:sp>
      <p:pic>
        <p:nvPicPr>
          <p:cNvPr id="7" name="Picture 6"/>
          <p:cNvPicPr>
            <a:picLocks noChangeAspect="1"/>
          </p:cNvPicPr>
          <p:nvPr/>
        </p:nvPicPr>
        <p:blipFill>
          <a:blip r:embed="rId4"/>
          <a:stretch>
            <a:fillRect/>
          </a:stretch>
        </p:blipFill>
        <p:spPr>
          <a:xfrm>
            <a:off x="1240971" y="1835028"/>
            <a:ext cx="9711518" cy="3379890"/>
          </a:xfrm>
          <a:prstGeom prst="rect">
            <a:avLst/>
          </a:prstGeom>
        </p:spPr>
      </p:pic>
    </p:spTree>
    <p:extLst>
      <p:ext uri="{BB962C8B-B14F-4D97-AF65-F5344CB8AC3E}">
        <p14:creationId xmlns:p14="http://schemas.microsoft.com/office/powerpoint/2010/main" val="382199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7"/>
          <p:cNvSpPr txBox="1">
            <a:spLocks noChangeArrowheads="1"/>
          </p:cNvSpPr>
          <p:nvPr/>
        </p:nvSpPr>
        <p:spPr bwMode="auto">
          <a:xfrm>
            <a:off x="390525" y="0"/>
            <a:ext cx="118014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a:ln>
                  <a:noFill/>
                </a:ln>
                <a:solidFill>
                  <a:srgbClr val="109AD6"/>
                </a:solidFill>
                <a:effectLst/>
                <a:uLnTx/>
                <a:uFillTx/>
                <a:latin typeface="Gill Sans MT" panose="020B0502020104020203" pitchFamily="34" charset="0"/>
                <a:ea typeface="+mn-ea"/>
                <a:cs typeface="Arial" panose="020B0604020202020204" pitchFamily="34" charset="0"/>
              </a:rPr>
              <a:t>The Exchange - Parking</a:t>
            </a:r>
          </a:p>
        </p:txBody>
      </p:sp>
      <p:sp>
        <p:nvSpPr>
          <p:cNvPr id="9219" name="Content Placeholder 3"/>
          <p:cNvSpPr>
            <a:spLocks noGrp="1"/>
          </p:cNvSpPr>
          <p:nvPr>
            <p:ph idx="1"/>
          </p:nvPr>
        </p:nvSpPr>
        <p:spPr>
          <a:xfrm>
            <a:off x="804863" y="871538"/>
            <a:ext cx="10515600" cy="4729162"/>
          </a:xfrm>
        </p:spPr>
        <p:txBody>
          <a:bodyPr/>
          <a:lstStyle/>
          <a:p>
            <a:pPr lvl="1" eaLnBrk="1" hangingPunct="1"/>
            <a:r>
              <a:rPr lang="en-US" altLang="en-US" dirty="0" smtClean="0">
                <a:latin typeface="Gill Sans MT" panose="020B0502020104020203" pitchFamily="34" charset="0"/>
              </a:rPr>
              <a:t>Parking has been one of the last issues to be resolved</a:t>
            </a:r>
          </a:p>
          <a:p>
            <a:pPr lvl="1" eaLnBrk="1" hangingPunct="1"/>
            <a:r>
              <a:rPr lang="en-US" altLang="en-US" dirty="0" smtClean="0">
                <a:latin typeface="Gill Sans MT" panose="020B0502020104020203" pitchFamily="34" charset="0"/>
              </a:rPr>
              <a:t>Parking deck first proposed but later removed from the planning</a:t>
            </a:r>
          </a:p>
          <a:p>
            <a:pPr lvl="1" eaLnBrk="1" hangingPunct="1"/>
            <a:r>
              <a:rPr lang="en-US" altLang="en-US" dirty="0" smtClean="0">
                <a:latin typeface="Gill Sans MT" panose="020B0502020104020203" pitchFamily="34" charset="0"/>
              </a:rPr>
              <a:t>Residential uses can be parked on the parcel</a:t>
            </a:r>
          </a:p>
          <a:p>
            <a:pPr lvl="1" eaLnBrk="1" hangingPunct="1"/>
            <a:r>
              <a:rPr lang="en-US" altLang="en-US" dirty="0" smtClean="0">
                <a:latin typeface="Gill Sans MT" panose="020B0502020104020203" pitchFamily="34" charset="0"/>
              </a:rPr>
              <a:t>Commercial uses are short on the parking needed</a:t>
            </a:r>
          </a:p>
          <a:p>
            <a:pPr lvl="1" eaLnBrk="1" hangingPunct="1"/>
            <a:r>
              <a:rPr lang="en-US" altLang="en-US" dirty="0" smtClean="0">
                <a:latin typeface="Gill Sans MT" panose="020B0502020104020203" pitchFamily="34" charset="0"/>
              </a:rPr>
              <a:t>Commercial buildings will be included in the Downtown Parking Management Plan and pay into the system</a:t>
            </a:r>
          </a:p>
          <a:p>
            <a:pPr lvl="1" eaLnBrk="1" hangingPunct="1"/>
            <a:endParaRPr lang="en-US" altLang="en-US" dirty="0" smtClean="0">
              <a:latin typeface="Gill Sans MT" panose="020B0502020104020203" pitchFamily="34" charset="0"/>
            </a:endParaRPr>
          </a:p>
          <a:p>
            <a:pPr lvl="1" eaLnBrk="1" hangingPunct="1"/>
            <a:r>
              <a:rPr lang="en-US" altLang="en-US" dirty="0" smtClean="0">
                <a:latin typeface="Gill Sans MT" panose="020B0502020104020203" pitchFamily="34" charset="0"/>
              </a:rPr>
              <a:t>With the parking issue resolved and</a:t>
            </a:r>
            <a:br>
              <a:rPr lang="en-US" altLang="en-US" dirty="0" smtClean="0">
                <a:latin typeface="Gill Sans MT" panose="020B0502020104020203" pitchFamily="34" charset="0"/>
              </a:rPr>
            </a:br>
            <a:r>
              <a:rPr lang="en-US" altLang="en-US" dirty="0" smtClean="0">
                <a:latin typeface="Gill Sans MT" panose="020B0502020104020203" pitchFamily="34" charset="0"/>
              </a:rPr>
              <a:t>York County having signed the</a:t>
            </a:r>
            <a:br>
              <a:rPr lang="en-US" altLang="en-US" dirty="0" smtClean="0">
                <a:latin typeface="Gill Sans MT" panose="020B0502020104020203" pitchFamily="34" charset="0"/>
              </a:rPr>
            </a:br>
            <a:r>
              <a:rPr lang="en-US" altLang="en-US" dirty="0" smtClean="0">
                <a:latin typeface="Gill Sans MT" panose="020B0502020104020203" pitchFamily="34" charset="0"/>
              </a:rPr>
              <a:t>Purchase-Sale Agreement,</a:t>
            </a:r>
            <a:br>
              <a:rPr lang="en-US" altLang="en-US" dirty="0" smtClean="0">
                <a:latin typeface="Gill Sans MT" panose="020B0502020104020203" pitchFamily="34" charset="0"/>
              </a:rPr>
            </a:br>
            <a:r>
              <a:rPr lang="en-US" altLang="en-US" dirty="0" smtClean="0">
                <a:latin typeface="Gill Sans MT" panose="020B0502020104020203" pitchFamily="34" charset="0"/>
              </a:rPr>
              <a:t>City Council will consider a</a:t>
            </a:r>
            <a:br>
              <a:rPr lang="en-US" altLang="en-US" dirty="0" smtClean="0">
                <a:latin typeface="Gill Sans MT" panose="020B0502020104020203" pitchFamily="34" charset="0"/>
              </a:rPr>
            </a:br>
            <a:r>
              <a:rPr lang="en-US" altLang="en-US" dirty="0" smtClean="0">
                <a:latin typeface="Gill Sans MT" panose="020B0502020104020203" pitchFamily="34" charset="0"/>
              </a:rPr>
              <a:t>development agreement soon</a:t>
            </a:r>
          </a:p>
          <a:p>
            <a:pPr lvl="1" eaLnBrk="1" hangingPunct="1"/>
            <a:endParaRPr lang="en-US" altLang="en-US" dirty="0" smtClean="0">
              <a:latin typeface="Gill Sans MT" panose="020B0502020104020203" pitchFamily="34" charset="0"/>
            </a:endParaRPr>
          </a:p>
        </p:txBody>
      </p:sp>
      <p:pic>
        <p:nvPicPr>
          <p:cNvPr id="9220" name="Picture 4"/>
          <p:cNvPicPr>
            <a:picLocks noChangeAspect="1"/>
          </p:cNvPicPr>
          <p:nvPr/>
        </p:nvPicPr>
        <p:blipFill>
          <a:blip r:embed="rId2">
            <a:extLst>
              <a:ext uri="{28A0092B-C50C-407E-A947-70E740481C1C}">
                <a14:useLocalDpi xmlns:a14="http://schemas.microsoft.com/office/drawing/2010/main" val="0"/>
              </a:ext>
            </a:extLst>
          </a:blip>
          <a:srcRect l="20349" t="16261" r="19366" b="17065"/>
          <a:stretch>
            <a:fillRect/>
          </a:stretch>
        </p:blipFill>
        <p:spPr bwMode="auto">
          <a:xfrm>
            <a:off x="6073775" y="3227388"/>
            <a:ext cx="5835650" cy="363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62202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7"/>
          <p:cNvSpPr txBox="1">
            <a:spLocks noChangeArrowheads="1"/>
          </p:cNvSpPr>
          <p:nvPr/>
        </p:nvSpPr>
        <p:spPr bwMode="auto">
          <a:xfrm>
            <a:off x="390525" y="0"/>
            <a:ext cx="118014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109AD6"/>
                </a:solidFill>
                <a:effectLst/>
                <a:uLnTx/>
                <a:uFillTx/>
                <a:latin typeface="Gill Sans MT" panose="020B0502020104020203" pitchFamily="34" charset="0"/>
                <a:ea typeface="+mn-ea"/>
                <a:cs typeface="Arial" panose="020B0604020202020204" pitchFamily="34" charset="0"/>
              </a:rPr>
              <a:t>West White Street Sites</a:t>
            </a:r>
          </a:p>
        </p:txBody>
      </p:sp>
      <p:sp>
        <p:nvSpPr>
          <p:cNvPr id="10243" name="Content Placeholder 3"/>
          <p:cNvSpPr>
            <a:spLocks noGrp="1"/>
          </p:cNvSpPr>
          <p:nvPr>
            <p:ph idx="1"/>
          </p:nvPr>
        </p:nvSpPr>
        <p:spPr>
          <a:xfrm>
            <a:off x="804863" y="871538"/>
            <a:ext cx="10668000" cy="4729162"/>
          </a:xfrm>
        </p:spPr>
        <p:txBody>
          <a:bodyPr/>
          <a:lstStyle/>
          <a:p>
            <a:pPr lvl="1" eaLnBrk="1" hangingPunct="1"/>
            <a:r>
              <a:rPr lang="en-US" altLang="en-US" dirty="0" smtClean="0">
                <a:latin typeface="Gill Sans MT" panose="020B0502020104020203" pitchFamily="34" charset="0"/>
              </a:rPr>
              <a:t>Three parcels are available between Dave Lyle Boulevard and Wilson Street (across from The Cotton Factory):</a:t>
            </a:r>
          </a:p>
          <a:p>
            <a:pPr lvl="2" eaLnBrk="1" hangingPunct="1"/>
            <a:r>
              <a:rPr lang="en-US" altLang="en-US" dirty="0" smtClean="0">
                <a:latin typeface="Gill Sans MT" panose="020B0502020104020203" pitchFamily="34" charset="0"/>
              </a:rPr>
              <a:t>Former seafood store site</a:t>
            </a:r>
          </a:p>
          <a:p>
            <a:pPr lvl="2" eaLnBrk="1" hangingPunct="1"/>
            <a:r>
              <a:rPr lang="en-US" altLang="en-US" dirty="0" smtClean="0">
                <a:latin typeface="Gill Sans MT" panose="020B0502020104020203" pitchFamily="34" charset="0"/>
              </a:rPr>
              <a:t>Land in front of parking deck to be built</a:t>
            </a:r>
          </a:p>
          <a:p>
            <a:pPr lvl="2" eaLnBrk="1" hangingPunct="1"/>
            <a:r>
              <a:rPr lang="en-US" altLang="en-US" dirty="0" smtClean="0">
                <a:latin typeface="Gill Sans MT" panose="020B0502020104020203" pitchFamily="34" charset="0"/>
              </a:rPr>
              <a:t>Used auto sales lot</a:t>
            </a:r>
            <a:br>
              <a:rPr lang="en-US" altLang="en-US" dirty="0" smtClean="0">
                <a:latin typeface="Gill Sans MT" panose="020B0502020104020203" pitchFamily="34" charset="0"/>
              </a:rPr>
            </a:br>
            <a:endParaRPr lang="en-US" altLang="en-US" dirty="0" smtClean="0">
              <a:latin typeface="Gill Sans MT" panose="020B0502020104020203" pitchFamily="34" charset="0"/>
            </a:endParaRPr>
          </a:p>
          <a:p>
            <a:pPr lvl="1" eaLnBrk="1" hangingPunct="1"/>
            <a:r>
              <a:rPr lang="en-US" altLang="en-US" dirty="0" smtClean="0">
                <a:latin typeface="Gill Sans MT" panose="020B0502020104020203" pitchFamily="34" charset="0"/>
              </a:rPr>
              <a:t>Interest in these</a:t>
            </a:r>
            <a:br>
              <a:rPr lang="en-US" altLang="en-US" dirty="0" smtClean="0">
                <a:latin typeface="Gill Sans MT" panose="020B0502020104020203" pitchFamily="34" charset="0"/>
              </a:rPr>
            </a:br>
            <a:r>
              <a:rPr lang="en-US" altLang="en-US" dirty="0" smtClean="0">
                <a:latin typeface="Gill Sans MT" panose="020B0502020104020203" pitchFamily="34" charset="0"/>
              </a:rPr>
              <a:t>sites for mixed use</a:t>
            </a:r>
            <a:br>
              <a:rPr lang="en-US" altLang="en-US" dirty="0" smtClean="0">
                <a:latin typeface="Gill Sans MT" panose="020B0502020104020203" pitchFamily="34" charset="0"/>
              </a:rPr>
            </a:br>
            <a:endParaRPr lang="en-US" altLang="en-US" dirty="0" smtClean="0">
              <a:latin typeface="Gill Sans MT" panose="020B0502020104020203" pitchFamily="34" charset="0"/>
            </a:endParaRPr>
          </a:p>
          <a:p>
            <a:pPr lvl="1" eaLnBrk="1" hangingPunct="1"/>
            <a:r>
              <a:rPr lang="en-US" altLang="en-US" dirty="0" smtClean="0">
                <a:latin typeface="Gill Sans MT" panose="020B0502020104020203" pitchFamily="34" charset="0"/>
              </a:rPr>
              <a:t>New development</a:t>
            </a:r>
            <a:br>
              <a:rPr lang="en-US" altLang="en-US" dirty="0" smtClean="0">
                <a:latin typeface="Gill Sans MT" panose="020B0502020104020203" pitchFamily="34" charset="0"/>
              </a:rPr>
            </a:br>
            <a:r>
              <a:rPr lang="en-US" altLang="en-US" dirty="0" smtClean="0">
                <a:latin typeface="Gill Sans MT" panose="020B0502020104020203" pitchFamily="34" charset="0"/>
              </a:rPr>
              <a:t>must integrate with</a:t>
            </a:r>
            <a:br>
              <a:rPr lang="en-US" altLang="en-US" dirty="0" smtClean="0">
                <a:latin typeface="Gill Sans MT" panose="020B0502020104020203" pitchFamily="34" charset="0"/>
              </a:rPr>
            </a:br>
            <a:r>
              <a:rPr lang="en-US" altLang="en-US" dirty="0" smtClean="0">
                <a:latin typeface="Gill Sans MT" panose="020B0502020104020203" pitchFamily="34" charset="0"/>
              </a:rPr>
              <a:t>pedestrian/cyclist</a:t>
            </a:r>
            <a:br>
              <a:rPr lang="en-US" altLang="en-US" dirty="0" smtClean="0">
                <a:latin typeface="Gill Sans MT" panose="020B0502020104020203" pitchFamily="34" charset="0"/>
              </a:rPr>
            </a:br>
            <a:r>
              <a:rPr lang="en-US" altLang="en-US" dirty="0" smtClean="0">
                <a:latin typeface="Gill Sans MT" panose="020B0502020104020203" pitchFamily="34" charset="0"/>
              </a:rPr>
              <a:t>bridge</a:t>
            </a:r>
          </a:p>
        </p:txBody>
      </p:sp>
      <p:pic>
        <p:nvPicPr>
          <p:cNvPr id="1024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67163" y="2652713"/>
            <a:ext cx="8037512"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341473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7"/>
          <p:cNvSpPr txBox="1">
            <a:spLocks noChangeArrowheads="1"/>
          </p:cNvSpPr>
          <p:nvPr/>
        </p:nvSpPr>
        <p:spPr bwMode="auto">
          <a:xfrm>
            <a:off x="390525" y="0"/>
            <a:ext cx="118014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109AD6"/>
                </a:solidFill>
                <a:effectLst/>
                <a:uLnTx/>
                <a:uFillTx/>
                <a:latin typeface="Gill Sans MT" panose="020B0502020104020203" pitchFamily="34" charset="0"/>
                <a:ea typeface="+mn-ea"/>
                <a:cs typeface="Arial" panose="020B0604020202020204" pitchFamily="34" charset="0"/>
              </a:rPr>
              <a:t>South Wilson Street Site</a:t>
            </a:r>
          </a:p>
        </p:txBody>
      </p:sp>
      <p:sp>
        <p:nvSpPr>
          <p:cNvPr id="11267" name="Content Placeholder 3"/>
          <p:cNvSpPr>
            <a:spLocks noGrp="1"/>
          </p:cNvSpPr>
          <p:nvPr>
            <p:ph idx="1"/>
          </p:nvPr>
        </p:nvSpPr>
        <p:spPr>
          <a:xfrm>
            <a:off x="804863" y="871538"/>
            <a:ext cx="10515600" cy="4729162"/>
          </a:xfrm>
        </p:spPr>
        <p:txBody>
          <a:bodyPr/>
          <a:lstStyle/>
          <a:p>
            <a:pPr lvl="1" eaLnBrk="1" hangingPunct="1"/>
            <a:r>
              <a:rPr lang="en-US" altLang="en-US" dirty="0" smtClean="0">
                <a:latin typeface="Gill Sans MT" panose="020B0502020104020203" pitchFamily="34" charset="0"/>
              </a:rPr>
              <a:t>Developer proposes the development of multi-family residential across from the U.S. Post Office</a:t>
            </a:r>
            <a:br>
              <a:rPr lang="en-US" altLang="en-US" dirty="0" smtClean="0">
                <a:latin typeface="Gill Sans MT" panose="020B0502020104020203" pitchFamily="34" charset="0"/>
              </a:rPr>
            </a:br>
            <a:endParaRPr lang="en-US" altLang="en-US" dirty="0" smtClean="0">
              <a:latin typeface="Gill Sans MT" panose="020B0502020104020203" pitchFamily="34" charset="0"/>
            </a:endParaRPr>
          </a:p>
          <a:p>
            <a:pPr lvl="1" eaLnBrk="1" hangingPunct="1"/>
            <a:r>
              <a:rPr lang="en-US" altLang="en-US" dirty="0" smtClean="0">
                <a:latin typeface="Gill Sans MT" panose="020B0502020104020203" pitchFamily="34" charset="0"/>
              </a:rPr>
              <a:t>Letter of Intent in place</a:t>
            </a:r>
            <a:br>
              <a:rPr lang="en-US" altLang="en-US" dirty="0" smtClean="0">
                <a:latin typeface="Gill Sans MT" panose="020B0502020104020203" pitchFamily="34" charset="0"/>
              </a:rPr>
            </a:br>
            <a:endParaRPr lang="en-US" altLang="en-US" dirty="0" smtClean="0">
              <a:latin typeface="Gill Sans MT" panose="020B0502020104020203" pitchFamily="34" charset="0"/>
            </a:endParaRPr>
          </a:p>
          <a:p>
            <a:pPr lvl="1" eaLnBrk="1" hangingPunct="1"/>
            <a:r>
              <a:rPr lang="en-US" altLang="en-US" dirty="0" smtClean="0">
                <a:latin typeface="Gill Sans MT" panose="020B0502020104020203" pitchFamily="34" charset="0"/>
              </a:rPr>
              <a:t>Soil gas found on the property;</a:t>
            </a:r>
            <a:br>
              <a:rPr lang="en-US" altLang="en-US" dirty="0" smtClean="0">
                <a:latin typeface="Gill Sans MT" panose="020B0502020104020203" pitchFamily="34" charset="0"/>
              </a:rPr>
            </a:br>
            <a:r>
              <a:rPr lang="en-US" altLang="en-US" dirty="0" smtClean="0">
                <a:latin typeface="Gill Sans MT" panose="020B0502020104020203" pitchFamily="34" charset="0"/>
              </a:rPr>
              <a:t>a vapor barrier and venting</a:t>
            </a:r>
            <a:br>
              <a:rPr lang="en-US" altLang="en-US" dirty="0" smtClean="0">
                <a:latin typeface="Gill Sans MT" panose="020B0502020104020203" pitchFamily="34" charset="0"/>
              </a:rPr>
            </a:br>
            <a:r>
              <a:rPr lang="en-US" altLang="en-US" dirty="0" smtClean="0">
                <a:latin typeface="Gill Sans MT" panose="020B0502020104020203" pitchFamily="34" charset="0"/>
              </a:rPr>
              <a:t>will likely be pursued</a:t>
            </a:r>
          </a:p>
          <a:p>
            <a:pPr lvl="1" eaLnBrk="1" hangingPunct="1"/>
            <a:endParaRPr lang="en-US" altLang="en-US" dirty="0" smtClean="0"/>
          </a:p>
        </p:txBody>
      </p:sp>
      <p:pic>
        <p:nvPicPr>
          <p:cNvPr id="11268" name="Object 1" descr="/var/www/render_temp/2997723/1457719533/slide10.png"/>
          <p:cNvPicPr>
            <a:picLocks noChangeAspect="1"/>
          </p:cNvPicPr>
          <p:nvPr/>
        </p:nvPicPr>
        <p:blipFill>
          <a:blip r:embed="rId2">
            <a:extLst>
              <a:ext uri="{28A0092B-C50C-407E-A947-70E740481C1C}">
                <a14:useLocalDpi xmlns:a14="http://schemas.microsoft.com/office/drawing/2010/main" val="0"/>
              </a:ext>
            </a:extLst>
          </a:blip>
          <a:srcRect l="40489" t="17650" r="4861" b="16866"/>
          <a:stretch>
            <a:fillRect/>
          </a:stretch>
        </p:blipFill>
        <p:spPr bwMode="auto">
          <a:xfrm>
            <a:off x="5626100" y="1760538"/>
            <a:ext cx="6278563" cy="423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4106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9202" y="2367968"/>
            <a:ext cx="3017395" cy="3160174"/>
          </a:xfrm>
          <a:prstGeom prst="rect">
            <a:avLst/>
          </a:prstGeom>
        </p:spPr>
      </p:pic>
      <p:sp>
        <p:nvSpPr>
          <p:cNvPr id="4" name="Title 1"/>
          <p:cNvSpPr txBox="1">
            <a:spLocks/>
          </p:cNvSpPr>
          <p:nvPr/>
        </p:nvSpPr>
        <p:spPr>
          <a:xfrm>
            <a:off x="491716" y="197460"/>
            <a:ext cx="10826808" cy="1927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a:ln w="0"/>
                <a:solidFill>
                  <a:schemeClr val="accent1"/>
                </a:solidFill>
                <a:effectLst>
                  <a:outerShdw blurRad="38100" dist="38100" dir="2700000" algn="tl">
                    <a:srgbClr val="000000">
                      <a:alpha val="43137"/>
                    </a:srgbClr>
                  </a:outerShdw>
                </a:effectLst>
                <a:latin typeface="Gill Sans MT" panose="020B0502020104020203" pitchFamily="34" charset="0"/>
              </a:rPr>
              <a:t>Technology Incubator</a:t>
            </a:r>
            <a:r>
              <a:rPr lang="en-US" sz="6000" b="1" dirty="0" smtClean="0">
                <a:ln w="0"/>
                <a:solidFill>
                  <a:srgbClr val="109AD6"/>
                </a:solidFill>
                <a:effectLst>
                  <a:outerShdw blurRad="38100" dist="38100" dir="2700000" algn="tl">
                    <a:srgbClr val="000000">
                      <a:alpha val="43137"/>
                    </a:srgbClr>
                  </a:outerShdw>
                </a:effectLst>
                <a:latin typeface="Gill Sans MT" panose="020B0502020104020203" pitchFamily="34" charset="0"/>
              </a:rPr>
              <a:t/>
            </a:r>
            <a:br>
              <a:rPr lang="en-US" sz="6000" b="1" dirty="0" smtClean="0">
                <a:ln w="0"/>
                <a:solidFill>
                  <a:srgbClr val="109AD6"/>
                </a:solidFill>
                <a:effectLst>
                  <a:outerShdw blurRad="38100" dist="38100" dir="2700000" algn="tl">
                    <a:srgbClr val="000000">
                      <a:alpha val="43137"/>
                    </a:srgbClr>
                  </a:outerShdw>
                </a:effectLst>
                <a:latin typeface="Gill Sans MT" panose="020B0502020104020203" pitchFamily="34" charset="0"/>
              </a:rPr>
            </a:br>
            <a:r>
              <a:rPr lang="en-US" sz="1050" dirty="0" smtClean="0">
                <a:solidFill>
                  <a:srgbClr val="109AD6"/>
                </a:solidFill>
                <a:effectLst>
                  <a:outerShdw blurRad="38100" dist="38100" dir="2700000" algn="tl">
                    <a:srgbClr val="000000">
                      <a:alpha val="43137"/>
                    </a:srgbClr>
                  </a:outerShdw>
                </a:effectLst>
                <a:latin typeface="Gill Sans MT" panose="020B0502020104020203" pitchFamily="34" charset="0"/>
              </a:rPr>
              <a:t/>
            </a:r>
            <a:br>
              <a:rPr lang="en-US" sz="1050" dirty="0" smtClean="0">
                <a:solidFill>
                  <a:srgbClr val="109AD6"/>
                </a:solidFill>
                <a:effectLst>
                  <a:outerShdw blurRad="38100" dist="38100" dir="2700000" algn="tl">
                    <a:srgbClr val="000000">
                      <a:alpha val="43137"/>
                    </a:srgbClr>
                  </a:outerShdw>
                </a:effectLst>
                <a:latin typeface="Gill Sans MT" panose="020B0502020104020203" pitchFamily="34" charset="0"/>
              </a:rPr>
            </a:br>
            <a:r>
              <a:rPr lang="en-US" sz="1050" dirty="0" smtClean="0">
                <a:solidFill>
                  <a:srgbClr val="109AD6"/>
                </a:solidFill>
                <a:effectLst>
                  <a:outerShdw blurRad="38100" dist="38100" dir="2700000" algn="tl">
                    <a:srgbClr val="000000">
                      <a:alpha val="43137"/>
                    </a:srgbClr>
                  </a:outerShdw>
                </a:effectLst>
                <a:latin typeface="Gill Sans MT" panose="020B0502020104020203" pitchFamily="34" charset="0"/>
              </a:rPr>
              <a:t> </a:t>
            </a:r>
            <a:r>
              <a:rPr lang="en-US" sz="4000" b="1" dirty="0" smtClean="0">
                <a:ln w="0"/>
                <a:solidFill>
                  <a:schemeClr val="accent3"/>
                </a:solidFill>
                <a:effectLst>
                  <a:outerShdw blurRad="38100" dist="38100" dir="2700000" algn="tl">
                    <a:srgbClr val="000000">
                      <a:alpha val="43137"/>
                    </a:srgbClr>
                  </a:outerShdw>
                </a:effectLst>
                <a:latin typeface="Gill Sans MT" panose="020B0502020104020203" pitchFamily="34" charset="0"/>
              </a:rPr>
              <a:t>Robert Alexander</a:t>
            </a:r>
            <a:endParaRPr lang="en-US" sz="4000" dirty="0">
              <a:solidFill>
                <a:schemeClr val="accent3"/>
              </a:solidFill>
              <a:effectLst>
                <a:outerShdw blurRad="38100" dist="38100" dir="2700000" algn="tl">
                  <a:srgbClr val="000000">
                    <a:alpha val="43137"/>
                  </a:srgbClr>
                </a:outerShdw>
              </a:effectLst>
              <a:latin typeface="Gill Sans MT" panose="020B0502020104020203" pitchFamily="34" charset="0"/>
            </a:endParaRPr>
          </a:p>
        </p:txBody>
      </p:sp>
    </p:spTree>
    <p:extLst>
      <p:ext uri="{BB962C8B-B14F-4D97-AF65-F5344CB8AC3E}">
        <p14:creationId xmlns:p14="http://schemas.microsoft.com/office/powerpoint/2010/main" val="14729432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 y="0"/>
            <a:ext cx="867017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srgbClr val="109AD6"/>
                </a:solidFill>
                <a:uLnTx/>
                <a:uFillTx/>
                <a:latin typeface="Gill Sans MT" panose="020B0502020104020203" pitchFamily="34" charset="0"/>
                <a:ea typeface="+mn-ea"/>
                <a:cs typeface="+mn-cs"/>
              </a:rPr>
              <a:t>Rock Hill VMS Program</a:t>
            </a:r>
          </a:p>
        </p:txBody>
      </p:sp>
      <p:sp>
        <p:nvSpPr>
          <p:cNvPr id="3" name="TextBox 2"/>
          <p:cNvSpPr txBox="1"/>
          <p:nvPr/>
        </p:nvSpPr>
        <p:spPr>
          <a:xfrm>
            <a:off x="1457719" y="2245053"/>
            <a:ext cx="9855903" cy="3354765"/>
          </a:xfrm>
          <a:prstGeom prst="rect">
            <a:avLst/>
          </a:prstGeom>
          <a:noFill/>
        </p:spPr>
        <p:txBody>
          <a:bodyPr wrap="square" rtlCol="0">
            <a:spAutoFit/>
          </a:bodyPr>
          <a:lstStyle/>
          <a:p>
            <a:pPr algn="ctr"/>
            <a:r>
              <a:rPr lang="en-US" sz="3600" dirty="0" smtClean="0">
                <a:latin typeface="Gill Sans MT" panose="020B0502020104020203" pitchFamily="34" charset="0"/>
              </a:rPr>
              <a:t>New RHVMS Mentee Applications being processed</a:t>
            </a:r>
          </a:p>
          <a:p>
            <a:pPr algn="ctr"/>
            <a:r>
              <a:rPr lang="en-US" sz="3600" dirty="0" smtClean="0">
                <a:latin typeface="Gill Sans MT" panose="020B0502020104020203" pitchFamily="34" charset="0"/>
              </a:rPr>
              <a:t>by the RHVMS Board and staff</a:t>
            </a:r>
          </a:p>
          <a:p>
            <a:pPr algn="ctr"/>
            <a:endParaRPr lang="en-US" sz="1600" dirty="0" smtClean="0">
              <a:latin typeface="Gill Sans MT" panose="020B0502020104020203" pitchFamily="34" charset="0"/>
            </a:endParaRPr>
          </a:p>
          <a:p>
            <a:pPr algn="ctr"/>
            <a:r>
              <a:rPr lang="en-US" sz="3600" dirty="0" smtClean="0">
                <a:latin typeface="Gill Sans MT" panose="020B0502020104020203" pitchFamily="34" charset="0"/>
              </a:rPr>
              <a:t>***</a:t>
            </a:r>
          </a:p>
          <a:p>
            <a:pPr algn="ctr"/>
            <a:endParaRPr lang="en-US" sz="1600" dirty="0">
              <a:latin typeface="Gill Sans MT" panose="020B0502020104020203" pitchFamily="34" charset="0"/>
            </a:endParaRPr>
          </a:p>
          <a:p>
            <a:pPr algn="ctr"/>
            <a:r>
              <a:rPr lang="en-US" sz="3600" dirty="0" smtClean="0">
                <a:latin typeface="Gill Sans MT" panose="020B0502020104020203" pitchFamily="34" charset="0"/>
              </a:rPr>
              <a:t>Over </a:t>
            </a:r>
            <a:r>
              <a:rPr lang="en-US" sz="3600" b="1" dirty="0" smtClean="0">
                <a:latin typeface="Gill Sans MT" panose="020B0502020104020203" pitchFamily="34" charset="0"/>
              </a:rPr>
              <a:t>20</a:t>
            </a:r>
            <a:r>
              <a:rPr lang="en-US" sz="3600" dirty="0" smtClean="0">
                <a:latin typeface="Gill Sans MT" panose="020B0502020104020203" pitchFamily="34" charset="0"/>
              </a:rPr>
              <a:t> new applications have been received already and more are coming in</a:t>
            </a:r>
          </a:p>
        </p:txBody>
      </p:sp>
    </p:spTree>
    <p:extLst>
      <p:ext uri="{BB962C8B-B14F-4D97-AF65-F5344CB8AC3E}">
        <p14:creationId xmlns:p14="http://schemas.microsoft.com/office/powerpoint/2010/main" val="376143529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 y="0"/>
            <a:ext cx="867017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srgbClr val="109AD6"/>
                </a:solidFill>
                <a:uLnTx/>
                <a:uFillTx/>
                <a:latin typeface="Gill Sans MT" panose="020B0502020104020203" pitchFamily="34" charset="0"/>
                <a:ea typeface="+mn-ea"/>
                <a:cs typeface="+mn-cs"/>
              </a:rPr>
              <a:t>Rock Hill VMS Program</a:t>
            </a:r>
          </a:p>
        </p:txBody>
      </p:sp>
      <p:sp>
        <p:nvSpPr>
          <p:cNvPr id="3" name="TextBox 2"/>
          <p:cNvSpPr txBox="1"/>
          <p:nvPr/>
        </p:nvSpPr>
        <p:spPr>
          <a:xfrm>
            <a:off x="1324715" y="923330"/>
            <a:ext cx="9855903" cy="646331"/>
          </a:xfrm>
          <a:prstGeom prst="rect">
            <a:avLst/>
          </a:prstGeom>
          <a:noFill/>
        </p:spPr>
        <p:txBody>
          <a:bodyPr wrap="square" rtlCol="0">
            <a:spAutoFit/>
          </a:bodyPr>
          <a:lstStyle/>
          <a:p>
            <a:pPr algn="ctr"/>
            <a:r>
              <a:rPr lang="en-US" sz="3600" dirty="0" smtClean="0">
                <a:latin typeface="Gill Sans MT" panose="020B0502020104020203" pitchFamily="34" charset="0"/>
              </a:rPr>
              <a:t>Monthly Volunteer Mentor Meetings</a:t>
            </a:r>
            <a:endParaRPr lang="en-US" sz="3600" dirty="0">
              <a:latin typeface="Gill Sans MT" panose="020B0502020104020203" pitchFamily="34" charset="0"/>
            </a:endParaRPr>
          </a:p>
        </p:txBody>
      </p:sp>
      <p:pic>
        <p:nvPicPr>
          <p:cNvPr id="2" name="Picture 1"/>
          <p:cNvPicPr>
            <a:picLocks noChangeAspect="1"/>
          </p:cNvPicPr>
          <p:nvPr/>
        </p:nvPicPr>
        <p:blipFill>
          <a:blip r:embed="rId2"/>
          <a:stretch>
            <a:fillRect/>
          </a:stretch>
        </p:blipFill>
        <p:spPr>
          <a:xfrm>
            <a:off x="953006" y="2987070"/>
            <a:ext cx="2619375" cy="1743075"/>
          </a:xfrm>
          <a:prstGeom prst="rect">
            <a:avLst/>
          </a:prstGeom>
        </p:spPr>
      </p:pic>
      <p:sp>
        <p:nvSpPr>
          <p:cNvPr id="4" name="TextBox 3"/>
          <p:cNvSpPr txBox="1"/>
          <p:nvPr/>
        </p:nvSpPr>
        <p:spPr>
          <a:xfrm>
            <a:off x="3948545" y="2987070"/>
            <a:ext cx="7633361" cy="954107"/>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latin typeface="Gill Sans MT" panose="020B0502020104020203" pitchFamily="34" charset="0"/>
              </a:rPr>
              <a:t>May 19, 2020 regularly scheduled meeting</a:t>
            </a:r>
          </a:p>
          <a:p>
            <a:pPr marL="457200" indent="-457200">
              <a:buFont typeface="Arial" panose="020B0604020202020204" pitchFamily="34" charset="0"/>
              <a:buChar char="•"/>
            </a:pPr>
            <a:r>
              <a:rPr lang="en-US" sz="2800" dirty="0" smtClean="0">
                <a:latin typeface="Gill Sans MT" panose="020B0502020104020203" pitchFamily="34" charset="0"/>
              </a:rPr>
              <a:t>Next meeting, June 24, 2020 via Zoom</a:t>
            </a:r>
            <a:endParaRPr lang="en-US" sz="2800" dirty="0">
              <a:latin typeface="Gill Sans MT" panose="020B0502020104020203" pitchFamily="34" charset="0"/>
            </a:endParaRPr>
          </a:p>
        </p:txBody>
      </p:sp>
    </p:spTree>
    <p:extLst>
      <p:ext uri="{BB962C8B-B14F-4D97-AF65-F5344CB8AC3E}">
        <p14:creationId xmlns:p14="http://schemas.microsoft.com/office/powerpoint/2010/main" val="340844911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110336" y="4893113"/>
            <a:ext cx="2621507" cy="1743607"/>
          </a:xfrm>
          <a:prstGeom prst="rect">
            <a:avLst/>
          </a:prstGeom>
        </p:spPr>
      </p:pic>
      <p:sp>
        <p:nvSpPr>
          <p:cNvPr id="7" name="TextBox 6"/>
          <p:cNvSpPr txBox="1"/>
          <p:nvPr/>
        </p:nvSpPr>
        <p:spPr>
          <a:xfrm>
            <a:off x="972589" y="507076"/>
            <a:ext cx="10424160" cy="923330"/>
          </a:xfrm>
          <a:prstGeom prst="rect">
            <a:avLst/>
          </a:prstGeom>
          <a:noFill/>
        </p:spPr>
        <p:txBody>
          <a:bodyPr wrap="square" rtlCol="0">
            <a:spAutoFit/>
          </a:bodyPr>
          <a:lstStyle/>
          <a:p>
            <a:r>
              <a:rPr lang="en-US" sz="5400" b="1" dirty="0" smtClean="0">
                <a:solidFill>
                  <a:srgbClr val="00B0F0"/>
                </a:solidFill>
                <a:latin typeface="Gill Sans MT" panose="020B0502020104020203" pitchFamily="34" charset="0"/>
              </a:rPr>
              <a:t>Knowledge Park e-Network</a:t>
            </a:r>
            <a:endParaRPr lang="en-US" sz="5400" b="1" dirty="0">
              <a:solidFill>
                <a:srgbClr val="00B0F0"/>
              </a:solidFill>
              <a:latin typeface="Gill Sans MT" panose="020B0502020104020203" pitchFamily="34" charset="0"/>
            </a:endParaRPr>
          </a:p>
        </p:txBody>
      </p:sp>
      <p:sp>
        <p:nvSpPr>
          <p:cNvPr id="8" name="TextBox 7"/>
          <p:cNvSpPr txBox="1"/>
          <p:nvPr/>
        </p:nvSpPr>
        <p:spPr>
          <a:xfrm>
            <a:off x="1030779" y="1430406"/>
            <a:ext cx="9792393" cy="461665"/>
          </a:xfrm>
          <a:prstGeom prst="rect">
            <a:avLst/>
          </a:prstGeom>
          <a:noFill/>
        </p:spPr>
        <p:txBody>
          <a:bodyPr wrap="square" rtlCol="0">
            <a:spAutoFit/>
          </a:bodyPr>
          <a:lstStyle/>
          <a:p>
            <a:r>
              <a:rPr lang="en-US" sz="2400" dirty="0" smtClean="0">
                <a:solidFill>
                  <a:srgbClr val="00B0F0"/>
                </a:solidFill>
                <a:latin typeface="Gill Sans MT" panose="020B0502020104020203" pitchFamily="34" charset="0"/>
              </a:rPr>
              <a:t>Informal peer coaching sessions to solve specific business challenges</a:t>
            </a:r>
            <a:endParaRPr lang="en-US" sz="2400" dirty="0">
              <a:solidFill>
                <a:srgbClr val="00B0F0"/>
              </a:solidFill>
              <a:latin typeface="Gill Sans MT" panose="020B0502020104020203" pitchFamily="34" charset="0"/>
            </a:endParaRPr>
          </a:p>
        </p:txBody>
      </p:sp>
      <p:sp>
        <p:nvSpPr>
          <p:cNvPr id="9" name="TextBox 8"/>
          <p:cNvSpPr txBox="1"/>
          <p:nvPr/>
        </p:nvSpPr>
        <p:spPr>
          <a:xfrm>
            <a:off x="2552006" y="2115704"/>
            <a:ext cx="7597833"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latin typeface="Gill Sans MT" panose="020B0502020104020203" pitchFamily="34" charset="0"/>
              </a:rPr>
              <a:t>May 21, 2020 session via Zoom</a:t>
            </a:r>
          </a:p>
          <a:p>
            <a:pPr marL="285750" indent="-285750">
              <a:buFont typeface="Arial" panose="020B0604020202020204" pitchFamily="34" charset="0"/>
              <a:buChar char="•"/>
            </a:pPr>
            <a:r>
              <a:rPr lang="en-US" sz="2800" dirty="0" smtClean="0">
                <a:latin typeface="Gill Sans MT" panose="020B0502020104020203" pitchFamily="34" charset="0"/>
              </a:rPr>
              <a:t>Next session June 25, 2020 at 3pm via Zoom</a:t>
            </a:r>
          </a:p>
          <a:p>
            <a:pPr marL="285750" indent="-285750">
              <a:buFont typeface="Arial" panose="020B0604020202020204" pitchFamily="34" charset="0"/>
              <a:buChar char="•"/>
            </a:pPr>
            <a:endParaRPr lang="en-US" sz="2800" dirty="0" smtClean="0">
              <a:latin typeface="Gill Sans MT" panose="020B0502020104020203" pitchFamily="34" charset="0"/>
            </a:endParaRPr>
          </a:p>
          <a:p>
            <a:r>
              <a:rPr lang="en-US" sz="2800" dirty="0" smtClean="0">
                <a:latin typeface="Gill Sans MT" panose="020B0502020104020203" pitchFamily="34" charset="0"/>
              </a:rPr>
              <a:t>Several Entrepreneurship Committee members and VMS Mentors are now participating in these discussions along with the entrepreneurs</a:t>
            </a:r>
            <a:endParaRPr lang="en-US" sz="2800" dirty="0">
              <a:latin typeface="Gill Sans MT" panose="020B0502020104020203" pitchFamily="34" charset="0"/>
            </a:endParaRPr>
          </a:p>
        </p:txBody>
      </p:sp>
    </p:spTree>
    <p:extLst>
      <p:ext uri="{BB962C8B-B14F-4D97-AF65-F5344CB8AC3E}">
        <p14:creationId xmlns:p14="http://schemas.microsoft.com/office/powerpoint/2010/main" val="33875009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56209" y="374073"/>
            <a:ext cx="972589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0"/>
                <a:solidFill>
                  <a:srgbClr val="109AD6"/>
                </a:solidFill>
                <a:uLnTx/>
                <a:uFillTx/>
                <a:latin typeface="Gill Sans MT" panose="020B0502020104020203" pitchFamily="34" charset="0"/>
                <a:ea typeface="+mn-ea"/>
                <a:cs typeface="+mn-cs"/>
              </a:rPr>
              <a:t>Relentless Challenge Grant</a:t>
            </a:r>
            <a:endParaRPr kumimoji="0" lang="en-US" sz="5400" b="1" i="0" u="none" strike="noStrike" kern="1200" cap="none" spc="0" normalizeH="0" baseline="0" noProof="0" dirty="0">
              <a:ln w="0"/>
              <a:solidFill>
                <a:srgbClr val="109AD6"/>
              </a:solidFill>
              <a:uLnTx/>
              <a:uFillTx/>
              <a:latin typeface="Gill Sans MT" panose="020B0502020104020203" pitchFamily="34" charset="0"/>
              <a:ea typeface="+mn-ea"/>
              <a:cs typeface="+mn-cs"/>
            </a:endParaRPr>
          </a:p>
        </p:txBody>
      </p:sp>
      <p:sp>
        <p:nvSpPr>
          <p:cNvPr id="3" name="TextBox 2"/>
          <p:cNvSpPr txBox="1"/>
          <p:nvPr/>
        </p:nvSpPr>
        <p:spPr>
          <a:xfrm>
            <a:off x="1446415" y="1388225"/>
            <a:ext cx="9933709" cy="3754874"/>
          </a:xfrm>
          <a:prstGeom prst="rect">
            <a:avLst/>
          </a:prstGeom>
          <a:noFill/>
        </p:spPr>
        <p:txBody>
          <a:bodyPr wrap="square" rtlCol="0">
            <a:spAutoFit/>
          </a:bodyPr>
          <a:lstStyle/>
          <a:p>
            <a:pPr marL="342900" indent="-342900">
              <a:buFont typeface="Arial" panose="020B0604020202020204" pitchFamily="34" charset="0"/>
              <a:buChar char="•"/>
            </a:pPr>
            <a:r>
              <a:rPr lang="en-US" sz="2000" b="1" i="1" u="sng" dirty="0" smtClean="0">
                <a:latin typeface="Gill Sans MT" panose="020B0502020104020203" pitchFamily="34" charset="0"/>
              </a:rPr>
              <a:t>Inclusive Tech Expo </a:t>
            </a:r>
            <a:r>
              <a:rPr lang="en-US" sz="2000" dirty="0" smtClean="0">
                <a:latin typeface="Gill Sans MT" panose="020B0502020104020203" pitchFamily="34" charset="0"/>
              </a:rPr>
              <a:t>– Largest element of the grant, originally </a:t>
            </a:r>
            <a:r>
              <a:rPr lang="en-US" sz="2000" dirty="0">
                <a:latin typeface="Gill Sans MT" panose="020B0502020104020203" pitchFamily="34" charset="0"/>
              </a:rPr>
              <a:t>part of the Knowledge Park Master Plan</a:t>
            </a:r>
          </a:p>
          <a:p>
            <a:pPr marL="342900" indent="-342900">
              <a:buFont typeface="Arial" panose="020B0604020202020204" pitchFamily="34" charset="0"/>
              <a:buChar char="•"/>
            </a:pPr>
            <a:endParaRPr lang="en-US" sz="2000" dirty="0" smtClean="0">
              <a:latin typeface="Gill Sans MT" panose="020B0502020104020203" pitchFamily="34" charset="0"/>
            </a:endParaRPr>
          </a:p>
          <a:p>
            <a:pPr marL="342900" indent="-342900">
              <a:buFont typeface="Arial" panose="020B0604020202020204" pitchFamily="34" charset="0"/>
              <a:buChar char="•"/>
            </a:pPr>
            <a:r>
              <a:rPr lang="en-US" sz="2000" dirty="0" smtClean="0">
                <a:latin typeface="Gill Sans MT" panose="020B0502020104020203" pitchFamily="34" charset="0"/>
              </a:rPr>
              <a:t>Planning team consisting of representatives from B.E.L.L., the Technology Incubator, and City Grants staff</a:t>
            </a:r>
          </a:p>
          <a:p>
            <a:endParaRPr lang="en-US" sz="2000" dirty="0">
              <a:latin typeface="Gill Sans MT" panose="020B0502020104020203" pitchFamily="34" charset="0"/>
            </a:endParaRPr>
          </a:p>
          <a:p>
            <a:pPr marL="342900" indent="-342900">
              <a:buFont typeface="Arial" panose="020B0604020202020204" pitchFamily="34" charset="0"/>
              <a:buChar char="•"/>
            </a:pPr>
            <a:r>
              <a:rPr lang="en-US" sz="2000" dirty="0" smtClean="0">
                <a:latin typeface="Gill Sans MT" panose="020B0502020104020203" pitchFamily="34" charset="0"/>
              </a:rPr>
              <a:t>Moving to be virtual format, exploring use of “Hop-In” conference software</a:t>
            </a:r>
          </a:p>
          <a:p>
            <a:pPr marL="342900" indent="-342900">
              <a:buFont typeface="Arial" panose="020B0604020202020204" pitchFamily="34" charset="0"/>
              <a:buChar char="•"/>
            </a:pPr>
            <a:endParaRPr lang="en-US" sz="2000" dirty="0" smtClean="0">
              <a:latin typeface="Gill Sans MT" panose="020B0502020104020203" pitchFamily="34" charset="0"/>
            </a:endParaRPr>
          </a:p>
          <a:p>
            <a:pPr marL="342900" indent="-342900">
              <a:buFont typeface="Arial" panose="020B0604020202020204" pitchFamily="34" charset="0"/>
              <a:buChar char="•"/>
            </a:pPr>
            <a:r>
              <a:rPr lang="en-US" sz="2000" dirty="0" smtClean="0">
                <a:latin typeface="Gill Sans MT" panose="020B0502020104020203" pitchFamily="34" charset="0"/>
              </a:rPr>
              <a:t>Event will now be week-long, from Monday, October 26, 2020 – Friday, October 30, 2020</a:t>
            </a:r>
          </a:p>
          <a:p>
            <a:endParaRPr lang="en-US" sz="2000" dirty="0">
              <a:latin typeface="Gill Sans MT" panose="020B0502020104020203" pitchFamily="34" charset="0"/>
            </a:endParaRPr>
          </a:p>
          <a:p>
            <a:pPr marL="342900" indent="-342900">
              <a:buFont typeface="Arial" panose="020B0604020202020204" pitchFamily="34" charset="0"/>
              <a:buChar char="•"/>
            </a:pPr>
            <a:r>
              <a:rPr lang="en-US" sz="2000" dirty="0" smtClean="0">
                <a:latin typeface="Gill Sans MT" panose="020B0502020104020203" pitchFamily="34" charset="0"/>
              </a:rPr>
              <a:t>Each day will have two-hour evening sessions focused on specific topics</a:t>
            </a:r>
            <a:endParaRPr lang="en-US" sz="2000" dirty="0">
              <a:latin typeface="Gill Sans MT" panose="020B0502020104020203" pitchFamily="34" charset="0"/>
            </a:endParaRPr>
          </a:p>
          <a:p>
            <a:endParaRPr lang="en-US" dirty="0"/>
          </a:p>
        </p:txBody>
      </p:sp>
      <p:pic>
        <p:nvPicPr>
          <p:cNvPr id="8" name="Picture 7"/>
          <p:cNvPicPr>
            <a:picLocks noChangeAspect="1"/>
          </p:cNvPicPr>
          <p:nvPr/>
        </p:nvPicPr>
        <p:blipFill>
          <a:blip r:embed="rId2"/>
          <a:stretch>
            <a:fillRect/>
          </a:stretch>
        </p:blipFill>
        <p:spPr>
          <a:xfrm>
            <a:off x="9451571" y="4997800"/>
            <a:ext cx="2421157" cy="1572018"/>
          </a:xfrm>
          <a:prstGeom prst="rect">
            <a:avLst/>
          </a:prstGeom>
        </p:spPr>
      </p:pic>
    </p:spTree>
    <p:extLst>
      <p:ext uri="{BB962C8B-B14F-4D97-AF65-F5344CB8AC3E}">
        <p14:creationId xmlns:p14="http://schemas.microsoft.com/office/powerpoint/2010/main" val="252845441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48555" y="3533453"/>
            <a:ext cx="1888575" cy="1884641"/>
          </a:xfrm>
          <a:prstGeom prst="rect">
            <a:avLst/>
          </a:prstGeom>
        </p:spPr>
      </p:pic>
      <p:sp>
        <p:nvSpPr>
          <p:cNvPr id="8" name="Rectangle 7"/>
          <p:cNvSpPr/>
          <p:nvPr/>
        </p:nvSpPr>
        <p:spPr>
          <a:xfrm>
            <a:off x="1012567" y="2097192"/>
            <a:ext cx="4699000" cy="19082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smtClean="0">
                <a:ln>
                  <a:noFill/>
                </a:ln>
                <a:solidFill>
                  <a:srgbClr val="109AD6"/>
                </a:solidFill>
                <a:effectLst/>
                <a:uLnTx/>
                <a:uFillTx/>
                <a:latin typeface="Gill Sans MT" panose="020B0502020104020203" pitchFamily="34" charset="0"/>
                <a:ea typeface="+mn-ea"/>
                <a:cs typeface="+mn-cs"/>
              </a:rPr>
              <a:t>8 a.m.</a:t>
            </a:r>
            <a:endParaRPr kumimoji="0" lang="en-US" sz="2500" b="1" i="0" u="none" strike="noStrike" kern="1200" cap="none" spc="0" normalizeH="0" baseline="0" noProof="0" dirty="0">
              <a:ln>
                <a:noFill/>
              </a:ln>
              <a:solidFill>
                <a:srgbClr val="109AD6"/>
              </a:solidFill>
              <a:effectLst/>
              <a:uLnTx/>
              <a:uFillTx/>
              <a:latin typeface="Gill Sans MT" panose="020B05020201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smtClean="0">
                <a:ln>
                  <a:noFill/>
                </a:ln>
                <a:solidFill>
                  <a:srgbClr val="109AD6"/>
                </a:solidFill>
                <a:effectLst/>
                <a:uLnTx/>
                <a:uFillTx/>
                <a:latin typeface="Gill Sans MT" panose="020B0502020104020203" pitchFamily="34" charset="0"/>
                <a:ea typeface="+mn-ea"/>
                <a:cs typeface="+mn-cs"/>
              </a:rPr>
              <a:t>Wednesday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smtClean="0">
                <a:ln>
                  <a:noFill/>
                </a:ln>
                <a:solidFill>
                  <a:srgbClr val="109AD6"/>
                </a:solidFill>
                <a:effectLst/>
                <a:uLnTx/>
                <a:uFillTx/>
                <a:latin typeface="Gill Sans MT" panose="020B0502020104020203" pitchFamily="34" charset="0"/>
                <a:ea typeface="+mn-ea"/>
                <a:cs typeface="+mn-cs"/>
              </a:rPr>
              <a:t>June 3, 2020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500" b="1" i="0" u="none" strike="noStrike" kern="1200" cap="none" spc="0" normalizeH="0" baseline="0" noProof="0" dirty="0" smtClean="0">
              <a:ln>
                <a:noFill/>
              </a:ln>
              <a:solidFill>
                <a:srgbClr val="109AD6"/>
              </a:solidFill>
              <a:effectLst/>
              <a:uLnTx/>
              <a:uFillTx/>
              <a:latin typeface="Gill Sans MT" panose="020B05020201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Berlin Sans FB Demi" panose="020E0802020502020306" pitchFamily="34" charset="0"/>
              <a:ea typeface="+mn-ea"/>
              <a:cs typeface="+mn-cs"/>
            </a:endParaRPr>
          </a:p>
        </p:txBody>
      </p:sp>
      <p:pic>
        <p:nvPicPr>
          <p:cNvPr id="3" name="Picture 2"/>
          <p:cNvPicPr>
            <a:picLocks noChangeAspect="1"/>
          </p:cNvPicPr>
          <p:nvPr/>
        </p:nvPicPr>
        <p:blipFill>
          <a:blip r:embed="rId3"/>
          <a:stretch>
            <a:fillRect/>
          </a:stretch>
        </p:blipFill>
        <p:spPr>
          <a:xfrm>
            <a:off x="1012567" y="368728"/>
            <a:ext cx="2618586" cy="1603884"/>
          </a:xfrm>
          <a:prstGeom prst="rect">
            <a:avLst/>
          </a:prstGeom>
        </p:spPr>
      </p:pic>
      <p:pic>
        <p:nvPicPr>
          <p:cNvPr id="7" name="Picture 6"/>
          <p:cNvPicPr>
            <a:picLocks noChangeAspect="1"/>
          </p:cNvPicPr>
          <p:nvPr/>
        </p:nvPicPr>
        <p:blipFill>
          <a:blip r:embed="rId4"/>
          <a:stretch>
            <a:fillRect/>
          </a:stretch>
        </p:blipFill>
        <p:spPr>
          <a:xfrm>
            <a:off x="9205134" y="4869568"/>
            <a:ext cx="2609850" cy="1752600"/>
          </a:xfrm>
          <a:prstGeom prst="rect">
            <a:avLst/>
          </a:prstGeom>
        </p:spPr>
      </p:pic>
      <p:pic>
        <p:nvPicPr>
          <p:cNvPr id="2" name="Picture 1"/>
          <p:cNvPicPr>
            <a:picLocks noChangeAspect="1"/>
          </p:cNvPicPr>
          <p:nvPr/>
        </p:nvPicPr>
        <p:blipFill>
          <a:blip r:embed="rId5"/>
          <a:stretch>
            <a:fillRect/>
          </a:stretch>
        </p:blipFill>
        <p:spPr>
          <a:xfrm>
            <a:off x="5119882" y="4689660"/>
            <a:ext cx="2635892" cy="1753175"/>
          </a:xfrm>
          <a:prstGeom prst="rect">
            <a:avLst/>
          </a:prstGeom>
        </p:spPr>
      </p:pic>
      <p:pic>
        <p:nvPicPr>
          <p:cNvPr id="5" name="Picture 4"/>
          <p:cNvPicPr>
            <a:picLocks noChangeAspect="1"/>
          </p:cNvPicPr>
          <p:nvPr/>
        </p:nvPicPr>
        <p:blipFill>
          <a:blip r:embed="rId6"/>
          <a:stretch>
            <a:fillRect/>
          </a:stretch>
        </p:blipFill>
        <p:spPr>
          <a:xfrm>
            <a:off x="5061693" y="536351"/>
            <a:ext cx="6243616" cy="3827168"/>
          </a:xfrm>
          <a:prstGeom prst="rect">
            <a:avLst/>
          </a:prstGeom>
        </p:spPr>
      </p:pic>
    </p:spTree>
    <p:extLst>
      <p:ext uri="{BB962C8B-B14F-4D97-AF65-F5344CB8AC3E}">
        <p14:creationId xmlns:p14="http://schemas.microsoft.com/office/powerpoint/2010/main" val="206153702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33450" y="1743635"/>
            <a:ext cx="7839075"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0"/>
                <a:solidFill>
                  <a:srgbClr val="109AD6"/>
                </a:solidFill>
                <a:effectLst/>
                <a:uLnTx/>
                <a:uFillTx/>
                <a:latin typeface="Gill Sans MT" panose="020B0502020104020203" pitchFamily="34" charset="0"/>
                <a:ea typeface="+mn-ea"/>
                <a:cs typeface="+mn-cs"/>
              </a:rPr>
              <a:t>Finance</a:t>
            </a:r>
            <a:r>
              <a:rPr kumimoji="0" lang="en-US" sz="1800" b="1" i="0" u="none" strike="noStrike" kern="1200" cap="none" spc="0" normalizeH="0" baseline="0" noProof="0" dirty="0">
                <a:ln w="0"/>
                <a:solidFill>
                  <a:srgbClr val="109AD6"/>
                </a:solidFill>
                <a:effectLst/>
                <a:uLnTx/>
                <a:uFillTx/>
                <a:latin typeface="Gill Sans MT" panose="020B0502020104020203" pitchFamily="34" charset="0"/>
                <a:ea typeface="+mn-ea"/>
                <a:cs typeface="+mn-cs"/>
              </a:rPr>
              <a:t/>
            </a:r>
            <a:br>
              <a:rPr kumimoji="0" lang="en-US" sz="1800" b="1" i="0" u="none" strike="noStrike" kern="1200" cap="none" spc="0" normalizeH="0" baseline="0" noProof="0" dirty="0">
                <a:ln w="0"/>
                <a:solidFill>
                  <a:srgbClr val="109AD6"/>
                </a:solidFill>
                <a:effectLst/>
                <a:uLnTx/>
                <a:uFillTx/>
                <a:latin typeface="Gill Sans MT" panose="020B0502020104020203" pitchFamily="34" charset="0"/>
                <a:ea typeface="+mn-ea"/>
                <a:cs typeface="+mn-cs"/>
              </a:rPr>
            </a:br>
            <a:r>
              <a:rPr kumimoji="0" lang="en-US" sz="6000" b="1" i="0" u="none" strike="noStrike" kern="1200" cap="none" spc="0" normalizeH="0" baseline="0" noProof="0" dirty="0">
                <a:ln w="0"/>
                <a:solidFill>
                  <a:srgbClr val="109AD6"/>
                </a:solidFill>
                <a:effectLst/>
                <a:uLnTx/>
                <a:uFillTx/>
                <a:latin typeface="Gill Sans MT" panose="020B0502020104020203" pitchFamily="34" charset="0"/>
                <a:ea typeface="+mn-ea"/>
                <a:cs typeface="+mn-cs"/>
              </a:rPr>
              <a:t>Committee</a:t>
            </a:r>
            <a:r>
              <a:rPr kumimoji="0" lang="en-US" sz="1800" b="1" i="0" u="none" strike="noStrike" kern="1200" cap="none" spc="0" normalizeH="0" baseline="0" noProof="0" dirty="0">
                <a:ln w="0"/>
                <a:solidFill>
                  <a:srgbClr val="109AD6"/>
                </a:solidFill>
                <a:effectLst/>
                <a:uLnTx/>
                <a:uFillTx/>
                <a:latin typeface="Gill Sans MT" panose="020B0502020104020203" pitchFamily="34" charset="0"/>
                <a:ea typeface="+mn-ea"/>
                <a:cs typeface="+mn-cs"/>
              </a:rPr>
              <a:t/>
            </a:r>
            <a:br>
              <a:rPr kumimoji="0" lang="en-US" sz="1800" b="1" i="0" u="none" strike="noStrike" kern="1200" cap="none" spc="0" normalizeH="0" baseline="0" noProof="0" dirty="0">
                <a:ln w="0"/>
                <a:solidFill>
                  <a:srgbClr val="109AD6"/>
                </a:solidFill>
                <a:effectLst/>
                <a:uLnTx/>
                <a:uFillTx/>
                <a:latin typeface="Gill Sans MT" panose="020B0502020104020203" pitchFamily="34" charset="0"/>
                <a:ea typeface="+mn-ea"/>
                <a:cs typeface="+mn-cs"/>
              </a:rPr>
            </a:br>
            <a:endParaRPr kumimoji="0" lang="en-US" sz="1800" b="0" i="0" u="none" strike="noStrike" kern="1200" cap="none" spc="0" normalizeH="0" baseline="0" noProof="0" dirty="0">
              <a:ln>
                <a:noFill/>
              </a:ln>
              <a:solidFill>
                <a:srgbClr val="109AD6"/>
              </a:solidFill>
              <a:effectLst/>
              <a:uLnTx/>
              <a:uFillTx/>
              <a:latin typeface="Gill Sans MT" panose="020B0502020104020203" pitchFamily="34" charset="0"/>
              <a:ea typeface="+mn-ea"/>
              <a:cs typeface="+mn-cs"/>
            </a:endParaRPr>
          </a:p>
        </p:txBody>
      </p:sp>
      <p:sp>
        <p:nvSpPr>
          <p:cNvPr id="5" name="TextBox 4"/>
          <p:cNvSpPr txBox="1"/>
          <p:nvPr/>
        </p:nvSpPr>
        <p:spPr>
          <a:xfrm>
            <a:off x="933450" y="3819564"/>
            <a:ext cx="358361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0"/>
                <a:solidFill>
                  <a:srgbClr val="FFAF17"/>
                </a:solidFill>
                <a:effectLst/>
                <a:uLnTx/>
                <a:uFillTx/>
                <a:latin typeface="Gill Sans MT" panose="020B0502020104020203" pitchFamily="34" charset="0"/>
                <a:ea typeface="+mn-ea"/>
                <a:cs typeface="+mn-cs"/>
              </a:rPr>
              <a:t>Dawn Johnson</a:t>
            </a:r>
            <a:endParaRPr kumimoji="0" lang="en-US" sz="4000" b="0" i="0" u="none" strike="noStrike" kern="1200" cap="none" spc="0" normalizeH="0" baseline="0" noProof="0" dirty="0">
              <a:ln>
                <a:noFill/>
              </a:ln>
              <a:solidFill>
                <a:srgbClr val="FFAF17"/>
              </a:solidFill>
              <a:effectLst/>
              <a:uLnTx/>
              <a:uFillTx/>
              <a:latin typeface="Gill Sans MT" panose="020B0502020104020203" pitchFamily="34" charset="0"/>
              <a:ea typeface="+mn-ea"/>
              <a:cs typeface="+mn-cs"/>
            </a:endParaRPr>
          </a:p>
        </p:txBody>
      </p:sp>
      <p:sp>
        <p:nvSpPr>
          <p:cNvPr id="2" name="TextBox 1"/>
          <p:cNvSpPr txBox="1"/>
          <p:nvPr/>
        </p:nvSpPr>
        <p:spPr>
          <a:xfrm>
            <a:off x="933450" y="4527450"/>
            <a:ext cx="3395481"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w="0"/>
                <a:solidFill>
                  <a:srgbClr val="6FC5E8"/>
                </a:solidFill>
                <a:effectLst/>
                <a:uLnTx/>
                <a:uFillTx/>
                <a:latin typeface="Gill Sans MT" panose="020B0502020104020203" pitchFamily="34" charset="0"/>
                <a:ea typeface="+mn-ea"/>
                <a:cs typeface="+mn-cs"/>
              </a:rPr>
              <a:t>Committee Chair</a:t>
            </a:r>
            <a:endParaRPr kumimoji="0" lang="en-US" sz="3000" b="0" i="0" u="none" strike="noStrike" kern="1200" cap="none" spc="0" normalizeH="0" baseline="0" noProof="0" dirty="0">
              <a:ln>
                <a:noFill/>
              </a:ln>
              <a:solidFill>
                <a:srgbClr val="6FC5E8"/>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14975882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p:cNvSpPr>
            <a:spLocks noGrp="1"/>
          </p:cNvSpPr>
          <p:nvPr>
            <p:ph type="title"/>
          </p:nvPr>
        </p:nvSpPr>
        <p:spPr>
          <a:xfrm>
            <a:off x="0" y="33252"/>
            <a:ext cx="12192000" cy="1004594"/>
          </a:xfrm>
        </p:spPr>
        <p:txBody>
          <a:bodyPr vert="horz" lIns="0" tIns="0" rIns="0" bIns="45720" rtlCol="0" anchor="ctr">
            <a:noAutofit/>
          </a:bodyPr>
          <a:lstStyle/>
          <a:p>
            <a:pPr algn="ctr"/>
            <a:r>
              <a:rPr lang="en-US" sz="5000" b="1" dirty="0">
                <a:solidFill>
                  <a:srgbClr val="1B99D6"/>
                </a:solidFill>
                <a:latin typeface="Gill Sans MT" panose="020B0502020104020203" pitchFamily="34" charset="0"/>
              </a:rPr>
              <a:t>Aspen</a:t>
            </a:r>
          </a:p>
        </p:txBody>
      </p:sp>
      <p:pic>
        <p:nvPicPr>
          <p:cNvPr id="5" name="Picture 4"/>
          <p:cNvPicPr>
            <a:picLocks noChangeAspect="1"/>
          </p:cNvPicPr>
          <p:nvPr/>
        </p:nvPicPr>
        <p:blipFill>
          <a:blip r:embed="rId2"/>
          <a:stretch>
            <a:fillRect/>
          </a:stretch>
        </p:blipFill>
        <p:spPr>
          <a:xfrm>
            <a:off x="2073852" y="1037846"/>
            <a:ext cx="8044295" cy="5061678"/>
          </a:xfrm>
          <a:prstGeom prst="rect">
            <a:avLst/>
          </a:prstGeom>
        </p:spPr>
      </p:pic>
      <p:sp>
        <p:nvSpPr>
          <p:cNvPr id="2" name="TextBox 1"/>
          <p:cNvSpPr txBox="1"/>
          <p:nvPr/>
        </p:nvSpPr>
        <p:spPr>
          <a:xfrm>
            <a:off x="2217122" y="4437809"/>
            <a:ext cx="1864613" cy="1569660"/>
          </a:xfrm>
          <a:prstGeom prst="rect">
            <a:avLst/>
          </a:prstGeom>
          <a:noFill/>
        </p:spPr>
        <p:txBody>
          <a:bodyPr wrap="none" rtlCol="0">
            <a:spAutoFit/>
          </a:bodyPr>
          <a:lstStyle/>
          <a:p>
            <a:r>
              <a:rPr lang="en-US" sz="2400" b="1" dirty="0" smtClean="0">
                <a:solidFill>
                  <a:srgbClr val="FFFF00"/>
                </a:solidFill>
              </a:rPr>
              <a:t>Marketing</a:t>
            </a:r>
          </a:p>
          <a:p>
            <a:r>
              <a:rPr lang="en-US" sz="2400" b="1" dirty="0" smtClean="0">
                <a:solidFill>
                  <a:srgbClr val="FFFF00"/>
                </a:solidFill>
              </a:rPr>
              <a:t>Signage</a:t>
            </a:r>
          </a:p>
          <a:p>
            <a:r>
              <a:rPr lang="en-US" sz="2400" b="1" dirty="0" smtClean="0">
                <a:solidFill>
                  <a:srgbClr val="FFFF00"/>
                </a:solidFill>
              </a:rPr>
              <a:t>Virtual Video</a:t>
            </a:r>
          </a:p>
          <a:p>
            <a:endParaRPr lang="en-US" sz="2400" dirty="0"/>
          </a:p>
        </p:txBody>
      </p:sp>
    </p:spTree>
    <p:extLst>
      <p:ext uri="{BB962C8B-B14F-4D97-AF65-F5344CB8AC3E}">
        <p14:creationId xmlns:p14="http://schemas.microsoft.com/office/powerpoint/2010/main" val="716104540"/>
      </p:ext>
    </p:extLst>
  </p:cSld>
  <p:clrMapOvr>
    <a:masterClrMapping/>
  </p:clrMapOvr>
  <p:transition spd="slow">
    <p:cove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 name="Rectangle 7"/>
          <p:cNvSpPr/>
          <p:nvPr/>
        </p:nvSpPr>
        <p:spPr>
          <a:xfrm>
            <a:off x="9961754" y="1415769"/>
            <a:ext cx="2230246" cy="2908489"/>
          </a:xfrm>
          <a:prstGeom prst="rect">
            <a:avLst/>
          </a:prstGeom>
        </p:spPr>
        <p:txBody>
          <a:bodyPr wrap="square">
            <a:spAutoFit/>
          </a:bodyPr>
          <a:lstStyle/>
          <a:p>
            <a:pPr marL="347663" marR="0" lvl="1" indent="-347663" algn="l" defTabSz="914400" rtl="0" eaLnBrk="1" fontAlgn="auto" latinLnBrk="0" hangingPunct="1">
              <a:lnSpc>
                <a:spcPct val="100000"/>
              </a:lnSpc>
              <a:spcBef>
                <a:spcPts val="0"/>
              </a:spcBef>
              <a:spcAft>
                <a:spcPts val="1800"/>
              </a:spcAft>
              <a:buClrTx/>
              <a:buSzTx/>
              <a:buFont typeface="Wingdings" panose="05000000000000000000" pitchFamily="2" charset="2"/>
              <a:buChar char="§"/>
              <a:tabLst/>
              <a:defRPr/>
            </a:pPr>
            <a:r>
              <a:rPr kumimoji="0" lang="en-US" sz="2400" b="0" i="0" u="none" strike="noStrike" kern="1200" cap="none" spc="0" normalizeH="0" baseline="0" noProof="0" dirty="0" smtClean="0">
                <a:ln>
                  <a:noFill/>
                </a:ln>
                <a:solidFill>
                  <a:schemeClr val="bg2">
                    <a:lumMod val="10000"/>
                  </a:schemeClr>
                </a:solidFill>
                <a:effectLst/>
                <a:uLnTx/>
                <a:uFillTx/>
                <a:latin typeface="Gill Sans MT" panose="020B0502020104020203" pitchFamily="34" charset="0"/>
                <a:ea typeface="Times New Roman" panose="02020603050405020304" pitchFamily="18" charset="0"/>
                <a:cs typeface="Calibri-Light"/>
              </a:rPr>
              <a:t>E-mailed to the Board</a:t>
            </a:r>
          </a:p>
          <a:p>
            <a:pPr marL="347663" marR="0" lvl="1" indent="-347663" algn="l" defTabSz="914400" rtl="0" eaLnBrk="1" fontAlgn="auto" latinLnBrk="0" hangingPunct="1">
              <a:lnSpc>
                <a:spcPct val="100000"/>
              </a:lnSpc>
              <a:spcBef>
                <a:spcPts val="0"/>
              </a:spcBef>
              <a:spcAft>
                <a:spcPts val="1800"/>
              </a:spcAft>
              <a:buClrTx/>
              <a:buSzTx/>
              <a:buFont typeface="Wingdings" panose="05000000000000000000" pitchFamily="2" charset="2"/>
              <a:buChar char="§"/>
              <a:tabLst/>
              <a:defRPr/>
            </a:pPr>
            <a:r>
              <a:rPr kumimoji="0" lang="en-US" sz="2400" b="0" i="0" u="none" strike="noStrike" kern="1200" cap="none" spc="0" normalizeH="0" baseline="0" noProof="0" dirty="0" smtClean="0">
                <a:ln>
                  <a:noFill/>
                </a:ln>
                <a:solidFill>
                  <a:schemeClr val="bg2">
                    <a:lumMod val="10000"/>
                  </a:schemeClr>
                </a:solidFill>
                <a:effectLst/>
                <a:uLnTx/>
                <a:uFillTx/>
                <a:latin typeface="Gill Sans MT" panose="020B0502020104020203" pitchFamily="34" charset="0"/>
                <a:ea typeface="Times New Roman" panose="02020603050405020304" pitchFamily="18" charset="0"/>
                <a:cs typeface="Calibri-Light"/>
              </a:rPr>
              <a:t>Finance Committee reviewed at May 28</a:t>
            </a:r>
            <a:r>
              <a:rPr kumimoji="0" lang="en-US" sz="2400" b="0" i="0" u="none" strike="noStrike" kern="1200" cap="none" spc="0" normalizeH="0" baseline="30000" noProof="0" dirty="0" smtClean="0">
                <a:ln>
                  <a:noFill/>
                </a:ln>
                <a:solidFill>
                  <a:schemeClr val="bg2">
                    <a:lumMod val="10000"/>
                  </a:schemeClr>
                </a:solidFill>
                <a:effectLst/>
                <a:uLnTx/>
                <a:uFillTx/>
                <a:latin typeface="Gill Sans MT" panose="020B0502020104020203" pitchFamily="34" charset="0"/>
                <a:ea typeface="Times New Roman" panose="02020603050405020304" pitchFamily="18" charset="0"/>
                <a:cs typeface="Calibri-Light"/>
              </a:rPr>
              <a:t>th</a:t>
            </a:r>
            <a:r>
              <a:rPr kumimoji="0" lang="en-US" sz="2400" b="0" i="0" u="none" strike="noStrike" kern="1200" cap="none" spc="0" normalizeH="0" baseline="0" noProof="0" dirty="0" smtClean="0">
                <a:ln>
                  <a:noFill/>
                </a:ln>
                <a:solidFill>
                  <a:schemeClr val="bg2">
                    <a:lumMod val="10000"/>
                  </a:schemeClr>
                </a:solidFill>
                <a:effectLst/>
                <a:uLnTx/>
                <a:uFillTx/>
                <a:latin typeface="Gill Sans MT" panose="020B0502020104020203" pitchFamily="34" charset="0"/>
                <a:ea typeface="Times New Roman" panose="02020603050405020304" pitchFamily="18" charset="0"/>
                <a:cs typeface="Calibri-Light"/>
              </a:rPr>
              <a:t> meeting</a:t>
            </a:r>
          </a:p>
        </p:txBody>
      </p:sp>
      <p:pic>
        <p:nvPicPr>
          <p:cNvPr id="6" name="FILTER" hidden="1"/>
          <p:cNvPicPr>
            <a:picLocks noChangeAspect="1"/>
          </p:cNvPicPr>
          <p:nvPr/>
        </p:nvPicPr>
        <p:blipFill>
          <a:blip r:embed="rId2"/>
          <a:stretch>
            <a:fillRect/>
          </a:stretch>
        </p:blipFill>
        <p:spPr>
          <a:xfrm>
            <a:off x="516515" y="349711"/>
            <a:ext cx="914400" cy="228600"/>
          </a:xfrm>
          <a:prstGeom prst="rect">
            <a:avLst/>
          </a:prstGeom>
        </p:spPr>
      </p:pic>
      <p:pic>
        <p:nvPicPr>
          <p:cNvPr id="7" name="HEADER" hidden="1"/>
          <p:cNvPicPr>
            <a:picLocks noChangeAspect="1"/>
          </p:cNvPicPr>
          <p:nvPr/>
        </p:nvPicPr>
        <p:blipFill>
          <a:blip r:embed="rId3"/>
          <a:stretch>
            <a:fillRect/>
          </a:stretch>
        </p:blipFill>
        <p:spPr>
          <a:xfrm>
            <a:off x="516515" y="349711"/>
            <a:ext cx="914400" cy="228600"/>
          </a:xfrm>
          <a:prstGeom prst="rect">
            <a:avLst/>
          </a:prstGeom>
        </p:spPr>
      </p:pic>
      <p:pic>
        <p:nvPicPr>
          <p:cNvPr id="4" name="Picture 3"/>
          <p:cNvPicPr>
            <a:picLocks noChangeAspect="1"/>
          </p:cNvPicPr>
          <p:nvPr/>
        </p:nvPicPr>
        <p:blipFill>
          <a:blip r:embed="rId4"/>
          <a:stretch>
            <a:fillRect/>
          </a:stretch>
        </p:blipFill>
        <p:spPr>
          <a:xfrm>
            <a:off x="373086" y="341625"/>
            <a:ext cx="9388957" cy="6376045"/>
          </a:xfrm>
          <a:prstGeom prst="rect">
            <a:avLst/>
          </a:prstGeom>
        </p:spPr>
      </p:pic>
    </p:spTree>
    <p:extLst>
      <p:ext uri="{BB962C8B-B14F-4D97-AF65-F5344CB8AC3E}">
        <p14:creationId xmlns:p14="http://schemas.microsoft.com/office/powerpoint/2010/main" val="19725263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 name="Rectangle 7"/>
          <p:cNvSpPr/>
          <p:nvPr/>
        </p:nvSpPr>
        <p:spPr>
          <a:xfrm>
            <a:off x="7187314" y="552562"/>
            <a:ext cx="4935276"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7663" marR="0" lvl="1" indent="-347663" algn="l" defTabSz="914400" rtl="0" eaLnBrk="1" fontAlgn="auto" latinLnBrk="0" hangingPunct="1">
              <a:lnSpc>
                <a:spcPct val="100000"/>
              </a:lnSpc>
              <a:spcBef>
                <a:spcPts val="0"/>
              </a:spcBef>
              <a:spcAft>
                <a:spcPts val="18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bg2">
                    <a:lumMod val="10000"/>
                  </a:schemeClr>
                </a:solidFill>
                <a:effectLst/>
                <a:uLnTx/>
                <a:uFillTx/>
                <a:latin typeface="Gill Sans MT" panose="020B0502020104020203" pitchFamily="34" charset="0"/>
              </a:rPr>
              <a:t>Primary </a:t>
            </a:r>
            <a:r>
              <a:rPr kumimoji="0" lang="en-US" sz="2400" b="0" i="0" u="none" strike="noStrike" kern="1200" cap="none" spc="0" normalizeH="0" baseline="0" noProof="0" dirty="0" smtClean="0">
                <a:ln>
                  <a:noFill/>
                </a:ln>
                <a:solidFill>
                  <a:schemeClr val="bg2">
                    <a:lumMod val="10000"/>
                  </a:schemeClr>
                </a:solidFill>
                <a:effectLst/>
                <a:uLnTx/>
                <a:uFillTx/>
                <a:latin typeface="Gill Sans MT" panose="020B0502020104020203" pitchFamily="34" charset="0"/>
              </a:rPr>
              <a:t>income included:</a:t>
            </a:r>
            <a:br>
              <a:rPr kumimoji="0" lang="en-US" sz="2400" b="0" i="0" u="none" strike="noStrike" kern="1200" cap="none" spc="0" normalizeH="0" baseline="0" noProof="0" dirty="0" smtClean="0">
                <a:ln>
                  <a:noFill/>
                </a:ln>
                <a:solidFill>
                  <a:schemeClr val="bg2">
                    <a:lumMod val="10000"/>
                  </a:schemeClr>
                </a:solidFill>
                <a:effectLst/>
                <a:uLnTx/>
                <a:uFillTx/>
                <a:latin typeface="Gill Sans MT" panose="020B0502020104020203" pitchFamily="34" charset="0"/>
              </a:rPr>
            </a:br>
            <a:r>
              <a:rPr kumimoji="0" lang="en-US" sz="2400" b="0" i="0" u="none" strike="noStrike" kern="1200" cap="none" spc="0" normalizeH="0" baseline="0" noProof="0" dirty="0" smtClean="0">
                <a:ln>
                  <a:noFill/>
                </a:ln>
                <a:solidFill>
                  <a:schemeClr val="bg2">
                    <a:lumMod val="10000"/>
                  </a:schemeClr>
                </a:solidFill>
                <a:effectLst/>
                <a:uLnTx/>
                <a:uFillTx/>
                <a:latin typeface="Gill Sans MT" panose="020B0502020104020203" pitchFamily="34" charset="0"/>
              </a:rPr>
              <a:t>accrued operating reimbursements</a:t>
            </a:r>
            <a:r>
              <a:rPr kumimoji="0" lang="en-US" sz="2400" b="0" i="0" u="none" strike="noStrike" kern="1200" cap="none" spc="0" normalizeH="0" noProof="0" dirty="0" smtClean="0">
                <a:ln>
                  <a:noFill/>
                </a:ln>
                <a:solidFill>
                  <a:schemeClr val="bg2">
                    <a:lumMod val="10000"/>
                  </a:schemeClr>
                </a:solidFill>
                <a:effectLst/>
                <a:uLnTx/>
                <a:uFillTx/>
                <a:latin typeface="Gill Sans MT" panose="020B0502020104020203" pitchFamily="34" charset="0"/>
              </a:rPr>
              <a:t>; rental and interest income</a:t>
            </a:r>
          </a:p>
          <a:p>
            <a:pPr marL="347663" lvl="1" indent="-347663">
              <a:spcAft>
                <a:spcPts val="1800"/>
              </a:spcAft>
              <a:buFont typeface="Wingdings" panose="05000000000000000000" pitchFamily="2" charset="2"/>
              <a:buChar char="§"/>
              <a:defRPr/>
            </a:pPr>
            <a:r>
              <a:rPr lang="en-US" sz="2400" dirty="0" smtClean="0">
                <a:solidFill>
                  <a:schemeClr val="bg2">
                    <a:lumMod val="10000"/>
                  </a:schemeClr>
                </a:solidFill>
                <a:latin typeface="Gill Sans MT" panose="020B0502020104020203" pitchFamily="34" charset="0"/>
              </a:rPr>
              <a:t>Primary expenses included:</a:t>
            </a:r>
            <a:br>
              <a:rPr lang="en-US" sz="2400" dirty="0" smtClean="0">
                <a:solidFill>
                  <a:schemeClr val="bg2">
                    <a:lumMod val="10000"/>
                  </a:schemeClr>
                </a:solidFill>
                <a:latin typeface="Gill Sans MT" panose="020B0502020104020203" pitchFamily="34" charset="0"/>
              </a:rPr>
            </a:br>
            <a:r>
              <a:rPr lang="en-US" sz="2400" dirty="0">
                <a:solidFill>
                  <a:schemeClr val="bg2">
                    <a:lumMod val="10000"/>
                  </a:schemeClr>
                </a:solidFill>
                <a:latin typeface="Gill Sans MT" panose="020B0502020104020203" pitchFamily="34" charset="0"/>
              </a:rPr>
              <a:t>activities for Aspen; legal fees; the Talent Pipeline program; and interest expense</a:t>
            </a:r>
          </a:p>
          <a:p>
            <a:pPr marL="347663" lvl="1" indent="-347663">
              <a:spcAft>
                <a:spcPts val="1800"/>
              </a:spcAft>
              <a:buFont typeface="Wingdings" panose="05000000000000000000" pitchFamily="2" charset="2"/>
              <a:buChar char="§"/>
              <a:defRPr/>
            </a:pPr>
            <a:r>
              <a:rPr kumimoji="0" lang="en-US" sz="2400" b="0" i="0" u="none" strike="noStrike" kern="1200" cap="none" spc="0" normalizeH="0" baseline="0" noProof="0" dirty="0" smtClean="0">
                <a:ln>
                  <a:noFill/>
                </a:ln>
                <a:solidFill>
                  <a:schemeClr val="bg2">
                    <a:lumMod val="10000"/>
                  </a:schemeClr>
                </a:solidFill>
                <a:effectLst/>
                <a:uLnTx/>
                <a:uFillTx/>
                <a:latin typeface="Gill Sans MT" panose="020B0502020104020203" pitchFamily="34" charset="0"/>
              </a:rPr>
              <a:t>Motion </a:t>
            </a:r>
            <a:r>
              <a:rPr kumimoji="0" lang="en-US" sz="2400" b="0" i="0" u="none" strike="noStrike" kern="1200" cap="none" spc="0" normalizeH="0" baseline="0" noProof="0" dirty="0">
                <a:ln>
                  <a:noFill/>
                </a:ln>
                <a:solidFill>
                  <a:schemeClr val="bg2">
                    <a:lumMod val="10000"/>
                  </a:schemeClr>
                </a:solidFill>
                <a:effectLst/>
                <a:uLnTx/>
                <a:uFillTx/>
                <a:latin typeface="Gill Sans MT" panose="020B0502020104020203" pitchFamily="34" charset="0"/>
              </a:rPr>
              <a:t>from the Finance Committee to approve </a:t>
            </a:r>
            <a:r>
              <a:rPr kumimoji="0" lang="en-US" sz="2400" b="0" i="0" u="none" strike="noStrike" kern="1200" cap="none" spc="0" normalizeH="0" baseline="0" noProof="0" dirty="0" smtClean="0">
                <a:ln>
                  <a:noFill/>
                </a:ln>
                <a:solidFill>
                  <a:schemeClr val="bg2">
                    <a:lumMod val="10000"/>
                  </a:schemeClr>
                </a:solidFill>
                <a:effectLst/>
                <a:uLnTx/>
                <a:uFillTx/>
                <a:latin typeface="Gill Sans MT" panose="020B0502020104020203" pitchFamily="34" charset="0"/>
              </a:rPr>
              <a:t>Financial </a:t>
            </a:r>
            <a:r>
              <a:rPr kumimoji="0" lang="en-US" sz="2400" b="0" i="0" u="none" strike="noStrike" kern="1200" cap="none" spc="0" normalizeH="0" baseline="0" noProof="0" dirty="0">
                <a:ln>
                  <a:noFill/>
                </a:ln>
                <a:solidFill>
                  <a:schemeClr val="bg2">
                    <a:lumMod val="10000"/>
                  </a:schemeClr>
                </a:solidFill>
                <a:effectLst/>
                <a:uLnTx/>
                <a:uFillTx/>
                <a:latin typeface="Gill Sans MT" panose="020B0502020104020203" pitchFamily="34" charset="0"/>
              </a:rPr>
              <a:t>Reports </a:t>
            </a:r>
            <a:r>
              <a:rPr kumimoji="0" lang="en-US" sz="2400" b="0" i="0" u="none" strike="noStrike" kern="1200" cap="none" spc="0" normalizeH="0" baseline="0" noProof="0" dirty="0" smtClean="0">
                <a:ln>
                  <a:noFill/>
                </a:ln>
                <a:solidFill>
                  <a:schemeClr val="bg2">
                    <a:lumMod val="10000"/>
                  </a:schemeClr>
                </a:solidFill>
                <a:effectLst/>
                <a:uLnTx/>
                <a:uFillTx/>
                <a:latin typeface="Gill Sans MT" panose="020B0502020104020203" pitchFamily="34" charset="0"/>
              </a:rPr>
              <a:t>from April 2020</a:t>
            </a:r>
            <a:endParaRPr kumimoji="0" lang="en-US" sz="2400" b="0" i="0" u="none" strike="noStrike" kern="1200" cap="none" spc="0" normalizeH="0" baseline="0" noProof="0" dirty="0">
              <a:ln>
                <a:noFill/>
              </a:ln>
              <a:solidFill>
                <a:schemeClr val="bg2">
                  <a:lumMod val="10000"/>
                </a:schemeClr>
              </a:solidFill>
              <a:effectLst/>
              <a:uLnTx/>
              <a:uFillTx/>
              <a:latin typeface="Gill Sans MT" panose="020B0502020104020203" pitchFamily="34" charset="0"/>
              <a:ea typeface="Times New Roman" panose="02020603050405020304" pitchFamily="18" charset="0"/>
              <a:cs typeface="Calibri-Light"/>
            </a:endParaRPr>
          </a:p>
        </p:txBody>
      </p:sp>
      <p:pic>
        <p:nvPicPr>
          <p:cNvPr id="2" name="Picture 1"/>
          <p:cNvPicPr>
            <a:picLocks noChangeAspect="1"/>
          </p:cNvPicPr>
          <p:nvPr/>
        </p:nvPicPr>
        <p:blipFill>
          <a:blip r:embed="rId2"/>
          <a:stretch>
            <a:fillRect/>
          </a:stretch>
        </p:blipFill>
        <p:spPr>
          <a:xfrm>
            <a:off x="242760" y="153249"/>
            <a:ext cx="6447751" cy="6616018"/>
          </a:xfrm>
          <a:prstGeom prst="rect">
            <a:avLst/>
          </a:prstGeom>
        </p:spPr>
      </p:pic>
    </p:spTree>
    <p:extLst>
      <p:ext uri="{BB962C8B-B14F-4D97-AF65-F5344CB8AC3E}">
        <p14:creationId xmlns:p14="http://schemas.microsoft.com/office/powerpoint/2010/main" val="107331043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320"/>
            <a:ext cx="10515600" cy="914400"/>
          </a:xfrm>
        </p:spPr>
        <p:txBody>
          <a:bodyPr>
            <a:normAutofit/>
          </a:bodyPr>
          <a:lstStyle/>
          <a:p>
            <a:r>
              <a:rPr lang="en-US" b="1" dirty="0" smtClean="0">
                <a:solidFill>
                  <a:srgbClr val="1B99D6"/>
                </a:solidFill>
                <a:latin typeface="Gill Sans MT" panose="020B0502020104020203" pitchFamily="34" charset="0"/>
              </a:rPr>
              <a:t>Aspen Business Park</a:t>
            </a:r>
            <a:endParaRPr lang="en-US" b="1" dirty="0">
              <a:solidFill>
                <a:srgbClr val="1B99D6"/>
              </a:solidFill>
              <a:latin typeface="Gill Sans MT" panose="020B0502020104020203" pitchFamily="34" charset="0"/>
            </a:endParaRPr>
          </a:p>
        </p:txBody>
      </p:sp>
      <p:sp>
        <p:nvSpPr>
          <p:cNvPr id="3" name="Content Placeholder 2"/>
          <p:cNvSpPr>
            <a:spLocks noGrp="1"/>
          </p:cNvSpPr>
          <p:nvPr>
            <p:ph idx="1"/>
          </p:nvPr>
        </p:nvSpPr>
        <p:spPr>
          <a:xfrm>
            <a:off x="838200" y="1371600"/>
            <a:ext cx="10820400" cy="4716162"/>
          </a:xfrm>
        </p:spPr>
        <p:txBody>
          <a:bodyPr>
            <a:noAutofit/>
          </a:bodyPr>
          <a:lstStyle/>
          <a:p>
            <a:pPr marL="0" lvl="1" indent="0">
              <a:lnSpc>
                <a:spcPct val="100000"/>
              </a:lnSpc>
              <a:spcBef>
                <a:spcPts val="0"/>
              </a:spcBef>
              <a:buNone/>
            </a:pPr>
            <a:r>
              <a:rPr lang="en-US" sz="2800" dirty="0" smtClean="0">
                <a:solidFill>
                  <a:schemeClr val="tx2">
                    <a:lumMod val="50000"/>
                  </a:schemeClr>
                </a:solidFill>
                <a:latin typeface="Gill Sans MT" panose="020B0502020104020203" pitchFamily="34" charset="0"/>
              </a:rPr>
              <a:t>Property Tax</a:t>
            </a:r>
          </a:p>
          <a:p>
            <a:pPr marL="228600" lvl="1">
              <a:lnSpc>
                <a:spcPct val="100000"/>
              </a:lnSpc>
              <a:spcBef>
                <a:spcPts val="0"/>
              </a:spcBef>
              <a:spcAft>
                <a:spcPts val="600"/>
              </a:spcAft>
            </a:pPr>
            <a:r>
              <a:rPr lang="en-US" dirty="0" smtClean="0">
                <a:solidFill>
                  <a:schemeClr val="tx2">
                    <a:lumMod val="50000"/>
                  </a:schemeClr>
                </a:solidFill>
                <a:latin typeface="Gill Sans MT" panose="020B0502020104020203" pitchFamily="34" charset="0"/>
              </a:rPr>
              <a:t>SC DOR has approved the application </a:t>
            </a:r>
            <a:r>
              <a:rPr lang="en-US" dirty="0">
                <a:solidFill>
                  <a:schemeClr val="tx2">
                    <a:lumMod val="50000"/>
                  </a:schemeClr>
                </a:solidFill>
                <a:latin typeface="Gill Sans MT" panose="020B0502020104020203" pitchFamily="34" charset="0"/>
              </a:rPr>
              <a:t>for tax exemption </a:t>
            </a:r>
            <a:r>
              <a:rPr lang="en-US" dirty="0" smtClean="0">
                <a:solidFill>
                  <a:schemeClr val="tx2">
                    <a:lumMod val="50000"/>
                  </a:schemeClr>
                </a:solidFill>
                <a:latin typeface="Gill Sans MT" panose="020B0502020104020203" pitchFamily="34" charset="0"/>
              </a:rPr>
              <a:t>on RHEDC’s property.</a:t>
            </a:r>
            <a:endParaRPr lang="en-US" dirty="0">
              <a:solidFill>
                <a:schemeClr val="tx2">
                  <a:lumMod val="50000"/>
                </a:schemeClr>
              </a:solidFill>
              <a:latin typeface="Gill Sans MT" panose="020B0502020104020203" pitchFamily="34" charset="0"/>
            </a:endParaRPr>
          </a:p>
          <a:p>
            <a:pPr marL="0" lvl="1" indent="0">
              <a:lnSpc>
                <a:spcPct val="100000"/>
              </a:lnSpc>
              <a:spcBef>
                <a:spcPts val="0"/>
              </a:spcBef>
              <a:buNone/>
            </a:pPr>
            <a:r>
              <a:rPr lang="en-US" sz="2800" dirty="0" err="1" smtClean="0">
                <a:solidFill>
                  <a:schemeClr val="tx2">
                    <a:lumMod val="50000"/>
                  </a:schemeClr>
                </a:solidFill>
                <a:latin typeface="Gill Sans MT" panose="020B0502020104020203" pitchFamily="34" charset="0"/>
              </a:rPr>
              <a:t>Aspendale</a:t>
            </a:r>
            <a:r>
              <a:rPr lang="en-US" sz="2800" dirty="0" smtClean="0">
                <a:solidFill>
                  <a:schemeClr val="tx2">
                    <a:lumMod val="50000"/>
                  </a:schemeClr>
                </a:solidFill>
                <a:latin typeface="Gill Sans MT" panose="020B0502020104020203" pitchFamily="34" charset="0"/>
              </a:rPr>
              <a:t> Road and Railroad Crossing</a:t>
            </a:r>
          </a:p>
          <a:p>
            <a:pPr marL="228600" lvl="1">
              <a:lnSpc>
                <a:spcPct val="100000"/>
              </a:lnSpc>
              <a:spcBef>
                <a:spcPts val="0"/>
              </a:spcBef>
            </a:pPr>
            <a:r>
              <a:rPr lang="en-US" dirty="0" smtClean="0">
                <a:solidFill>
                  <a:schemeClr val="tx2">
                    <a:lumMod val="50000"/>
                  </a:schemeClr>
                </a:solidFill>
                <a:latin typeface="Gill Sans MT" panose="020B0502020104020203" pitchFamily="34" charset="0"/>
              </a:rPr>
              <a:t>The agreement with Norfolk Southern for a new crossing has </a:t>
            </a:r>
            <a:r>
              <a:rPr lang="en-US" dirty="0">
                <a:solidFill>
                  <a:schemeClr val="tx2">
                    <a:lumMod val="50000"/>
                  </a:schemeClr>
                </a:solidFill>
                <a:latin typeface="Gill Sans MT" panose="020B0502020104020203" pitchFamily="34" charset="0"/>
              </a:rPr>
              <a:t>been </a:t>
            </a:r>
            <a:r>
              <a:rPr lang="en-US" dirty="0" smtClean="0">
                <a:solidFill>
                  <a:schemeClr val="tx2">
                    <a:lumMod val="50000"/>
                  </a:schemeClr>
                </a:solidFill>
                <a:latin typeface="Gill Sans MT" panose="020B0502020104020203" pitchFamily="34" charset="0"/>
              </a:rPr>
              <a:t>executed.</a:t>
            </a:r>
          </a:p>
          <a:p>
            <a:pPr marL="228600" lvl="1">
              <a:lnSpc>
                <a:spcPct val="100000"/>
              </a:lnSpc>
              <a:spcBef>
                <a:spcPts val="0"/>
              </a:spcBef>
              <a:spcAft>
                <a:spcPts val="600"/>
              </a:spcAft>
            </a:pPr>
            <a:r>
              <a:rPr lang="en-US" dirty="0">
                <a:solidFill>
                  <a:schemeClr val="tx2">
                    <a:lumMod val="50000"/>
                  </a:schemeClr>
                </a:solidFill>
                <a:latin typeface="Gill Sans MT" panose="020B0502020104020203" pitchFamily="34" charset="0"/>
              </a:rPr>
              <a:t>RHEDC’s attorney is beginning the process for a judicial closing of </a:t>
            </a:r>
            <a:r>
              <a:rPr lang="en-US" dirty="0" smtClean="0">
                <a:solidFill>
                  <a:schemeClr val="tx2">
                    <a:lumMod val="50000"/>
                  </a:schemeClr>
                </a:solidFill>
                <a:latin typeface="Gill Sans MT" panose="020B0502020104020203" pitchFamily="34" charset="0"/>
              </a:rPr>
              <a:t>the </a:t>
            </a:r>
            <a:r>
              <a:rPr lang="en-US" dirty="0">
                <a:solidFill>
                  <a:schemeClr val="tx2">
                    <a:lumMod val="50000"/>
                  </a:schemeClr>
                </a:solidFill>
                <a:latin typeface="Gill Sans MT" panose="020B0502020104020203" pitchFamily="34" charset="0"/>
              </a:rPr>
              <a:t>portion of </a:t>
            </a:r>
            <a:r>
              <a:rPr lang="en-US" dirty="0" err="1">
                <a:solidFill>
                  <a:schemeClr val="tx2">
                    <a:lumMod val="50000"/>
                  </a:schemeClr>
                </a:solidFill>
                <a:latin typeface="Gill Sans MT" panose="020B0502020104020203" pitchFamily="34" charset="0"/>
              </a:rPr>
              <a:t>Aspendale</a:t>
            </a:r>
            <a:r>
              <a:rPr lang="en-US" dirty="0">
                <a:solidFill>
                  <a:schemeClr val="tx2">
                    <a:lumMod val="50000"/>
                  </a:schemeClr>
                </a:solidFill>
                <a:latin typeface="Gill Sans MT" panose="020B0502020104020203" pitchFamily="34" charset="0"/>
              </a:rPr>
              <a:t> </a:t>
            </a:r>
            <a:r>
              <a:rPr lang="en-US" dirty="0" smtClean="0">
                <a:solidFill>
                  <a:schemeClr val="tx2">
                    <a:lumMod val="50000"/>
                  </a:schemeClr>
                </a:solidFill>
                <a:latin typeface="Gill Sans MT" panose="020B0502020104020203" pitchFamily="34" charset="0"/>
              </a:rPr>
              <a:t>Road from Celanese Road to where </a:t>
            </a:r>
            <a:r>
              <a:rPr lang="en-US" dirty="0" err="1" smtClean="0">
                <a:solidFill>
                  <a:schemeClr val="tx2">
                    <a:lumMod val="50000"/>
                  </a:schemeClr>
                </a:solidFill>
                <a:latin typeface="Gill Sans MT" panose="020B0502020104020203" pitchFamily="34" charset="0"/>
              </a:rPr>
              <a:t>Aspendale</a:t>
            </a:r>
            <a:r>
              <a:rPr lang="en-US" dirty="0" smtClean="0">
                <a:solidFill>
                  <a:schemeClr val="tx2">
                    <a:lumMod val="50000"/>
                  </a:schemeClr>
                </a:solidFill>
                <a:latin typeface="Gill Sans MT" panose="020B0502020104020203" pitchFamily="34" charset="0"/>
              </a:rPr>
              <a:t> intersects with the future Museum Road extension.</a:t>
            </a:r>
            <a:endParaRPr lang="en-US" dirty="0">
              <a:solidFill>
                <a:schemeClr val="tx2">
                  <a:lumMod val="50000"/>
                </a:schemeClr>
              </a:solidFill>
              <a:latin typeface="Gill Sans MT" panose="020B0502020104020203" pitchFamily="34" charset="0"/>
            </a:endParaRPr>
          </a:p>
          <a:p>
            <a:pPr marL="0" lvl="1" indent="0">
              <a:lnSpc>
                <a:spcPct val="100000"/>
              </a:lnSpc>
              <a:spcBef>
                <a:spcPts val="0"/>
              </a:spcBef>
              <a:buNone/>
            </a:pPr>
            <a:r>
              <a:rPr lang="en-US" sz="2800" dirty="0" smtClean="0">
                <a:solidFill>
                  <a:schemeClr val="tx2">
                    <a:lumMod val="50000"/>
                  </a:schemeClr>
                </a:solidFill>
                <a:latin typeface="Gill Sans MT" panose="020B0502020104020203" pitchFamily="34" charset="0"/>
              </a:rPr>
              <a:t>Development Agreement</a:t>
            </a:r>
          </a:p>
          <a:p>
            <a:pPr marL="228600" lvl="1">
              <a:lnSpc>
                <a:spcPct val="100000"/>
              </a:lnSpc>
              <a:spcBef>
                <a:spcPts val="0"/>
              </a:spcBef>
            </a:pPr>
            <a:r>
              <a:rPr lang="en-US" dirty="0" smtClean="0">
                <a:solidFill>
                  <a:schemeClr val="tx2">
                    <a:lumMod val="50000"/>
                  </a:schemeClr>
                </a:solidFill>
                <a:latin typeface="Gill Sans MT" panose="020B0502020104020203" pitchFamily="34" charset="0"/>
              </a:rPr>
              <a:t>The </a:t>
            </a:r>
            <a:r>
              <a:rPr lang="en-US" dirty="0">
                <a:solidFill>
                  <a:schemeClr val="tx2">
                    <a:lumMod val="50000"/>
                  </a:schemeClr>
                </a:solidFill>
                <a:latin typeface="Gill Sans MT" panose="020B0502020104020203" pitchFamily="34" charset="0"/>
              </a:rPr>
              <a:t>d</a:t>
            </a:r>
            <a:r>
              <a:rPr lang="en-US" dirty="0" smtClean="0">
                <a:solidFill>
                  <a:schemeClr val="tx2">
                    <a:lumMod val="50000"/>
                  </a:schemeClr>
                </a:solidFill>
                <a:latin typeface="Gill Sans MT" panose="020B0502020104020203" pitchFamily="34" charset="0"/>
              </a:rPr>
              <a:t>evelopment </a:t>
            </a:r>
            <a:r>
              <a:rPr lang="en-US" dirty="0">
                <a:solidFill>
                  <a:schemeClr val="tx2">
                    <a:lumMod val="50000"/>
                  </a:schemeClr>
                </a:solidFill>
                <a:latin typeface="Gill Sans MT" panose="020B0502020104020203" pitchFamily="34" charset="0"/>
              </a:rPr>
              <a:t>agreement between RHEDC, Childress Klein and </a:t>
            </a:r>
            <a:r>
              <a:rPr lang="en-US" dirty="0" smtClean="0">
                <a:solidFill>
                  <a:schemeClr val="tx2">
                    <a:lumMod val="50000"/>
                  </a:schemeClr>
                </a:solidFill>
                <a:latin typeface="Gill Sans MT" panose="020B0502020104020203" pitchFamily="34" charset="0"/>
              </a:rPr>
              <a:t>the City </a:t>
            </a:r>
            <a:r>
              <a:rPr lang="en-US" dirty="0">
                <a:solidFill>
                  <a:schemeClr val="tx2">
                    <a:lumMod val="50000"/>
                  </a:schemeClr>
                </a:solidFill>
                <a:latin typeface="Gill Sans MT" panose="020B0502020104020203" pitchFamily="34" charset="0"/>
              </a:rPr>
              <a:t>of Rock Hill is in early draft form. </a:t>
            </a:r>
            <a:r>
              <a:rPr lang="en-US" dirty="0" smtClean="0">
                <a:solidFill>
                  <a:schemeClr val="tx2">
                    <a:lumMod val="50000"/>
                  </a:schemeClr>
                </a:solidFill>
                <a:latin typeface="Gill Sans MT" panose="020B0502020104020203" pitchFamily="34" charset="0"/>
              </a:rPr>
              <a:t> We </a:t>
            </a:r>
            <a:r>
              <a:rPr lang="en-US" dirty="0">
                <a:solidFill>
                  <a:schemeClr val="tx2">
                    <a:lumMod val="50000"/>
                  </a:schemeClr>
                </a:solidFill>
                <a:latin typeface="Gill Sans MT" panose="020B0502020104020203" pitchFamily="34" charset="0"/>
              </a:rPr>
              <a:t>hope to bring that agreement to the RHEDC Board for consideration by August</a:t>
            </a:r>
            <a:r>
              <a:rPr lang="en-US" dirty="0" smtClean="0">
                <a:solidFill>
                  <a:schemeClr val="tx2">
                    <a:lumMod val="50000"/>
                  </a:schemeClr>
                </a:solidFill>
                <a:latin typeface="Gill Sans MT" panose="020B0502020104020203" pitchFamily="34" charset="0"/>
              </a:rPr>
              <a:t>.</a:t>
            </a:r>
            <a:endParaRPr lang="en-US" dirty="0">
              <a:solidFill>
                <a:schemeClr val="tx2">
                  <a:lumMod val="50000"/>
                </a:schemeClr>
              </a:solidFill>
              <a:latin typeface="Gill Sans MT" panose="020B0502020104020203" pitchFamily="34" charset="0"/>
            </a:endParaRPr>
          </a:p>
        </p:txBody>
      </p:sp>
    </p:spTree>
    <p:extLst>
      <p:ext uri="{BB962C8B-B14F-4D97-AF65-F5344CB8AC3E}">
        <p14:creationId xmlns:p14="http://schemas.microsoft.com/office/powerpoint/2010/main" val="386070466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320"/>
            <a:ext cx="10515600" cy="914400"/>
          </a:xfrm>
        </p:spPr>
        <p:txBody>
          <a:bodyPr>
            <a:normAutofit/>
          </a:bodyPr>
          <a:lstStyle/>
          <a:p>
            <a:r>
              <a:rPr lang="en-US" b="1" dirty="0" smtClean="0">
                <a:solidFill>
                  <a:srgbClr val="1B99D6"/>
                </a:solidFill>
                <a:latin typeface="Gill Sans MT" panose="020B0502020104020203" pitchFamily="34" charset="0"/>
              </a:rPr>
              <a:t>Aspen Business Park</a:t>
            </a:r>
            <a:endParaRPr lang="en-US" b="1" dirty="0">
              <a:solidFill>
                <a:srgbClr val="1B99D6"/>
              </a:solidFill>
              <a:latin typeface="Gill Sans MT" panose="020B0502020104020203" pitchFamily="34" charset="0"/>
            </a:endParaRPr>
          </a:p>
        </p:txBody>
      </p:sp>
      <p:sp>
        <p:nvSpPr>
          <p:cNvPr id="3" name="Content Placeholder 2"/>
          <p:cNvSpPr>
            <a:spLocks noGrp="1"/>
          </p:cNvSpPr>
          <p:nvPr>
            <p:ph idx="1"/>
          </p:nvPr>
        </p:nvSpPr>
        <p:spPr>
          <a:xfrm>
            <a:off x="838200" y="1371600"/>
            <a:ext cx="10820400" cy="4716162"/>
          </a:xfrm>
        </p:spPr>
        <p:txBody>
          <a:bodyPr>
            <a:noAutofit/>
          </a:bodyPr>
          <a:lstStyle/>
          <a:p>
            <a:pPr marL="0" indent="0">
              <a:buNone/>
            </a:pPr>
            <a:r>
              <a:rPr lang="en-US" dirty="0" smtClean="0">
                <a:solidFill>
                  <a:schemeClr val="tx2">
                    <a:lumMod val="50000"/>
                  </a:schemeClr>
                </a:solidFill>
                <a:latin typeface="Gill Sans MT" panose="020B0502020104020203" pitchFamily="34" charset="0"/>
              </a:rPr>
              <a:t>Transportation Impact Analysis</a:t>
            </a:r>
          </a:p>
          <a:p>
            <a:r>
              <a:rPr lang="en-US" dirty="0">
                <a:solidFill>
                  <a:schemeClr val="tx2">
                    <a:lumMod val="50000"/>
                  </a:schemeClr>
                </a:solidFill>
                <a:latin typeface="Gill Sans MT" panose="020B0502020104020203" pitchFamily="34" charset="0"/>
              </a:rPr>
              <a:t>SC </a:t>
            </a:r>
            <a:r>
              <a:rPr lang="en-US" dirty="0" smtClean="0">
                <a:solidFill>
                  <a:schemeClr val="tx2">
                    <a:lumMod val="50000"/>
                  </a:schemeClr>
                </a:solidFill>
                <a:latin typeface="Gill Sans MT" panose="020B0502020104020203" pitchFamily="34" charset="0"/>
              </a:rPr>
              <a:t>DOT intends </a:t>
            </a:r>
            <a:r>
              <a:rPr lang="en-US" dirty="0">
                <a:solidFill>
                  <a:schemeClr val="tx2">
                    <a:lumMod val="50000"/>
                  </a:schemeClr>
                </a:solidFill>
                <a:latin typeface="Gill Sans MT" panose="020B0502020104020203" pitchFamily="34" charset="0"/>
              </a:rPr>
              <a:t>to make </a:t>
            </a:r>
            <a:r>
              <a:rPr lang="en-US" dirty="0" smtClean="0">
                <a:solidFill>
                  <a:schemeClr val="tx2">
                    <a:lumMod val="50000"/>
                  </a:schemeClr>
                </a:solidFill>
                <a:latin typeface="Gill Sans MT" panose="020B0502020104020203" pitchFamily="34" charset="0"/>
              </a:rPr>
              <a:t>Aspen </a:t>
            </a:r>
            <a:r>
              <a:rPr lang="en-US" dirty="0">
                <a:solidFill>
                  <a:schemeClr val="tx2">
                    <a:lumMod val="50000"/>
                  </a:schemeClr>
                </a:solidFill>
                <a:latin typeface="Gill Sans MT" panose="020B0502020104020203" pitchFamily="34" charset="0"/>
              </a:rPr>
              <a:t>Business Park </a:t>
            </a:r>
            <a:r>
              <a:rPr lang="en-US" dirty="0" smtClean="0">
                <a:solidFill>
                  <a:schemeClr val="tx2">
                    <a:lumMod val="50000"/>
                  </a:schemeClr>
                </a:solidFill>
                <a:latin typeface="Gill Sans MT" panose="020B0502020104020203" pitchFamily="34" charset="0"/>
              </a:rPr>
              <a:t>responsible </a:t>
            </a:r>
            <a:r>
              <a:rPr lang="en-US" dirty="0">
                <a:solidFill>
                  <a:schemeClr val="tx2">
                    <a:lumMod val="50000"/>
                  </a:schemeClr>
                </a:solidFill>
                <a:latin typeface="Gill Sans MT" panose="020B0502020104020203" pitchFamily="34" charset="0"/>
              </a:rPr>
              <a:t>for off-site road </a:t>
            </a:r>
            <a:r>
              <a:rPr lang="en-US" dirty="0" smtClean="0">
                <a:solidFill>
                  <a:schemeClr val="tx2">
                    <a:lumMod val="50000"/>
                  </a:schemeClr>
                </a:solidFill>
                <a:latin typeface="Gill Sans MT" panose="020B0502020104020203" pitchFamily="34" charset="0"/>
              </a:rPr>
              <a:t>and intersection improvements </a:t>
            </a:r>
            <a:r>
              <a:rPr lang="en-US" dirty="0">
                <a:solidFill>
                  <a:schemeClr val="tx2">
                    <a:lumMod val="50000"/>
                  </a:schemeClr>
                </a:solidFill>
                <a:latin typeface="Gill Sans MT" panose="020B0502020104020203" pitchFamily="34" charset="0"/>
              </a:rPr>
              <a:t>that are unrelated to </a:t>
            </a:r>
            <a:r>
              <a:rPr lang="en-US" dirty="0" smtClean="0">
                <a:solidFill>
                  <a:schemeClr val="tx2">
                    <a:lumMod val="50000"/>
                  </a:schemeClr>
                </a:solidFill>
                <a:latin typeface="Gill Sans MT" panose="020B0502020104020203" pitchFamily="34" charset="0"/>
              </a:rPr>
              <a:t>Aspen. </a:t>
            </a:r>
          </a:p>
          <a:p>
            <a:r>
              <a:rPr lang="en-US" dirty="0" smtClean="0">
                <a:solidFill>
                  <a:schemeClr val="tx2">
                    <a:lumMod val="50000"/>
                  </a:schemeClr>
                </a:solidFill>
                <a:latin typeface="Gill Sans MT" panose="020B0502020104020203" pitchFamily="34" charset="0"/>
              </a:rPr>
              <a:t>Estimating $700,000-$</a:t>
            </a:r>
            <a:r>
              <a:rPr lang="en-US" dirty="0">
                <a:solidFill>
                  <a:schemeClr val="tx2">
                    <a:lumMod val="50000"/>
                  </a:schemeClr>
                </a:solidFill>
                <a:latin typeface="Gill Sans MT" panose="020B0502020104020203" pitchFamily="34" charset="0"/>
              </a:rPr>
              <a:t>800,000 of </a:t>
            </a:r>
            <a:r>
              <a:rPr lang="en-US" dirty="0" smtClean="0">
                <a:solidFill>
                  <a:schemeClr val="tx2">
                    <a:lumMod val="50000"/>
                  </a:schemeClr>
                </a:solidFill>
                <a:latin typeface="Gill Sans MT" panose="020B0502020104020203" pitchFamily="34" charset="0"/>
              </a:rPr>
              <a:t>new costs to be added to the </a:t>
            </a:r>
            <a:r>
              <a:rPr lang="en-US" dirty="0">
                <a:solidFill>
                  <a:schemeClr val="tx2">
                    <a:lumMod val="50000"/>
                  </a:schemeClr>
                </a:solidFill>
                <a:latin typeface="Gill Sans MT" panose="020B0502020104020203" pitchFamily="34" charset="0"/>
              </a:rPr>
              <a:t>original $2.7 million phase </a:t>
            </a:r>
            <a:r>
              <a:rPr lang="en-US" dirty="0" smtClean="0">
                <a:solidFill>
                  <a:schemeClr val="tx2">
                    <a:lumMod val="50000"/>
                  </a:schemeClr>
                </a:solidFill>
                <a:latin typeface="Gill Sans MT" panose="020B0502020104020203" pitchFamily="34" charset="0"/>
              </a:rPr>
              <a:t>one project.</a:t>
            </a:r>
            <a:endParaRPr lang="en-US" dirty="0">
              <a:solidFill>
                <a:schemeClr val="tx2">
                  <a:lumMod val="50000"/>
                </a:schemeClr>
              </a:solidFill>
              <a:latin typeface="Gill Sans MT" panose="020B0502020104020203" pitchFamily="34" charset="0"/>
            </a:endParaRPr>
          </a:p>
          <a:p>
            <a:r>
              <a:rPr lang="en-US" dirty="0">
                <a:solidFill>
                  <a:schemeClr val="tx2">
                    <a:lumMod val="50000"/>
                  </a:schemeClr>
                </a:solidFill>
                <a:latin typeface="Gill Sans MT" panose="020B0502020104020203" pitchFamily="34" charset="0"/>
              </a:rPr>
              <a:t>Staff is working with the project engineers and SCDOT to limit the scope and costs of these </a:t>
            </a:r>
            <a:r>
              <a:rPr lang="en-US" dirty="0" smtClean="0">
                <a:solidFill>
                  <a:schemeClr val="tx2">
                    <a:lumMod val="50000"/>
                  </a:schemeClr>
                </a:solidFill>
                <a:latin typeface="Gill Sans MT" panose="020B0502020104020203" pitchFamily="34" charset="0"/>
              </a:rPr>
              <a:t>new elements</a:t>
            </a:r>
            <a:r>
              <a:rPr lang="en-US" dirty="0">
                <a:solidFill>
                  <a:schemeClr val="tx2">
                    <a:lumMod val="50000"/>
                  </a:schemeClr>
                </a:solidFill>
                <a:latin typeface="Gill Sans MT" panose="020B0502020104020203" pitchFamily="34" charset="0"/>
              </a:rPr>
              <a:t>.</a:t>
            </a:r>
          </a:p>
          <a:p>
            <a:r>
              <a:rPr lang="en-US" dirty="0">
                <a:solidFill>
                  <a:schemeClr val="tx2">
                    <a:lumMod val="50000"/>
                  </a:schemeClr>
                </a:solidFill>
                <a:latin typeface="Gill Sans MT" panose="020B0502020104020203" pitchFamily="34" charset="0"/>
              </a:rPr>
              <a:t>Staff is also working to identify and secure additional funding for these unexpected costs</a:t>
            </a:r>
            <a:r>
              <a:rPr lang="en-US" dirty="0" smtClean="0">
                <a:solidFill>
                  <a:schemeClr val="tx2">
                    <a:lumMod val="50000"/>
                  </a:schemeClr>
                </a:solidFill>
                <a:latin typeface="Gill Sans MT" panose="020B0502020104020203" pitchFamily="34" charset="0"/>
              </a:rPr>
              <a:t>.</a:t>
            </a:r>
            <a:endParaRPr lang="en-US" dirty="0">
              <a:solidFill>
                <a:schemeClr val="tx2">
                  <a:lumMod val="50000"/>
                </a:schemeClr>
              </a:solidFill>
              <a:latin typeface="Gill Sans MT" panose="020B0502020104020203" pitchFamily="34" charset="0"/>
            </a:endParaRPr>
          </a:p>
        </p:txBody>
      </p:sp>
    </p:spTree>
    <p:extLst>
      <p:ext uri="{BB962C8B-B14F-4D97-AF65-F5344CB8AC3E}">
        <p14:creationId xmlns:p14="http://schemas.microsoft.com/office/powerpoint/2010/main" val="407331113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320"/>
            <a:ext cx="10515600" cy="914400"/>
          </a:xfrm>
        </p:spPr>
        <p:txBody>
          <a:bodyPr>
            <a:normAutofit/>
          </a:bodyPr>
          <a:lstStyle/>
          <a:p>
            <a:r>
              <a:rPr lang="en-US" b="1" dirty="0" smtClean="0">
                <a:solidFill>
                  <a:srgbClr val="1B99D6"/>
                </a:solidFill>
                <a:latin typeface="Gill Sans MT" panose="020B0502020104020203" pitchFamily="34" charset="0"/>
              </a:rPr>
              <a:t>Waterford Spec Building</a:t>
            </a:r>
            <a:endParaRPr lang="en-US" b="1" dirty="0">
              <a:solidFill>
                <a:srgbClr val="1B99D6"/>
              </a:solidFill>
              <a:latin typeface="Gill Sans MT" panose="020B0502020104020203" pitchFamily="34" charset="0"/>
            </a:endParaRPr>
          </a:p>
        </p:txBody>
      </p:sp>
      <p:sp>
        <p:nvSpPr>
          <p:cNvPr id="3" name="Content Placeholder 2"/>
          <p:cNvSpPr>
            <a:spLocks noGrp="1"/>
          </p:cNvSpPr>
          <p:nvPr>
            <p:ph idx="1"/>
          </p:nvPr>
        </p:nvSpPr>
        <p:spPr>
          <a:xfrm>
            <a:off x="838200" y="1371600"/>
            <a:ext cx="10820400" cy="4716162"/>
          </a:xfrm>
        </p:spPr>
        <p:txBody>
          <a:bodyPr>
            <a:noAutofit/>
          </a:bodyPr>
          <a:lstStyle/>
          <a:p>
            <a:pPr marL="0" indent="0">
              <a:buNone/>
            </a:pPr>
            <a:r>
              <a:rPr lang="en-US" dirty="0" err="1" smtClean="0">
                <a:latin typeface="Gill Sans MT" panose="020B0502020104020203" pitchFamily="34" charset="0"/>
              </a:rPr>
              <a:t>LocateSC</a:t>
            </a:r>
            <a:r>
              <a:rPr lang="en-US" dirty="0" smtClean="0">
                <a:latin typeface="Gill Sans MT" panose="020B0502020104020203" pitchFamily="34" charset="0"/>
              </a:rPr>
              <a:t> Site Enhancement Initiative </a:t>
            </a:r>
          </a:p>
          <a:p>
            <a:r>
              <a:rPr lang="en-US" dirty="0" smtClean="0">
                <a:latin typeface="Gill Sans MT" panose="020B0502020104020203" pitchFamily="34" charset="0"/>
              </a:rPr>
              <a:t>RHEDC </a:t>
            </a:r>
            <a:r>
              <a:rPr lang="en-US" dirty="0">
                <a:latin typeface="Gill Sans MT" panose="020B0502020104020203" pitchFamily="34" charset="0"/>
              </a:rPr>
              <a:t>will be submitting a grant application </a:t>
            </a:r>
            <a:r>
              <a:rPr lang="en-US" dirty="0" smtClean="0">
                <a:latin typeface="Gill Sans MT" panose="020B0502020104020203" pitchFamily="34" charset="0"/>
              </a:rPr>
              <a:t>to </a:t>
            </a:r>
            <a:r>
              <a:rPr lang="en-US" dirty="0">
                <a:latin typeface="Gill Sans MT" panose="020B0502020104020203" pitchFamily="34" charset="0"/>
              </a:rPr>
              <a:t>SC Commerce for $</a:t>
            </a:r>
            <a:r>
              <a:rPr lang="en-US" dirty="0" smtClean="0">
                <a:latin typeface="Gill Sans MT" panose="020B0502020104020203" pitchFamily="34" charset="0"/>
              </a:rPr>
              <a:t>300,000 under the </a:t>
            </a:r>
            <a:r>
              <a:rPr lang="en-US" dirty="0" err="1">
                <a:latin typeface="Gill Sans MT" panose="020B0502020104020203" pitchFamily="34" charset="0"/>
              </a:rPr>
              <a:t>LocateSC</a:t>
            </a:r>
            <a:r>
              <a:rPr lang="en-US" dirty="0">
                <a:latin typeface="Gill Sans MT" panose="020B0502020104020203" pitchFamily="34" charset="0"/>
              </a:rPr>
              <a:t> Site Enhancement </a:t>
            </a:r>
            <a:r>
              <a:rPr lang="en-US" dirty="0" smtClean="0">
                <a:latin typeface="Gill Sans MT" panose="020B0502020104020203" pitchFamily="34" charset="0"/>
              </a:rPr>
              <a:t>Initiative. </a:t>
            </a:r>
            <a:endParaRPr lang="en-US" dirty="0">
              <a:latin typeface="Gill Sans MT" panose="020B0502020104020203" pitchFamily="34" charset="0"/>
            </a:endParaRPr>
          </a:p>
          <a:p>
            <a:r>
              <a:rPr lang="en-US" dirty="0" smtClean="0">
                <a:latin typeface="Gill Sans MT" panose="020B0502020104020203" pitchFamily="34" charset="0"/>
              </a:rPr>
              <a:t>Funds </a:t>
            </a:r>
            <a:r>
              <a:rPr lang="en-US" dirty="0">
                <a:latin typeface="Gill Sans MT" panose="020B0502020104020203" pitchFamily="34" charset="0"/>
              </a:rPr>
              <a:t>would be used to make site improvements including driveways, parking, landscaping and storm drainage. </a:t>
            </a:r>
          </a:p>
          <a:p>
            <a:r>
              <a:rPr lang="en-US" dirty="0" smtClean="0">
                <a:latin typeface="Gill Sans MT" panose="020B0502020104020203" pitchFamily="34" charset="0"/>
              </a:rPr>
              <a:t>If </a:t>
            </a:r>
            <a:r>
              <a:rPr lang="en-US" dirty="0">
                <a:latin typeface="Gill Sans MT" panose="020B0502020104020203" pitchFamily="34" charset="0"/>
              </a:rPr>
              <a:t>the application is approved, a grant agreement will be presented to the RHEDC Board for approval at a future </a:t>
            </a:r>
            <a:r>
              <a:rPr lang="en-US" dirty="0" smtClean="0">
                <a:latin typeface="Gill Sans MT" panose="020B0502020104020203" pitchFamily="34" charset="0"/>
              </a:rPr>
              <a:t>meeting.</a:t>
            </a:r>
            <a:endParaRPr lang="en-US" sz="1200" dirty="0">
              <a:solidFill>
                <a:srgbClr val="00B050"/>
              </a:solidFill>
              <a:latin typeface="Gill Sans MT" panose="020B0502020104020203" pitchFamily="34" charset="0"/>
            </a:endParaRPr>
          </a:p>
        </p:txBody>
      </p:sp>
    </p:spTree>
    <p:extLst>
      <p:ext uri="{BB962C8B-B14F-4D97-AF65-F5344CB8AC3E}">
        <p14:creationId xmlns:p14="http://schemas.microsoft.com/office/powerpoint/2010/main" val="356063333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320"/>
            <a:ext cx="10515600" cy="914400"/>
          </a:xfrm>
        </p:spPr>
        <p:txBody>
          <a:bodyPr>
            <a:normAutofit/>
          </a:bodyPr>
          <a:lstStyle/>
          <a:p>
            <a:r>
              <a:rPr lang="en-US" b="1" dirty="0" smtClean="0">
                <a:solidFill>
                  <a:srgbClr val="1B99D6"/>
                </a:solidFill>
                <a:latin typeface="Gill Sans MT" panose="020B0502020104020203" pitchFamily="34" charset="0"/>
              </a:rPr>
              <a:t>Good Motors / The Exchange</a:t>
            </a:r>
            <a:endParaRPr lang="en-US" b="1" dirty="0">
              <a:solidFill>
                <a:srgbClr val="1B99D6"/>
              </a:solidFill>
              <a:latin typeface="Gill Sans MT" panose="020B0502020104020203" pitchFamily="34" charset="0"/>
            </a:endParaRPr>
          </a:p>
        </p:txBody>
      </p:sp>
      <p:sp>
        <p:nvSpPr>
          <p:cNvPr id="3" name="Content Placeholder 2"/>
          <p:cNvSpPr>
            <a:spLocks noGrp="1"/>
          </p:cNvSpPr>
          <p:nvPr>
            <p:ph idx="1"/>
          </p:nvPr>
        </p:nvSpPr>
        <p:spPr>
          <a:xfrm>
            <a:off x="838200" y="1371600"/>
            <a:ext cx="10605380" cy="4716162"/>
          </a:xfrm>
        </p:spPr>
        <p:txBody>
          <a:bodyPr>
            <a:noAutofit/>
          </a:bodyPr>
          <a:lstStyle/>
          <a:p>
            <a:pPr marL="228600" lvl="1">
              <a:spcBef>
                <a:spcPts val="1000"/>
              </a:spcBef>
            </a:pPr>
            <a:r>
              <a:rPr lang="en-US" sz="2800" dirty="0">
                <a:latin typeface="Gill Sans MT" panose="020B0502020104020203" pitchFamily="34" charset="0"/>
              </a:rPr>
              <a:t>The contract amendment between RHEDC and York County has been </a:t>
            </a:r>
            <a:r>
              <a:rPr lang="en-US" sz="2800" dirty="0" smtClean="0">
                <a:latin typeface="Gill Sans MT" panose="020B0502020104020203" pitchFamily="34" charset="0"/>
              </a:rPr>
              <a:t>executed.  This </a:t>
            </a:r>
            <a:r>
              <a:rPr lang="en-US" sz="2800" dirty="0">
                <a:latin typeface="Gill Sans MT" panose="020B0502020104020203" pitchFamily="34" charset="0"/>
              </a:rPr>
              <a:t>amendment set the purchase price for the property at $2 million.</a:t>
            </a:r>
          </a:p>
          <a:p>
            <a:pPr marL="228600" lvl="1">
              <a:spcBef>
                <a:spcPts val="1000"/>
              </a:spcBef>
            </a:pPr>
            <a:r>
              <a:rPr lang="en-US" sz="2800" dirty="0">
                <a:latin typeface="Gill Sans MT" panose="020B0502020104020203" pitchFamily="34" charset="0"/>
              </a:rPr>
              <a:t>RHEDC has received full reimbursement from York County for environmental expenses as called for in the contract.</a:t>
            </a:r>
          </a:p>
          <a:p>
            <a:pPr marL="228600" lvl="1">
              <a:spcBef>
                <a:spcPts val="1000"/>
              </a:spcBef>
            </a:pPr>
            <a:r>
              <a:rPr lang="en-US" sz="2800" dirty="0">
                <a:solidFill>
                  <a:schemeClr val="tx2"/>
                </a:solidFill>
                <a:latin typeface="Gill Sans MT" panose="020B0502020104020203" pitchFamily="34" charset="0"/>
              </a:rPr>
              <a:t>The Purchase and Sale Agreement between RHEDC and Catalyst </a:t>
            </a:r>
            <a:r>
              <a:rPr lang="en-US" sz="2800" dirty="0" smtClean="0">
                <a:solidFill>
                  <a:schemeClr val="tx2"/>
                </a:solidFill>
                <a:latin typeface="Gill Sans MT" panose="020B0502020104020203" pitchFamily="34" charset="0"/>
              </a:rPr>
              <a:t>will be executed very soon</a:t>
            </a:r>
            <a:r>
              <a:rPr lang="en-US" sz="2800" dirty="0" smtClean="0">
                <a:solidFill>
                  <a:schemeClr val="tx2"/>
                </a:solidFill>
                <a:latin typeface="Gill Sans MT" panose="020B0502020104020203" pitchFamily="34" charset="0"/>
              </a:rPr>
              <a:t>.</a:t>
            </a:r>
            <a:endParaRPr lang="en-US" sz="2800" dirty="0" smtClean="0">
              <a:solidFill>
                <a:schemeClr val="tx2"/>
              </a:solidFill>
              <a:latin typeface="Gill Sans MT" panose="020B0502020104020203" pitchFamily="34" charset="0"/>
            </a:endParaRPr>
          </a:p>
          <a:p>
            <a:pPr marL="228600" lvl="1">
              <a:spcBef>
                <a:spcPts val="1000"/>
              </a:spcBef>
            </a:pPr>
            <a:r>
              <a:rPr lang="en-US" sz="2800" dirty="0" smtClean="0">
                <a:solidFill>
                  <a:schemeClr val="tx2"/>
                </a:solidFill>
                <a:latin typeface="Gill Sans MT" panose="020B0502020104020203" pitchFamily="34" charset="0"/>
              </a:rPr>
              <a:t>The </a:t>
            </a:r>
            <a:r>
              <a:rPr lang="en-US" sz="2800" dirty="0">
                <a:solidFill>
                  <a:schemeClr val="tx2"/>
                </a:solidFill>
                <a:latin typeface="Gill Sans MT" panose="020B0502020104020203" pitchFamily="34" charset="0"/>
              </a:rPr>
              <a:t>Development Agreement between Catalyst and the City of Rock Hill will be presented to the City Council for </a:t>
            </a:r>
            <a:r>
              <a:rPr lang="en-US" sz="2800" dirty="0" smtClean="0">
                <a:solidFill>
                  <a:schemeClr val="tx2"/>
                </a:solidFill>
                <a:latin typeface="Gill Sans MT" panose="020B0502020104020203" pitchFamily="34" charset="0"/>
              </a:rPr>
              <a:t>first reading </a:t>
            </a:r>
            <a:r>
              <a:rPr lang="en-US" sz="2800" dirty="0">
                <a:solidFill>
                  <a:schemeClr val="tx2"/>
                </a:solidFill>
                <a:latin typeface="Gill Sans MT" panose="020B0502020104020203" pitchFamily="34" charset="0"/>
              </a:rPr>
              <a:t>on June 8</a:t>
            </a:r>
            <a:r>
              <a:rPr lang="en-US" sz="2800" baseline="30000" dirty="0">
                <a:solidFill>
                  <a:schemeClr val="tx2"/>
                </a:solidFill>
                <a:latin typeface="Gill Sans MT" panose="020B0502020104020203" pitchFamily="34" charset="0"/>
              </a:rPr>
              <a:t>th</a:t>
            </a:r>
            <a:r>
              <a:rPr lang="en-US" sz="2800" dirty="0" smtClean="0">
                <a:solidFill>
                  <a:schemeClr val="tx2"/>
                </a:solidFill>
                <a:latin typeface="Gill Sans MT" panose="020B0502020104020203" pitchFamily="34" charset="0"/>
              </a:rPr>
              <a:t>.</a:t>
            </a:r>
            <a:endParaRPr lang="en-US" sz="2800" dirty="0">
              <a:solidFill>
                <a:schemeClr val="tx2"/>
              </a:solidFill>
              <a:latin typeface="Gill Sans MT" panose="020B0502020104020203" pitchFamily="34" charset="0"/>
            </a:endParaRPr>
          </a:p>
        </p:txBody>
      </p:sp>
    </p:spTree>
    <p:extLst>
      <p:ext uri="{BB962C8B-B14F-4D97-AF65-F5344CB8AC3E}">
        <p14:creationId xmlns:p14="http://schemas.microsoft.com/office/powerpoint/2010/main" val="131011862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320"/>
            <a:ext cx="10515600" cy="914400"/>
          </a:xfrm>
        </p:spPr>
        <p:txBody>
          <a:bodyPr>
            <a:normAutofit/>
          </a:bodyPr>
          <a:lstStyle/>
          <a:p>
            <a:r>
              <a:rPr lang="en-US" b="1" dirty="0" smtClean="0">
                <a:solidFill>
                  <a:srgbClr val="1B99D6"/>
                </a:solidFill>
                <a:latin typeface="Gill Sans MT" panose="020B0502020104020203" pitchFamily="34" charset="0"/>
              </a:rPr>
              <a:t>Good Motors / The Exchange</a:t>
            </a:r>
            <a:endParaRPr lang="en-US" b="1" dirty="0">
              <a:solidFill>
                <a:srgbClr val="1B99D6"/>
              </a:solidFill>
              <a:latin typeface="Gill Sans MT" panose="020B0502020104020203" pitchFamily="34" charset="0"/>
            </a:endParaRPr>
          </a:p>
        </p:txBody>
      </p:sp>
      <p:sp>
        <p:nvSpPr>
          <p:cNvPr id="3" name="Content Placeholder 2"/>
          <p:cNvSpPr>
            <a:spLocks noGrp="1"/>
          </p:cNvSpPr>
          <p:nvPr>
            <p:ph idx="1"/>
          </p:nvPr>
        </p:nvSpPr>
        <p:spPr>
          <a:xfrm>
            <a:off x="838200" y="1173888"/>
            <a:ext cx="10941908" cy="4716162"/>
          </a:xfrm>
        </p:spPr>
        <p:txBody>
          <a:bodyPr>
            <a:noAutofit/>
          </a:bodyPr>
          <a:lstStyle/>
          <a:p>
            <a:pPr marL="0" lvl="1" indent="0">
              <a:spcBef>
                <a:spcPts val="1000"/>
              </a:spcBef>
              <a:buNone/>
            </a:pPr>
            <a:r>
              <a:rPr lang="en-US" sz="2800" dirty="0" smtClean="0">
                <a:latin typeface="Gill Sans MT" panose="020B0502020104020203" pitchFamily="34" charset="0"/>
              </a:rPr>
              <a:t>Consider Development </a:t>
            </a:r>
            <a:r>
              <a:rPr lang="en-US" sz="2800" dirty="0">
                <a:latin typeface="Gill Sans MT" panose="020B0502020104020203" pitchFamily="34" charset="0"/>
              </a:rPr>
              <a:t>Fee and Art </a:t>
            </a:r>
            <a:r>
              <a:rPr lang="en-US" sz="2800" dirty="0" smtClean="0">
                <a:latin typeface="Gill Sans MT" panose="020B0502020104020203" pitchFamily="34" charset="0"/>
              </a:rPr>
              <a:t>and Amenities Fund </a:t>
            </a:r>
            <a:r>
              <a:rPr lang="en-US" sz="2800" dirty="0" smtClean="0">
                <a:latin typeface="Gill Sans MT" panose="020B0502020104020203" pitchFamily="34" charset="0"/>
              </a:rPr>
              <a:t>Agreement</a:t>
            </a:r>
          </a:p>
          <a:p>
            <a:pPr marL="228600" lvl="1">
              <a:spcBef>
                <a:spcPts val="1000"/>
              </a:spcBef>
            </a:pPr>
            <a:r>
              <a:rPr lang="en-US" sz="2800" dirty="0" smtClean="0">
                <a:latin typeface="Gill Sans MT" panose="020B0502020104020203" pitchFamily="34" charset="0"/>
              </a:rPr>
              <a:t>Proposed agreement between </a:t>
            </a:r>
            <a:r>
              <a:rPr lang="en-US" sz="2800" dirty="0">
                <a:latin typeface="Gill Sans MT" panose="020B0502020104020203" pitchFamily="34" charset="0"/>
              </a:rPr>
              <a:t>RHEDC and </a:t>
            </a:r>
            <a:r>
              <a:rPr lang="en-US" sz="2800" dirty="0" smtClean="0">
                <a:latin typeface="Gill Sans MT" panose="020B0502020104020203" pitchFamily="34" charset="0"/>
              </a:rPr>
              <a:t>Catalyst, contingent on Catalyst purchasing the property from RHEDC</a:t>
            </a:r>
          </a:p>
          <a:p>
            <a:pPr marL="228600" lvl="1">
              <a:spcBef>
                <a:spcPts val="1000"/>
              </a:spcBef>
            </a:pPr>
            <a:r>
              <a:rPr lang="en-US" sz="2800" dirty="0" smtClean="0">
                <a:latin typeface="Gill Sans MT" panose="020B0502020104020203" pitchFamily="34" charset="0"/>
              </a:rPr>
              <a:t>RHEDC to receive $250,000 to be used for mutually agreed upon art installations at The Exchange</a:t>
            </a:r>
          </a:p>
          <a:p>
            <a:pPr marL="228600" lvl="1">
              <a:spcBef>
                <a:spcPts val="1000"/>
              </a:spcBef>
            </a:pPr>
            <a:r>
              <a:rPr lang="en-US" sz="2800" dirty="0" smtClean="0">
                <a:latin typeface="Gill Sans MT" panose="020B0502020104020203" pitchFamily="34" charset="0"/>
              </a:rPr>
              <a:t>RHEDC to receive $65,000 for its efforts in the redevelopment of the site</a:t>
            </a:r>
          </a:p>
          <a:p>
            <a:r>
              <a:rPr lang="en-US" sz="2800" dirty="0" smtClean="0">
                <a:latin typeface="Gill Sans MT" panose="020B0502020104020203" pitchFamily="34" charset="0"/>
              </a:rPr>
              <a:t>Request a motion to approve the proposed </a:t>
            </a:r>
            <a:r>
              <a:rPr lang="en-US" sz="2800" dirty="0">
                <a:latin typeface="Gill Sans MT" panose="020B0502020104020203" pitchFamily="34" charset="0"/>
              </a:rPr>
              <a:t>Development Fee and Art </a:t>
            </a:r>
            <a:r>
              <a:rPr lang="en-US" sz="2800" dirty="0" smtClean="0">
                <a:latin typeface="Gill Sans MT" panose="020B0502020104020203" pitchFamily="34" charset="0"/>
              </a:rPr>
              <a:t>and Amenities Fund </a:t>
            </a:r>
            <a:r>
              <a:rPr lang="en-US" sz="2800" dirty="0" smtClean="0">
                <a:latin typeface="Gill Sans MT" panose="020B0502020104020203" pitchFamily="34" charset="0"/>
              </a:rPr>
              <a:t>Agreement between </a:t>
            </a:r>
            <a:r>
              <a:rPr lang="en-US" dirty="0">
                <a:latin typeface="Gill Sans MT" panose="020B0502020104020203" pitchFamily="34" charset="0"/>
              </a:rPr>
              <a:t>RHEDC and RH </a:t>
            </a:r>
            <a:r>
              <a:rPr lang="en-US" dirty="0">
                <a:latin typeface="Gill Sans MT" panose="020B0502020104020203" pitchFamily="34" charset="0"/>
              </a:rPr>
              <a:t>APARTMENTS QOZB, LLC (Catalyst Capital Partners), </a:t>
            </a:r>
            <a:r>
              <a:rPr lang="en-US" dirty="0">
                <a:latin typeface="Gill Sans MT" panose="020B0502020104020203" pitchFamily="34" charset="0"/>
              </a:rPr>
              <a:t>subject </a:t>
            </a:r>
            <a:r>
              <a:rPr lang="en-US" dirty="0">
                <a:latin typeface="Gill Sans MT" panose="020B0502020104020203" pitchFamily="34" charset="0"/>
              </a:rPr>
              <a:t>to any changes recommended by RHEDC’s legal counsel.</a:t>
            </a:r>
          </a:p>
          <a:p>
            <a:pPr marL="0" indent="0">
              <a:buNone/>
            </a:pPr>
            <a:endParaRPr lang="en-US" sz="1200" dirty="0">
              <a:solidFill>
                <a:srgbClr val="00B050"/>
              </a:solidFill>
              <a:latin typeface="Gill Sans MT" panose="020B0502020104020203" pitchFamily="34" charset="0"/>
            </a:endParaRPr>
          </a:p>
        </p:txBody>
      </p:sp>
    </p:spTree>
    <p:extLst>
      <p:ext uri="{BB962C8B-B14F-4D97-AF65-F5344CB8AC3E}">
        <p14:creationId xmlns:p14="http://schemas.microsoft.com/office/powerpoint/2010/main" val="257262515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933450" y="1743635"/>
            <a:ext cx="7839075"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w="0"/>
                <a:solidFill>
                  <a:srgbClr val="109AD6"/>
                </a:solidFill>
                <a:effectLst/>
                <a:uLnTx/>
                <a:uFillTx/>
                <a:latin typeface="Gill Sans MT" panose="020B0502020104020203" pitchFamily="34" charset="0"/>
                <a:ea typeface="+mn-ea"/>
                <a:cs typeface="+mn-cs"/>
              </a:rPr>
              <a:t>Quality of Life</a:t>
            </a:r>
            <a:r>
              <a:rPr kumimoji="0" lang="en-US" sz="1800" b="1" i="0" u="none" strike="noStrike" kern="1200" cap="none" spc="0" normalizeH="0" baseline="0" noProof="0" dirty="0">
                <a:ln w="0"/>
                <a:solidFill>
                  <a:srgbClr val="109AD6"/>
                </a:solidFill>
                <a:effectLst/>
                <a:uLnTx/>
                <a:uFillTx/>
                <a:latin typeface="Gill Sans MT" panose="020B0502020104020203" pitchFamily="34" charset="0"/>
                <a:ea typeface="+mn-ea"/>
                <a:cs typeface="+mn-cs"/>
              </a:rPr>
              <a:t/>
            </a:r>
            <a:br>
              <a:rPr kumimoji="0" lang="en-US" sz="1800" b="1" i="0" u="none" strike="noStrike" kern="1200" cap="none" spc="0" normalizeH="0" baseline="0" noProof="0" dirty="0">
                <a:ln w="0"/>
                <a:solidFill>
                  <a:srgbClr val="109AD6"/>
                </a:solidFill>
                <a:effectLst/>
                <a:uLnTx/>
                <a:uFillTx/>
                <a:latin typeface="Gill Sans MT" panose="020B0502020104020203" pitchFamily="34" charset="0"/>
                <a:ea typeface="+mn-ea"/>
                <a:cs typeface="+mn-cs"/>
              </a:rPr>
            </a:br>
            <a:r>
              <a:rPr kumimoji="0" lang="en-US" sz="6000" b="1" i="0" u="none" strike="noStrike" kern="1200" cap="none" spc="0" normalizeH="0" baseline="0" noProof="0" dirty="0">
                <a:ln w="0"/>
                <a:solidFill>
                  <a:srgbClr val="109AD6"/>
                </a:solidFill>
                <a:effectLst/>
                <a:uLnTx/>
                <a:uFillTx/>
                <a:latin typeface="Gill Sans MT" panose="020B0502020104020203" pitchFamily="34" charset="0"/>
                <a:ea typeface="+mn-ea"/>
                <a:cs typeface="+mn-cs"/>
              </a:rPr>
              <a:t>Committee</a:t>
            </a:r>
            <a:r>
              <a:rPr kumimoji="0" lang="en-US" sz="1800" b="1" i="0" u="none" strike="noStrike" kern="1200" cap="none" spc="0" normalizeH="0" baseline="0" noProof="0" dirty="0">
                <a:ln w="0"/>
                <a:solidFill>
                  <a:srgbClr val="109AD6"/>
                </a:solidFill>
                <a:effectLst/>
                <a:uLnTx/>
                <a:uFillTx/>
                <a:latin typeface="Gill Sans MT" panose="020B0502020104020203" pitchFamily="34" charset="0"/>
                <a:ea typeface="+mn-ea"/>
                <a:cs typeface="+mn-cs"/>
              </a:rPr>
              <a:t/>
            </a:r>
            <a:br>
              <a:rPr kumimoji="0" lang="en-US" sz="1800" b="1" i="0" u="none" strike="noStrike" kern="1200" cap="none" spc="0" normalizeH="0" baseline="0" noProof="0" dirty="0">
                <a:ln w="0"/>
                <a:solidFill>
                  <a:srgbClr val="109AD6"/>
                </a:solidFill>
                <a:effectLst/>
                <a:uLnTx/>
                <a:uFillTx/>
                <a:latin typeface="Gill Sans MT" panose="020B0502020104020203" pitchFamily="34" charset="0"/>
                <a:ea typeface="+mn-ea"/>
                <a:cs typeface="+mn-cs"/>
              </a:rPr>
            </a:br>
            <a:endParaRPr kumimoji="0" lang="en-US" sz="1800" b="0" i="0" u="none" strike="noStrike" kern="1200" cap="none" spc="0" normalizeH="0" baseline="0" noProof="0" dirty="0">
              <a:ln>
                <a:noFill/>
              </a:ln>
              <a:solidFill>
                <a:srgbClr val="109AD6"/>
              </a:solidFill>
              <a:effectLst/>
              <a:uLnTx/>
              <a:uFillTx/>
              <a:latin typeface="Gill Sans MT" panose="020B0502020104020203" pitchFamily="34" charset="0"/>
              <a:ea typeface="+mn-ea"/>
              <a:cs typeface="+mn-cs"/>
            </a:endParaRPr>
          </a:p>
        </p:txBody>
      </p:sp>
      <p:sp>
        <p:nvSpPr>
          <p:cNvPr id="5" name="TextBox 4"/>
          <p:cNvSpPr txBox="1"/>
          <p:nvPr/>
        </p:nvSpPr>
        <p:spPr>
          <a:xfrm>
            <a:off x="933450" y="3819564"/>
            <a:ext cx="346857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0"/>
                <a:solidFill>
                  <a:srgbClr val="FFAF17"/>
                </a:solidFill>
                <a:effectLst/>
                <a:uLnTx/>
                <a:uFillTx/>
                <a:latin typeface="Gill Sans MT" panose="020B0502020104020203" pitchFamily="34" charset="0"/>
                <a:ea typeface="+mn-ea"/>
                <a:cs typeface="+mn-cs"/>
              </a:rPr>
              <a:t>Melanie Jones</a:t>
            </a:r>
            <a:endParaRPr kumimoji="0" lang="en-US" sz="4000" b="0" i="0" u="none" strike="noStrike" kern="1200" cap="none" spc="0" normalizeH="0" baseline="0" noProof="0" dirty="0">
              <a:ln>
                <a:noFill/>
              </a:ln>
              <a:solidFill>
                <a:srgbClr val="FFAF17"/>
              </a:solidFill>
              <a:effectLst/>
              <a:uLnTx/>
              <a:uFillTx/>
              <a:latin typeface="Gill Sans MT" panose="020B0502020104020203" pitchFamily="34" charset="0"/>
              <a:ea typeface="+mn-ea"/>
              <a:cs typeface="+mn-cs"/>
            </a:endParaRPr>
          </a:p>
        </p:txBody>
      </p:sp>
      <p:sp>
        <p:nvSpPr>
          <p:cNvPr id="4" name="TextBox 3"/>
          <p:cNvSpPr txBox="1"/>
          <p:nvPr/>
        </p:nvSpPr>
        <p:spPr>
          <a:xfrm>
            <a:off x="933450" y="4527450"/>
            <a:ext cx="423167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w="0"/>
                <a:solidFill>
                  <a:srgbClr val="6FC5E8"/>
                </a:solidFill>
                <a:effectLst/>
                <a:uLnTx/>
                <a:uFillTx/>
                <a:latin typeface="Gill Sans MT" panose="020B0502020104020203" pitchFamily="34" charset="0"/>
                <a:ea typeface="+mn-ea"/>
                <a:cs typeface="+mn-cs"/>
              </a:rPr>
              <a:t>Committee Chair</a:t>
            </a:r>
            <a:endParaRPr kumimoji="0" lang="en-US" sz="3000" b="0" i="0" u="none" strike="noStrike" kern="1200" cap="none" spc="0" normalizeH="0" baseline="0" noProof="0" dirty="0">
              <a:ln>
                <a:noFill/>
              </a:ln>
              <a:solidFill>
                <a:srgbClr val="6FC5E8"/>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18719904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27527" y="286063"/>
            <a:ext cx="2258805" cy="2165978"/>
          </a:xfrm>
          <a:prstGeom prst="rect">
            <a:avLst/>
          </a:prstGeom>
        </p:spPr>
      </p:pic>
      <p:graphicFrame>
        <p:nvGraphicFramePr>
          <p:cNvPr id="9" name="Table 8"/>
          <p:cNvGraphicFramePr>
            <a:graphicFrameLocks noGrp="1"/>
          </p:cNvGraphicFramePr>
          <p:nvPr>
            <p:extLst/>
          </p:nvPr>
        </p:nvGraphicFramePr>
        <p:xfrm>
          <a:off x="2786332" y="2575837"/>
          <a:ext cx="6941638" cy="1364991"/>
        </p:xfrm>
        <a:graphic>
          <a:graphicData uri="http://schemas.openxmlformats.org/drawingml/2006/table">
            <a:tbl>
              <a:tblPr firstRow="1" bandRow="1">
                <a:tableStyleId>{5C22544A-7EE6-4342-B048-85BDC9FD1C3A}</a:tableStyleId>
              </a:tblPr>
              <a:tblGrid>
                <a:gridCol w="1777738">
                  <a:extLst>
                    <a:ext uri="{9D8B030D-6E8A-4147-A177-3AD203B41FA5}">
                      <a16:colId xmlns:a16="http://schemas.microsoft.com/office/drawing/2014/main" val="20000"/>
                    </a:ext>
                  </a:extLst>
                </a:gridCol>
                <a:gridCol w="1032780">
                  <a:extLst>
                    <a:ext uri="{9D8B030D-6E8A-4147-A177-3AD203B41FA5}">
                      <a16:colId xmlns:a16="http://schemas.microsoft.com/office/drawing/2014/main" val="20001"/>
                    </a:ext>
                  </a:extLst>
                </a:gridCol>
                <a:gridCol w="1032780">
                  <a:extLst>
                    <a:ext uri="{9D8B030D-6E8A-4147-A177-3AD203B41FA5}">
                      <a16:colId xmlns:a16="http://schemas.microsoft.com/office/drawing/2014/main" val="20002"/>
                    </a:ext>
                  </a:extLst>
                </a:gridCol>
                <a:gridCol w="1032780">
                  <a:extLst>
                    <a:ext uri="{9D8B030D-6E8A-4147-A177-3AD203B41FA5}">
                      <a16:colId xmlns:a16="http://schemas.microsoft.com/office/drawing/2014/main" val="20003"/>
                    </a:ext>
                  </a:extLst>
                </a:gridCol>
                <a:gridCol w="1032780">
                  <a:extLst>
                    <a:ext uri="{9D8B030D-6E8A-4147-A177-3AD203B41FA5}">
                      <a16:colId xmlns:a16="http://schemas.microsoft.com/office/drawing/2014/main" val="2443531611"/>
                    </a:ext>
                  </a:extLst>
                </a:gridCol>
                <a:gridCol w="1032780">
                  <a:extLst>
                    <a:ext uri="{9D8B030D-6E8A-4147-A177-3AD203B41FA5}">
                      <a16:colId xmlns:a16="http://schemas.microsoft.com/office/drawing/2014/main" val="2557244781"/>
                    </a:ext>
                  </a:extLst>
                </a:gridCol>
              </a:tblGrid>
              <a:tr h="480940">
                <a:tc>
                  <a:txBody>
                    <a:bodyPr/>
                    <a:lstStyle/>
                    <a:p>
                      <a:endParaRPr lang="en-US" dirty="0">
                        <a:latin typeface="Gill Sans MT" panose="020B0502020104020203" pitchFamily="34" charset="0"/>
                      </a:endParaRPr>
                    </a:p>
                  </a:txBody>
                  <a:tcPr>
                    <a:solidFill>
                      <a:srgbClr val="109AD6"/>
                    </a:solidFill>
                  </a:tcPr>
                </a:tc>
                <a:tc>
                  <a:txBody>
                    <a:bodyPr/>
                    <a:lstStyle/>
                    <a:p>
                      <a:pPr algn="ctr"/>
                      <a:r>
                        <a:rPr lang="en-US" sz="1600" dirty="0" smtClean="0">
                          <a:latin typeface="Gill Sans MT" panose="020B0502020104020203" pitchFamily="34" charset="0"/>
                        </a:rPr>
                        <a:t>2015</a:t>
                      </a:r>
                      <a:endParaRPr lang="en-US" sz="1600" dirty="0">
                        <a:latin typeface="Gill Sans MT" panose="020B0502020104020203" pitchFamily="34" charset="0"/>
                      </a:endParaRPr>
                    </a:p>
                  </a:txBody>
                  <a:tcPr anchor="ctr">
                    <a:solidFill>
                      <a:srgbClr val="109AD6"/>
                    </a:solidFill>
                  </a:tcPr>
                </a:tc>
                <a:tc>
                  <a:txBody>
                    <a:bodyPr/>
                    <a:lstStyle/>
                    <a:p>
                      <a:pPr algn="ctr"/>
                      <a:r>
                        <a:rPr lang="en-US" sz="1600" dirty="0" smtClean="0">
                          <a:latin typeface="Gill Sans MT" panose="020B0502020104020203" pitchFamily="34" charset="0"/>
                        </a:rPr>
                        <a:t>2016</a:t>
                      </a:r>
                      <a:endParaRPr lang="en-US" sz="1600" dirty="0">
                        <a:latin typeface="Gill Sans MT" panose="020B0502020104020203" pitchFamily="34" charset="0"/>
                      </a:endParaRPr>
                    </a:p>
                  </a:txBody>
                  <a:tcPr anchor="ctr">
                    <a:solidFill>
                      <a:srgbClr val="109AD6"/>
                    </a:solidFill>
                  </a:tcPr>
                </a:tc>
                <a:tc>
                  <a:txBody>
                    <a:bodyPr/>
                    <a:lstStyle/>
                    <a:p>
                      <a:pPr algn="ctr"/>
                      <a:r>
                        <a:rPr lang="en-US" sz="1600" dirty="0" smtClean="0">
                          <a:latin typeface="Gill Sans MT" panose="020B0502020104020203" pitchFamily="34" charset="0"/>
                        </a:rPr>
                        <a:t>2017</a:t>
                      </a:r>
                      <a:endParaRPr lang="en-US" sz="1600" dirty="0">
                        <a:latin typeface="Gill Sans MT" panose="020B0502020104020203" pitchFamily="34" charset="0"/>
                      </a:endParaRPr>
                    </a:p>
                  </a:txBody>
                  <a:tcPr anchor="ctr">
                    <a:solidFill>
                      <a:srgbClr val="109AD6"/>
                    </a:solidFill>
                  </a:tcPr>
                </a:tc>
                <a:tc>
                  <a:txBody>
                    <a:bodyPr/>
                    <a:lstStyle/>
                    <a:p>
                      <a:pPr algn="ctr"/>
                      <a:r>
                        <a:rPr lang="en-US" sz="1600" dirty="0" smtClean="0">
                          <a:latin typeface="Gill Sans MT" panose="020B0502020104020203" pitchFamily="34" charset="0"/>
                        </a:rPr>
                        <a:t>2018</a:t>
                      </a:r>
                      <a:endParaRPr lang="en-US" sz="1600" dirty="0">
                        <a:latin typeface="Gill Sans MT" panose="020B0502020104020203" pitchFamily="34" charset="0"/>
                      </a:endParaRPr>
                    </a:p>
                  </a:txBody>
                  <a:tcPr anchor="ctr">
                    <a:solidFill>
                      <a:srgbClr val="109AD6"/>
                    </a:solidFill>
                  </a:tcPr>
                </a:tc>
                <a:tc>
                  <a:txBody>
                    <a:bodyPr/>
                    <a:lstStyle/>
                    <a:p>
                      <a:pPr algn="ctr"/>
                      <a:r>
                        <a:rPr lang="en-US" sz="1600" dirty="0" smtClean="0">
                          <a:latin typeface="Gill Sans MT" panose="020B0502020104020203" pitchFamily="34" charset="0"/>
                        </a:rPr>
                        <a:t>2019</a:t>
                      </a:r>
                      <a:endParaRPr lang="en-US" sz="1600" dirty="0">
                        <a:latin typeface="Gill Sans MT" panose="020B0502020104020203" pitchFamily="34" charset="0"/>
                      </a:endParaRPr>
                    </a:p>
                  </a:txBody>
                  <a:tcPr anchor="ctr">
                    <a:solidFill>
                      <a:srgbClr val="109AD6"/>
                    </a:solidFill>
                  </a:tcPr>
                </a:tc>
                <a:extLst>
                  <a:ext uri="{0D108BD9-81ED-4DB2-BD59-A6C34878D82A}">
                    <a16:rowId xmlns:a16="http://schemas.microsoft.com/office/drawing/2014/main" val="10000"/>
                  </a:ext>
                </a:extLst>
              </a:tr>
              <a:tr h="296166">
                <a:tc>
                  <a:txBody>
                    <a:bodyPr/>
                    <a:lstStyle/>
                    <a:p>
                      <a:r>
                        <a:rPr lang="en-US" dirty="0" smtClean="0">
                          <a:latin typeface="Gill Sans MT" panose="020B0502020104020203" pitchFamily="34" charset="0"/>
                        </a:rPr>
                        <a:t>Goal</a:t>
                      </a:r>
                      <a:endParaRPr lang="en-US" dirty="0">
                        <a:latin typeface="Gill Sans MT" panose="020B0502020104020203" pitchFamily="34" charset="0"/>
                      </a:endParaRPr>
                    </a:p>
                  </a:txBody>
                  <a:tcPr anchor="ctr">
                    <a:solidFill>
                      <a:srgbClr val="6FC5E8">
                        <a:alpha val="50000"/>
                      </a:srgbClr>
                    </a:solidFill>
                  </a:tcPr>
                </a:tc>
                <a:tc>
                  <a:txBody>
                    <a:bodyPr/>
                    <a:lstStyle/>
                    <a:p>
                      <a:pPr algn="ctr"/>
                      <a:r>
                        <a:rPr lang="en-US" dirty="0" smtClean="0">
                          <a:latin typeface="Gill Sans MT" panose="020B0502020104020203" pitchFamily="34" charset="0"/>
                        </a:rPr>
                        <a:t>$7,500</a:t>
                      </a:r>
                      <a:endParaRPr lang="en-US" dirty="0">
                        <a:latin typeface="Gill Sans MT" panose="020B0502020104020203" pitchFamily="34" charset="0"/>
                      </a:endParaRPr>
                    </a:p>
                  </a:txBody>
                  <a:tcPr anchor="ctr">
                    <a:solidFill>
                      <a:srgbClr val="6FC5E8">
                        <a:alpha val="50000"/>
                      </a:srgbClr>
                    </a:solidFill>
                  </a:tcPr>
                </a:tc>
                <a:tc>
                  <a:txBody>
                    <a:bodyPr/>
                    <a:lstStyle/>
                    <a:p>
                      <a:pPr algn="ctr"/>
                      <a:r>
                        <a:rPr lang="en-US" dirty="0" smtClean="0">
                          <a:latin typeface="Gill Sans MT" panose="020B0502020104020203" pitchFamily="34" charset="0"/>
                        </a:rPr>
                        <a:t>$7,500</a:t>
                      </a:r>
                      <a:endParaRPr lang="en-US" dirty="0">
                        <a:latin typeface="Gill Sans MT" panose="020B0502020104020203" pitchFamily="34" charset="0"/>
                      </a:endParaRPr>
                    </a:p>
                  </a:txBody>
                  <a:tcPr anchor="ctr">
                    <a:solidFill>
                      <a:srgbClr val="6FC5E8">
                        <a:alpha val="50000"/>
                      </a:srgbClr>
                    </a:solidFill>
                  </a:tcPr>
                </a:tc>
                <a:tc>
                  <a:txBody>
                    <a:bodyPr/>
                    <a:lstStyle/>
                    <a:p>
                      <a:pPr algn="ctr"/>
                      <a:r>
                        <a:rPr lang="en-US" dirty="0" smtClean="0">
                          <a:latin typeface="Gill Sans MT" panose="020B0502020104020203" pitchFamily="34" charset="0"/>
                        </a:rPr>
                        <a:t>$7,500</a:t>
                      </a:r>
                      <a:endParaRPr lang="en-US" dirty="0">
                        <a:latin typeface="Gill Sans MT" panose="020B0502020104020203" pitchFamily="34" charset="0"/>
                      </a:endParaRPr>
                    </a:p>
                  </a:txBody>
                  <a:tcPr anchor="ctr">
                    <a:solidFill>
                      <a:srgbClr val="6FC5E8">
                        <a:alpha val="50000"/>
                      </a:srgbClr>
                    </a:solidFill>
                  </a:tcPr>
                </a:tc>
                <a:tc>
                  <a:txBody>
                    <a:bodyPr/>
                    <a:lstStyle/>
                    <a:p>
                      <a:pPr algn="ctr"/>
                      <a:r>
                        <a:rPr lang="en-US" dirty="0" smtClean="0">
                          <a:latin typeface="Gill Sans MT" panose="020B0502020104020203" pitchFamily="34" charset="0"/>
                        </a:rPr>
                        <a:t>$7,500</a:t>
                      </a:r>
                      <a:endParaRPr lang="en-US" dirty="0">
                        <a:latin typeface="Gill Sans MT" panose="020B0502020104020203" pitchFamily="34" charset="0"/>
                      </a:endParaRPr>
                    </a:p>
                  </a:txBody>
                  <a:tcPr anchor="ctr">
                    <a:solidFill>
                      <a:srgbClr val="6FC5E8">
                        <a:alpha val="50000"/>
                      </a:srgbClr>
                    </a:solidFill>
                  </a:tcPr>
                </a:tc>
                <a:tc>
                  <a:txBody>
                    <a:bodyPr/>
                    <a:lstStyle/>
                    <a:p>
                      <a:pPr algn="ctr"/>
                      <a:r>
                        <a:rPr lang="en-US" dirty="0" smtClean="0">
                          <a:latin typeface="Gill Sans MT" panose="020B0502020104020203" pitchFamily="34" charset="0"/>
                        </a:rPr>
                        <a:t>$7,500</a:t>
                      </a:r>
                      <a:endParaRPr lang="en-US" dirty="0">
                        <a:latin typeface="Gill Sans MT" panose="020B0502020104020203" pitchFamily="34" charset="0"/>
                      </a:endParaRPr>
                    </a:p>
                  </a:txBody>
                  <a:tcPr anchor="ctr">
                    <a:solidFill>
                      <a:srgbClr val="6FC5E8">
                        <a:alpha val="50000"/>
                      </a:srgbClr>
                    </a:solidFill>
                  </a:tcPr>
                </a:tc>
                <a:extLst>
                  <a:ext uri="{0D108BD9-81ED-4DB2-BD59-A6C34878D82A}">
                    <a16:rowId xmlns:a16="http://schemas.microsoft.com/office/drawing/2014/main" val="10001"/>
                  </a:ext>
                </a:extLst>
              </a:tr>
              <a:tr h="518291">
                <a:tc>
                  <a:txBody>
                    <a:bodyPr/>
                    <a:lstStyle/>
                    <a:p>
                      <a:r>
                        <a:rPr lang="en-US" dirty="0" smtClean="0">
                          <a:latin typeface="Gill Sans MT" panose="020B0502020104020203" pitchFamily="34" charset="0"/>
                        </a:rPr>
                        <a:t>Total Raised</a:t>
                      </a:r>
                      <a:endParaRPr lang="en-US" dirty="0">
                        <a:latin typeface="Gill Sans MT" panose="020B0502020104020203" pitchFamily="34" charset="0"/>
                      </a:endParaRPr>
                    </a:p>
                  </a:txBody>
                  <a:tcPr anchor="ctr">
                    <a:solidFill>
                      <a:srgbClr val="6FC5E8"/>
                    </a:solidFill>
                  </a:tcPr>
                </a:tc>
                <a:tc>
                  <a:txBody>
                    <a:bodyPr/>
                    <a:lstStyle/>
                    <a:p>
                      <a:pPr algn="ctr"/>
                      <a:r>
                        <a:rPr lang="en-US" dirty="0" smtClean="0">
                          <a:latin typeface="Gill Sans MT" panose="020B0502020104020203" pitchFamily="34" charset="0"/>
                        </a:rPr>
                        <a:t>$7,500</a:t>
                      </a:r>
                      <a:endParaRPr lang="en-US" dirty="0">
                        <a:latin typeface="Gill Sans MT" panose="020B0502020104020203" pitchFamily="34" charset="0"/>
                      </a:endParaRPr>
                    </a:p>
                  </a:txBody>
                  <a:tcPr anchor="ctr">
                    <a:solidFill>
                      <a:srgbClr val="6FC5E8"/>
                    </a:solidFill>
                  </a:tcPr>
                </a:tc>
                <a:tc>
                  <a:txBody>
                    <a:bodyPr/>
                    <a:lstStyle/>
                    <a:p>
                      <a:pPr algn="ctr"/>
                      <a:r>
                        <a:rPr lang="en-US" dirty="0" smtClean="0">
                          <a:latin typeface="Gill Sans MT" panose="020B0502020104020203" pitchFamily="34" charset="0"/>
                        </a:rPr>
                        <a:t>$7,500</a:t>
                      </a:r>
                      <a:endParaRPr lang="en-US" dirty="0">
                        <a:latin typeface="Gill Sans MT" panose="020B0502020104020203" pitchFamily="34" charset="0"/>
                      </a:endParaRPr>
                    </a:p>
                  </a:txBody>
                  <a:tcPr anchor="ctr">
                    <a:solidFill>
                      <a:srgbClr val="6FC5E8"/>
                    </a:solidFill>
                  </a:tcPr>
                </a:tc>
                <a:tc>
                  <a:txBody>
                    <a:bodyPr/>
                    <a:lstStyle/>
                    <a:p>
                      <a:pPr algn="ctr"/>
                      <a:r>
                        <a:rPr lang="en-US" dirty="0" smtClean="0">
                          <a:latin typeface="Gill Sans MT" panose="020B0502020104020203" pitchFamily="34" charset="0"/>
                        </a:rPr>
                        <a:t>$6,055</a:t>
                      </a:r>
                    </a:p>
                  </a:txBody>
                  <a:tcPr anchor="ctr">
                    <a:solidFill>
                      <a:srgbClr val="6FC5E8"/>
                    </a:solidFill>
                  </a:tcPr>
                </a:tc>
                <a:tc>
                  <a:txBody>
                    <a:bodyPr/>
                    <a:lstStyle/>
                    <a:p>
                      <a:pPr algn="ctr"/>
                      <a:r>
                        <a:rPr lang="en-US" dirty="0" smtClean="0">
                          <a:latin typeface="Gill Sans MT" panose="020B0502020104020203" pitchFamily="34" charset="0"/>
                        </a:rPr>
                        <a:t>$6,650</a:t>
                      </a:r>
                    </a:p>
                  </a:txBody>
                  <a:tcPr anchor="ctr">
                    <a:solidFill>
                      <a:srgbClr val="6FC5E8"/>
                    </a:solidFill>
                  </a:tcPr>
                </a:tc>
                <a:tc>
                  <a:txBody>
                    <a:bodyPr/>
                    <a:lstStyle/>
                    <a:p>
                      <a:pPr algn="ctr"/>
                      <a:r>
                        <a:rPr lang="en-US" dirty="0" smtClean="0">
                          <a:latin typeface="Gill Sans MT" panose="020B0502020104020203" pitchFamily="34" charset="0"/>
                        </a:rPr>
                        <a:t>$300</a:t>
                      </a:r>
                    </a:p>
                  </a:txBody>
                  <a:tcPr anchor="ctr">
                    <a:solidFill>
                      <a:srgbClr val="6FC5E8"/>
                    </a:solidFill>
                  </a:tcPr>
                </a:tc>
                <a:extLst>
                  <a:ext uri="{0D108BD9-81ED-4DB2-BD59-A6C34878D82A}">
                    <a16:rowId xmlns:a16="http://schemas.microsoft.com/office/drawing/2014/main" val="10002"/>
                  </a:ext>
                </a:extLst>
              </a:tr>
            </a:tbl>
          </a:graphicData>
        </a:graphic>
      </p:graphicFrame>
      <p:sp>
        <p:nvSpPr>
          <p:cNvPr id="10" name="Content Placeholder 2"/>
          <p:cNvSpPr txBox="1">
            <a:spLocks/>
          </p:cNvSpPr>
          <p:nvPr/>
        </p:nvSpPr>
        <p:spPr>
          <a:xfrm>
            <a:off x="5303648" y="4722322"/>
            <a:ext cx="6163732" cy="17992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109AD6"/>
                </a:solidFill>
                <a:effectLst/>
                <a:uLnTx/>
                <a:uFillTx/>
                <a:latin typeface="Gill Sans MT" panose="020B0502020104020203" pitchFamily="34" charset="0"/>
                <a:ea typeface="+mn-ea"/>
                <a:cs typeface="+mn-cs"/>
              </a:rPr>
              <a:t>Projects RHEDC has supported to date:</a:t>
            </a:r>
          </a:p>
          <a:p>
            <a:pPr marL="685800" marR="0" lvl="1" indent="-228600" algn="l" defTabSz="914400" rtl="0" eaLnBrk="1" fontAlgn="auto" latinLnBrk="0" hangingPunct="1">
              <a:lnSpc>
                <a:spcPct val="110000"/>
              </a:lnSpc>
              <a:spcBef>
                <a:spcPts val="5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smtClean="0">
                <a:ln>
                  <a:noFill/>
                </a:ln>
                <a:solidFill>
                  <a:srgbClr val="435464"/>
                </a:solidFill>
                <a:effectLst/>
                <a:uLnTx/>
                <a:uFillTx/>
                <a:latin typeface="Gill Sans MT" panose="020B0502020104020203" pitchFamily="34" charset="0"/>
                <a:ea typeface="+mn-ea"/>
                <a:cs typeface="+mn-cs"/>
              </a:rPr>
              <a:t>Freedom Walkway</a:t>
            </a:r>
          </a:p>
          <a:p>
            <a:pPr marL="685800" marR="0" lvl="1" indent="-228600" algn="l" defTabSz="914400" rtl="0" eaLnBrk="1" fontAlgn="auto" latinLnBrk="0" hangingPunct="1">
              <a:lnSpc>
                <a:spcPct val="110000"/>
              </a:lnSpc>
              <a:spcBef>
                <a:spcPts val="5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smtClean="0">
                <a:ln>
                  <a:noFill/>
                </a:ln>
                <a:solidFill>
                  <a:srgbClr val="435464"/>
                </a:solidFill>
                <a:effectLst/>
                <a:uLnTx/>
                <a:uFillTx/>
                <a:latin typeface="Gill Sans MT" panose="020B0502020104020203" pitchFamily="34" charset="0"/>
                <a:ea typeface="+mn-ea"/>
                <a:cs typeface="+mn-cs"/>
              </a:rPr>
              <a:t>Knowledge Park Roundabout</a:t>
            </a:r>
          </a:p>
          <a:p>
            <a:pPr marL="685800" marR="0" lvl="1" indent="-228600" algn="l" defTabSz="914400" rtl="0" eaLnBrk="1" fontAlgn="auto" latinLnBrk="0" hangingPunct="1">
              <a:lnSpc>
                <a:spcPct val="110000"/>
              </a:lnSpc>
              <a:spcBef>
                <a:spcPts val="5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smtClean="0">
                <a:ln>
                  <a:noFill/>
                </a:ln>
                <a:solidFill>
                  <a:srgbClr val="435464"/>
                </a:solidFill>
                <a:effectLst/>
                <a:uLnTx/>
                <a:uFillTx/>
                <a:latin typeface="Gill Sans MT" panose="020B0502020104020203" pitchFamily="34" charset="0"/>
                <a:ea typeface="+mn-ea"/>
                <a:cs typeface="+mn-cs"/>
              </a:rPr>
              <a:t>Bleachery Heritage Project</a:t>
            </a:r>
          </a:p>
        </p:txBody>
      </p:sp>
      <p:sp>
        <p:nvSpPr>
          <p:cNvPr id="7" name="Title 1"/>
          <p:cNvSpPr>
            <a:spLocks noGrp="1"/>
          </p:cNvSpPr>
          <p:nvPr>
            <p:ph type="title"/>
          </p:nvPr>
        </p:nvSpPr>
        <p:spPr>
          <a:xfrm>
            <a:off x="2786332" y="409859"/>
            <a:ext cx="8013622" cy="1455687"/>
          </a:xfrm>
        </p:spPr>
        <p:txBody>
          <a:bodyPr>
            <a:noAutofit/>
          </a:bodyPr>
          <a:lstStyle/>
          <a:p>
            <a:pPr algn="ctr"/>
            <a:r>
              <a:rPr lang="en-US" b="1" dirty="0">
                <a:solidFill>
                  <a:srgbClr val="1B99D6"/>
                </a:solidFill>
                <a:latin typeface="Gill Sans MT" panose="020B0502020104020203" pitchFamily="34" charset="0"/>
              </a:rPr>
              <a:t>Funds Raised to Date</a:t>
            </a:r>
          </a:p>
        </p:txBody>
      </p:sp>
    </p:spTree>
    <p:extLst>
      <p:ext uri="{BB962C8B-B14F-4D97-AF65-F5344CB8AC3E}">
        <p14:creationId xmlns:p14="http://schemas.microsoft.com/office/powerpoint/2010/main" val="1382651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933450" y="1743635"/>
            <a:ext cx="7839075" cy="2215991"/>
          </a:xfrm>
          <a:prstGeom prst="rect">
            <a:avLst/>
          </a:prstGeom>
          <a:noFill/>
        </p:spPr>
        <p:txBody>
          <a:bodyPr wrap="square" rtlCol="0">
            <a:spAutoFit/>
          </a:bodyPr>
          <a:lstStyle/>
          <a:p>
            <a:r>
              <a:rPr lang="en-US" sz="6000" b="1" dirty="0" smtClean="0">
                <a:ln w="0"/>
                <a:solidFill>
                  <a:schemeClr val="accent1"/>
                </a:solidFill>
                <a:effectLst>
                  <a:outerShdw blurRad="38100" dist="38100" dir="2700000" algn="tl">
                    <a:srgbClr val="000000">
                      <a:alpha val="43137"/>
                    </a:srgbClr>
                  </a:outerShdw>
                </a:effectLst>
                <a:latin typeface="Gill Sans MT" panose="020B0502020104020203" pitchFamily="34" charset="0"/>
              </a:rPr>
              <a:t>Marketing</a:t>
            </a:r>
            <a:r>
              <a:rPr lang="en-US" b="1" dirty="0">
                <a:ln w="0"/>
                <a:solidFill>
                  <a:schemeClr val="accent1"/>
                </a:solidFill>
                <a:effectLst>
                  <a:outerShdw blurRad="38100" dist="38100" dir="2700000" algn="tl">
                    <a:srgbClr val="000000">
                      <a:alpha val="43137"/>
                    </a:srgbClr>
                  </a:outerShdw>
                </a:effectLst>
                <a:latin typeface="Gill Sans MT" panose="020B0502020104020203" pitchFamily="34" charset="0"/>
              </a:rPr>
              <a:t/>
            </a:r>
            <a:br>
              <a:rPr lang="en-US" b="1" dirty="0">
                <a:ln w="0"/>
                <a:solidFill>
                  <a:schemeClr val="accent1"/>
                </a:solidFill>
                <a:effectLst>
                  <a:outerShdw blurRad="38100" dist="38100" dir="2700000" algn="tl">
                    <a:srgbClr val="000000">
                      <a:alpha val="43137"/>
                    </a:srgbClr>
                  </a:outerShdw>
                </a:effectLst>
                <a:latin typeface="Gill Sans MT" panose="020B0502020104020203" pitchFamily="34" charset="0"/>
              </a:rPr>
            </a:br>
            <a:r>
              <a:rPr lang="en-US" sz="6000" b="1" dirty="0">
                <a:ln w="0"/>
                <a:solidFill>
                  <a:schemeClr val="accent1"/>
                </a:solidFill>
                <a:effectLst>
                  <a:outerShdw blurRad="38100" dist="38100" dir="2700000" algn="tl">
                    <a:srgbClr val="000000">
                      <a:alpha val="43137"/>
                    </a:srgbClr>
                  </a:outerShdw>
                </a:effectLst>
                <a:latin typeface="Gill Sans MT" panose="020B0502020104020203" pitchFamily="34" charset="0"/>
              </a:rPr>
              <a:t>Committee</a:t>
            </a:r>
            <a:r>
              <a:rPr lang="en-US" b="1" dirty="0">
                <a:ln w="0"/>
                <a:solidFill>
                  <a:schemeClr val="accent1"/>
                </a:solidFill>
                <a:latin typeface="Gill Sans MT" panose="020B0502020104020203" pitchFamily="34" charset="0"/>
              </a:rPr>
              <a:t/>
            </a:r>
            <a:br>
              <a:rPr lang="en-US" b="1" dirty="0">
                <a:ln w="0"/>
                <a:solidFill>
                  <a:schemeClr val="accent1"/>
                </a:solidFill>
                <a:latin typeface="Gill Sans MT" panose="020B0502020104020203" pitchFamily="34" charset="0"/>
              </a:rPr>
            </a:br>
            <a:endParaRPr lang="en-US" dirty="0">
              <a:solidFill>
                <a:schemeClr val="accent1"/>
              </a:solidFill>
              <a:latin typeface="Gill Sans MT" panose="020B0502020104020203" pitchFamily="34" charset="0"/>
            </a:endParaRPr>
          </a:p>
        </p:txBody>
      </p:sp>
      <p:sp>
        <p:nvSpPr>
          <p:cNvPr id="5" name="TextBox 4"/>
          <p:cNvSpPr txBox="1"/>
          <p:nvPr/>
        </p:nvSpPr>
        <p:spPr>
          <a:xfrm>
            <a:off x="933450" y="3819564"/>
            <a:ext cx="2481770" cy="707886"/>
          </a:xfrm>
          <a:prstGeom prst="rect">
            <a:avLst/>
          </a:prstGeom>
          <a:noFill/>
        </p:spPr>
        <p:txBody>
          <a:bodyPr wrap="none" rtlCol="0">
            <a:spAutoFit/>
          </a:bodyPr>
          <a:lstStyle/>
          <a:p>
            <a:r>
              <a:rPr lang="en-US" sz="4000" b="1" dirty="0" smtClean="0">
                <a:ln w="0"/>
                <a:solidFill>
                  <a:schemeClr val="accent3"/>
                </a:solidFill>
                <a:effectLst>
                  <a:outerShdw blurRad="38100" dist="38100" dir="2700000" algn="tl">
                    <a:srgbClr val="000000">
                      <a:alpha val="43137"/>
                    </a:srgbClr>
                  </a:outerShdw>
                </a:effectLst>
                <a:latin typeface="Gill Sans MT" panose="020B0502020104020203" pitchFamily="34" charset="0"/>
              </a:rPr>
              <a:t>Bud Dark</a:t>
            </a:r>
            <a:endParaRPr lang="en-US" sz="4000" dirty="0">
              <a:solidFill>
                <a:schemeClr val="accent3"/>
              </a:solidFill>
              <a:effectLst>
                <a:outerShdw blurRad="38100" dist="38100" dir="2700000" algn="tl">
                  <a:srgbClr val="000000">
                    <a:alpha val="43137"/>
                  </a:srgbClr>
                </a:outerShdw>
              </a:effectLst>
              <a:latin typeface="Gill Sans MT" panose="020B0502020104020203" pitchFamily="34" charset="0"/>
            </a:endParaRPr>
          </a:p>
        </p:txBody>
      </p:sp>
      <p:sp>
        <p:nvSpPr>
          <p:cNvPr id="2" name="TextBox 1"/>
          <p:cNvSpPr txBox="1"/>
          <p:nvPr/>
        </p:nvSpPr>
        <p:spPr>
          <a:xfrm>
            <a:off x="933450" y="4527450"/>
            <a:ext cx="3395481" cy="553998"/>
          </a:xfrm>
          <a:prstGeom prst="rect">
            <a:avLst/>
          </a:prstGeom>
          <a:noFill/>
        </p:spPr>
        <p:txBody>
          <a:bodyPr wrap="none" rtlCol="0">
            <a:spAutoFit/>
          </a:bodyPr>
          <a:lstStyle/>
          <a:p>
            <a:r>
              <a:rPr lang="en-US" sz="3000" b="1" dirty="0" smtClean="0">
                <a:ln w="0"/>
                <a:solidFill>
                  <a:schemeClr val="accent2"/>
                </a:solidFill>
                <a:effectLst>
                  <a:outerShdw blurRad="38100" dist="38100" dir="2700000" algn="tl">
                    <a:srgbClr val="000000">
                      <a:alpha val="43137"/>
                    </a:srgbClr>
                  </a:outerShdw>
                </a:effectLst>
                <a:latin typeface="Gill Sans MT" panose="020B0502020104020203" pitchFamily="34" charset="0"/>
              </a:rPr>
              <a:t>Committee Chair</a:t>
            </a:r>
            <a:endParaRPr lang="en-US" sz="3000" dirty="0">
              <a:solidFill>
                <a:schemeClr val="accent2"/>
              </a:solidFill>
              <a:effectLst>
                <a:outerShdw blurRad="38100" dist="38100" dir="2700000" algn="tl">
                  <a:srgbClr val="000000">
                    <a:alpha val="43137"/>
                  </a:srgbClr>
                </a:outerShdw>
              </a:effectLst>
              <a:latin typeface="Gill Sans MT" panose="020B0502020104020203" pitchFamily="34" charset="0"/>
            </a:endParaRPr>
          </a:p>
        </p:txBody>
      </p:sp>
    </p:spTree>
    <p:extLst>
      <p:ext uri="{BB962C8B-B14F-4D97-AF65-F5344CB8AC3E}">
        <p14:creationId xmlns:p14="http://schemas.microsoft.com/office/powerpoint/2010/main" val="628411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p:cNvSpPr>
            <a:spLocks noGrp="1"/>
          </p:cNvSpPr>
          <p:nvPr>
            <p:ph type="title"/>
          </p:nvPr>
        </p:nvSpPr>
        <p:spPr>
          <a:xfrm>
            <a:off x="0" y="33252"/>
            <a:ext cx="12192000" cy="1004594"/>
          </a:xfrm>
        </p:spPr>
        <p:txBody>
          <a:bodyPr vert="horz" lIns="0" tIns="0" rIns="0" bIns="45720" rtlCol="0" anchor="ctr">
            <a:noAutofit/>
          </a:bodyPr>
          <a:lstStyle/>
          <a:p>
            <a:pPr algn="ctr"/>
            <a:r>
              <a:rPr lang="en-US" sz="5000" b="1" dirty="0">
                <a:solidFill>
                  <a:srgbClr val="1B99D6"/>
                </a:solidFill>
                <a:latin typeface="Gill Sans MT" panose="020B0502020104020203" pitchFamily="34" charset="0"/>
              </a:rPr>
              <a:t>Aspen</a:t>
            </a:r>
          </a:p>
        </p:txBody>
      </p:sp>
      <p:pic>
        <p:nvPicPr>
          <p:cNvPr id="5" name="Picture 4"/>
          <p:cNvPicPr>
            <a:picLocks noChangeAspect="1"/>
          </p:cNvPicPr>
          <p:nvPr/>
        </p:nvPicPr>
        <p:blipFill>
          <a:blip r:embed="rId2"/>
          <a:stretch>
            <a:fillRect/>
          </a:stretch>
        </p:blipFill>
        <p:spPr>
          <a:xfrm>
            <a:off x="2081336" y="1417084"/>
            <a:ext cx="8044295" cy="5061678"/>
          </a:xfrm>
          <a:prstGeom prst="rect">
            <a:avLst/>
          </a:prstGeom>
        </p:spPr>
      </p:pic>
      <p:pic>
        <p:nvPicPr>
          <p:cNvPr id="3" name="Picture 2"/>
          <p:cNvPicPr>
            <a:picLocks noChangeAspect="1"/>
          </p:cNvPicPr>
          <p:nvPr/>
        </p:nvPicPr>
        <p:blipFill>
          <a:blip r:embed="rId3"/>
          <a:stretch>
            <a:fillRect/>
          </a:stretch>
        </p:blipFill>
        <p:spPr>
          <a:xfrm>
            <a:off x="3848656" y="1022320"/>
            <a:ext cx="4038600" cy="2562225"/>
          </a:xfrm>
          <a:prstGeom prst="rect">
            <a:avLst/>
          </a:prstGeom>
        </p:spPr>
      </p:pic>
      <p:pic>
        <p:nvPicPr>
          <p:cNvPr id="7" name="Picture 6"/>
          <p:cNvPicPr>
            <a:picLocks noChangeAspect="1"/>
          </p:cNvPicPr>
          <p:nvPr/>
        </p:nvPicPr>
        <p:blipFill>
          <a:blip r:embed="rId4"/>
          <a:stretch>
            <a:fillRect/>
          </a:stretch>
        </p:blipFill>
        <p:spPr>
          <a:xfrm>
            <a:off x="5867956" y="3801192"/>
            <a:ext cx="4257675" cy="2190750"/>
          </a:xfrm>
          <a:prstGeom prst="rect">
            <a:avLst/>
          </a:prstGeom>
        </p:spPr>
      </p:pic>
      <p:pic>
        <p:nvPicPr>
          <p:cNvPr id="8" name="Picture 7"/>
          <p:cNvPicPr>
            <a:picLocks noChangeAspect="1"/>
          </p:cNvPicPr>
          <p:nvPr/>
        </p:nvPicPr>
        <p:blipFill>
          <a:blip r:embed="rId5"/>
          <a:stretch>
            <a:fillRect/>
          </a:stretch>
        </p:blipFill>
        <p:spPr>
          <a:xfrm>
            <a:off x="2651760" y="3764991"/>
            <a:ext cx="2638288" cy="2541088"/>
          </a:xfrm>
          <a:prstGeom prst="rect">
            <a:avLst/>
          </a:prstGeom>
        </p:spPr>
      </p:pic>
    </p:spTree>
    <p:extLst>
      <p:ext uri="{BB962C8B-B14F-4D97-AF65-F5344CB8AC3E}">
        <p14:creationId xmlns:p14="http://schemas.microsoft.com/office/powerpoint/2010/main" val="3259835911"/>
      </p:ext>
    </p:extLst>
  </p:cSld>
  <p:clrMapOvr>
    <a:masterClrMapping/>
  </p:clrMapOvr>
  <p:transition spd="slow">
    <p:cove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933450" y="1710383"/>
            <a:ext cx="9405036" cy="2215991"/>
          </a:xfrm>
          <a:prstGeom prst="rect">
            <a:avLst/>
          </a:prstGeom>
          <a:noFill/>
        </p:spPr>
        <p:txBody>
          <a:bodyPr wrap="square" rtlCol="0">
            <a:spAutoFit/>
          </a:bodyPr>
          <a:lstStyle/>
          <a:p>
            <a:r>
              <a:rPr lang="en-US" sz="6000" b="1" dirty="0" smtClean="0">
                <a:ln w="0"/>
                <a:solidFill>
                  <a:schemeClr val="accent1"/>
                </a:solidFill>
                <a:effectLst>
                  <a:outerShdw blurRad="38100" dist="38100" dir="2700000" algn="tl">
                    <a:srgbClr val="000000">
                      <a:alpha val="43137"/>
                    </a:srgbClr>
                  </a:outerShdw>
                </a:effectLst>
                <a:latin typeface="Gill Sans MT" panose="020B0502020104020203" pitchFamily="34" charset="0"/>
              </a:rPr>
              <a:t>Talent Development Committee</a:t>
            </a:r>
            <a:r>
              <a:rPr lang="en-US" b="1" dirty="0">
                <a:ln w="0"/>
                <a:solidFill>
                  <a:srgbClr val="109AD6"/>
                </a:solidFill>
                <a:effectLst>
                  <a:outerShdw blurRad="38100" dist="38100" dir="2700000" algn="tl">
                    <a:srgbClr val="000000">
                      <a:alpha val="43137"/>
                    </a:srgbClr>
                  </a:outerShdw>
                </a:effectLst>
                <a:latin typeface="Gill Sans MT" panose="020B0502020104020203" pitchFamily="34" charset="0"/>
              </a:rPr>
              <a:t/>
            </a:r>
            <a:br>
              <a:rPr lang="en-US" b="1" dirty="0">
                <a:ln w="0"/>
                <a:solidFill>
                  <a:srgbClr val="109AD6"/>
                </a:solidFill>
                <a:effectLst>
                  <a:outerShdw blurRad="38100" dist="38100" dir="2700000" algn="tl">
                    <a:srgbClr val="000000">
                      <a:alpha val="43137"/>
                    </a:srgbClr>
                  </a:outerShdw>
                </a:effectLst>
                <a:latin typeface="Gill Sans MT" panose="020B0502020104020203" pitchFamily="34" charset="0"/>
              </a:rPr>
            </a:br>
            <a:endParaRPr lang="en-US" dirty="0">
              <a:effectLst>
                <a:outerShdw blurRad="38100" dist="38100" dir="2700000" algn="tl">
                  <a:srgbClr val="000000">
                    <a:alpha val="43137"/>
                  </a:srgbClr>
                </a:outerShdw>
              </a:effectLst>
              <a:latin typeface="Gill Sans MT" panose="020B0502020104020203" pitchFamily="34" charset="0"/>
            </a:endParaRPr>
          </a:p>
        </p:txBody>
      </p:sp>
      <p:sp>
        <p:nvSpPr>
          <p:cNvPr id="5" name="TextBox 4"/>
          <p:cNvSpPr txBox="1"/>
          <p:nvPr/>
        </p:nvSpPr>
        <p:spPr>
          <a:xfrm>
            <a:off x="933450" y="3819564"/>
            <a:ext cx="2962671" cy="707886"/>
          </a:xfrm>
          <a:prstGeom prst="rect">
            <a:avLst/>
          </a:prstGeom>
          <a:noFill/>
        </p:spPr>
        <p:txBody>
          <a:bodyPr wrap="none" rtlCol="0">
            <a:spAutoFit/>
          </a:bodyPr>
          <a:lstStyle/>
          <a:p>
            <a:r>
              <a:rPr lang="en-US" sz="4000" b="1" dirty="0" smtClean="0">
                <a:ln w="0"/>
                <a:solidFill>
                  <a:schemeClr val="accent3"/>
                </a:solidFill>
                <a:effectLst>
                  <a:outerShdw blurRad="38100" dist="38100" dir="2700000" algn="tl">
                    <a:srgbClr val="000000">
                      <a:alpha val="43137"/>
                    </a:srgbClr>
                  </a:outerShdw>
                </a:effectLst>
                <a:latin typeface="Gill Sans MT" panose="020B0502020104020203" pitchFamily="34" charset="0"/>
              </a:rPr>
              <a:t>Matt </a:t>
            </a:r>
            <a:r>
              <a:rPr lang="en-US" sz="4000" b="1" dirty="0" err="1" smtClean="0">
                <a:ln w="0"/>
                <a:solidFill>
                  <a:schemeClr val="accent3"/>
                </a:solidFill>
                <a:effectLst>
                  <a:outerShdw blurRad="38100" dist="38100" dir="2700000" algn="tl">
                    <a:srgbClr val="000000">
                      <a:alpha val="43137"/>
                    </a:srgbClr>
                  </a:outerShdw>
                </a:effectLst>
                <a:latin typeface="Gill Sans MT" panose="020B0502020104020203" pitchFamily="34" charset="0"/>
              </a:rPr>
              <a:t>Dosch</a:t>
            </a:r>
            <a:endParaRPr lang="en-US" sz="4000" dirty="0">
              <a:solidFill>
                <a:schemeClr val="accent3"/>
              </a:solidFill>
              <a:effectLst>
                <a:outerShdw blurRad="38100" dist="38100" dir="2700000" algn="tl">
                  <a:srgbClr val="000000">
                    <a:alpha val="43137"/>
                  </a:srgbClr>
                </a:outerShdw>
              </a:effectLst>
              <a:latin typeface="Gill Sans MT" panose="020B0502020104020203" pitchFamily="34" charset="0"/>
            </a:endParaRPr>
          </a:p>
        </p:txBody>
      </p:sp>
      <p:sp>
        <p:nvSpPr>
          <p:cNvPr id="4" name="TextBox 3"/>
          <p:cNvSpPr txBox="1"/>
          <p:nvPr/>
        </p:nvSpPr>
        <p:spPr>
          <a:xfrm>
            <a:off x="933450" y="4527450"/>
            <a:ext cx="4223436" cy="553998"/>
          </a:xfrm>
          <a:prstGeom prst="rect">
            <a:avLst/>
          </a:prstGeom>
          <a:noFill/>
        </p:spPr>
        <p:txBody>
          <a:bodyPr wrap="square" rtlCol="0">
            <a:spAutoFit/>
          </a:bodyPr>
          <a:lstStyle/>
          <a:p>
            <a:r>
              <a:rPr lang="en-US" sz="3000" b="1" dirty="0" smtClean="0">
                <a:ln w="0"/>
                <a:solidFill>
                  <a:schemeClr val="accent2"/>
                </a:solidFill>
                <a:effectLst>
                  <a:outerShdw blurRad="38100" dist="38100" dir="2700000" algn="tl">
                    <a:srgbClr val="000000">
                      <a:alpha val="43137"/>
                    </a:srgbClr>
                  </a:outerShdw>
                </a:effectLst>
                <a:latin typeface="Gill Sans MT" panose="020B0502020104020203" pitchFamily="34" charset="0"/>
              </a:rPr>
              <a:t>Committee Chair</a:t>
            </a:r>
            <a:endParaRPr lang="en-US" sz="3000" dirty="0">
              <a:solidFill>
                <a:schemeClr val="accent2"/>
              </a:solidFill>
              <a:effectLst>
                <a:outerShdw blurRad="38100" dist="38100" dir="2700000" algn="tl">
                  <a:srgbClr val="000000">
                    <a:alpha val="43137"/>
                  </a:srgbClr>
                </a:outerShdw>
              </a:effectLst>
              <a:latin typeface="Gill Sans MT" panose="020B0502020104020203" pitchFamily="34" charset="0"/>
            </a:endParaRPr>
          </a:p>
        </p:txBody>
      </p:sp>
    </p:spTree>
    <p:extLst>
      <p:ext uri="{BB962C8B-B14F-4D97-AF65-F5344CB8AC3E}">
        <p14:creationId xmlns:p14="http://schemas.microsoft.com/office/powerpoint/2010/main" val="13820383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33450" y="1768574"/>
            <a:ext cx="9405036" cy="2215991"/>
          </a:xfrm>
          <a:prstGeom prst="rect">
            <a:avLst/>
          </a:prstGeom>
          <a:noFill/>
        </p:spPr>
        <p:txBody>
          <a:bodyPr wrap="square" rtlCol="0">
            <a:spAutoFit/>
          </a:bodyPr>
          <a:lstStyle/>
          <a:p>
            <a:r>
              <a:rPr lang="en-US" sz="6000" b="1" dirty="0" smtClean="0">
                <a:ln w="0"/>
                <a:solidFill>
                  <a:schemeClr val="accent1"/>
                </a:solidFill>
                <a:effectLst>
                  <a:outerShdw blurRad="38100" dist="38100" dir="2700000" algn="tl">
                    <a:srgbClr val="000000">
                      <a:alpha val="43137"/>
                    </a:srgbClr>
                  </a:outerShdw>
                </a:effectLst>
                <a:latin typeface="Gill Sans MT" panose="020B0502020104020203" pitchFamily="34" charset="0"/>
              </a:rPr>
              <a:t>Entrepreneurship</a:t>
            </a:r>
          </a:p>
          <a:p>
            <a:r>
              <a:rPr lang="en-US" sz="6000" b="1" dirty="0" smtClean="0">
                <a:ln w="0"/>
                <a:solidFill>
                  <a:schemeClr val="accent1"/>
                </a:solidFill>
                <a:effectLst>
                  <a:outerShdw blurRad="38100" dist="38100" dir="2700000" algn="tl">
                    <a:srgbClr val="000000">
                      <a:alpha val="43137"/>
                    </a:srgbClr>
                  </a:outerShdw>
                </a:effectLst>
                <a:latin typeface="Gill Sans MT" panose="020B0502020104020203" pitchFamily="34" charset="0"/>
              </a:rPr>
              <a:t>Committee</a:t>
            </a:r>
            <a:r>
              <a:rPr lang="en-US" b="1" dirty="0">
                <a:ln w="0"/>
                <a:solidFill>
                  <a:srgbClr val="109AD6"/>
                </a:solidFill>
                <a:latin typeface="Gotham Bold" pitchFamily="50" charset="0"/>
              </a:rPr>
              <a:t/>
            </a:r>
            <a:br>
              <a:rPr lang="en-US" b="1" dirty="0">
                <a:ln w="0"/>
                <a:solidFill>
                  <a:srgbClr val="109AD6"/>
                </a:solidFill>
                <a:latin typeface="Gotham Bold" pitchFamily="50" charset="0"/>
              </a:rPr>
            </a:br>
            <a:endParaRPr lang="en-US" dirty="0"/>
          </a:p>
        </p:txBody>
      </p:sp>
      <p:sp>
        <p:nvSpPr>
          <p:cNvPr id="5" name="TextBox 4"/>
          <p:cNvSpPr txBox="1"/>
          <p:nvPr/>
        </p:nvSpPr>
        <p:spPr>
          <a:xfrm>
            <a:off x="933450" y="3819564"/>
            <a:ext cx="4447436" cy="707886"/>
          </a:xfrm>
          <a:prstGeom prst="rect">
            <a:avLst/>
          </a:prstGeom>
          <a:noFill/>
        </p:spPr>
        <p:txBody>
          <a:bodyPr wrap="none" rtlCol="0">
            <a:spAutoFit/>
          </a:bodyPr>
          <a:lstStyle/>
          <a:p>
            <a:r>
              <a:rPr lang="en-US" sz="4000" b="1" dirty="0" smtClean="0">
                <a:ln w="0"/>
                <a:solidFill>
                  <a:schemeClr val="accent3"/>
                </a:solidFill>
                <a:effectLst>
                  <a:outerShdw blurRad="38100" dist="38100" dir="2700000" algn="tl">
                    <a:srgbClr val="000000">
                      <a:alpha val="43137"/>
                    </a:srgbClr>
                  </a:outerShdw>
                </a:effectLst>
                <a:latin typeface="Gill Sans MT" panose="020B0502020104020203" pitchFamily="34" charset="0"/>
              </a:rPr>
              <a:t>Robert Alexander</a:t>
            </a:r>
            <a:endParaRPr lang="en-US" sz="4000" dirty="0">
              <a:solidFill>
                <a:schemeClr val="accent3"/>
              </a:solidFill>
              <a:effectLst>
                <a:outerShdw blurRad="38100" dist="38100" dir="2700000" algn="tl">
                  <a:srgbClr val="000000">
                    <a:alpha val="43137"/>
                  </a:srgbClr>
                </a:outerShdw>
              </a:effectLst>
              <a:latin typeface="Gill Sans MT" panose="020B0502020104020203" pitchFamily="34" charset="0"/>
            </a:endParaRPr>
          </a:p>
        </p:txBody>
      </p:sp>
      <p:sp>
        <p:nvSpPr>
          <p:cNvPr id="4" name="TextBox 3"/>
          <p:cNvSpPr txBox="1"/>
          <p:nvPr/>
        </p:nvSpPr>
        <p:spPr>
          <a:xfrm>
            <a:off x="933450" y="4527450"/>
            <a:ext cx="3395481" cy="553998"/>
          </a:xfrm>
          <a:prstGeom prst="rect">
            <a:avLst/>
          </a:prstGeom>
          <a:noFill/>
        </p:spPr>
        <p:txBody>
          <a:bodyPr wrap="none" rtlCol="0">
            <a:spAutoFit/>
          </a:bodyPr>
          <a:lstStyle/>
          <a:p>
            <a:r>
              <a:rPr lang="en-US" sz="3000" b="1" dirty="0" smtClean="0">
                <a:ln w="0"/>
                <a:solidFill>
                  <a:schemeClr val="accent2"/>
                </a:solidFill>
                <a:effectLst>
                  <a:outerShdw blurRad="38100" dist="38100" dir="2700000" algn="tl">
                    <a:srgbClr val="000000">
                      <a:alpha val="43137"/>
                    </a:srgbClr>
                  </a:outerShdw>
                </a:effectLst>
                <a:latin typeface="Gill Sans MT" panose="020B0502020104020203" pitchFamily="34" charset="0"/>
              </a:rPr>
              <a:t>Committee Chair</a:t>
            </a:r>
            <a:endParaRPr lang="en-US" sz="3000" dirty="0">
              <a:solidFill>
                <a:schemeClr val="accent2"/>
              </a:solidFill>
              <a:effectLst>
                <a:outerShdw blurRad="38100" dist="38100" dir="2700000" algn="tl">
                  <a:srgbClr val="000000">
                    <a:alpha val="43137"/>
                  </a:srgbClr>
                </a:outerShdw>
              </a:effectLst>
              <a:latin typeface="Gill Sans MT" panose="020B0502020104020203" pitchFamily="34" charset="0"/>
            </a:endParaRPr>
          </a:p>
        </p:txBody>
      </p:sp>
    </p:spTree>
    <p:extLst>
      <p:ext uri="{BB962C8B-B14F-4D97-AF65-F5344CB8AC3E}">
        <p14:creationId xmlns:p14="http://schemas.microsoft.com/office/powerpoint/2010/main" val="799117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60125" y="286002"/>
            <a:ext cx="9102582" cy="10742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smtClean="0">
                <a:ln w="0"/>
                <a:solidFill>
                  <a:schemeClr val="accent1"/>
                </a:solidFill>
                <a:effectLst>
                  <a:outerShdw blurRad="38100" dist="38100" dir="2700000" algn="tl">
                    <a:srgbClr val="000000">
                      <a:alpha val="43137"/>
                    </a:srgbClr>
                  </a:outerShdw>
                </a:effectLst>
                <a:latin typeface="Gill Sans MT" panose="020B0502020104020203" pitchFamily="34" charset="0"/>
              </a:rPr>
              <a:t>Reminders</a:t>
            </a:r>
            <a:endParaRPr lang="en-US" sz="6000" dirty="0">
              <a:solidFill>
                <a:schemeClr val="accent1"/>
              </a:solidFill>
              <a:effectLst>
                <a:outerShdw blurRad="38100" dist="38100" dir="2700000" algn="tl">
                  <a:srgbClr val="000000">
                    <a:alpha val="43137"/>
                  </a:srgbClr>
                </a:outerShdw>
              </a:effectLst>
              <a:latin typeface="Gill Sans MT" panose="020B0502020104020203"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352263903"/>
              </p:ext>
            </p:extLst>
          </p:nvPr>
        </p:nvGraphicFramePr>
        <p:xfrm>
          <a:off x="618067" y="1887552"/>
          <a:ext cx="10830983" cy="1473200"/>
        </p:xfrm>
        <a:graphic>
          <a:graphicData uri="http://schemas.openxmlformats.org/drawingml/2006/table">
            <a:tbl>
              <a:tblPr firstRow="1" bandRow="1">
                <a:tableStyleId>{5C22544A-7EE6-4342-B048-85BDC9FD1C3A}</a:tableStyleId>
              </a:tblPr>
              <a:tblGrid>
                <a:gridCol w="3967819">
                  <a:extLst>
                    <a:ext uri="{9D8B030D-6E8A-4147-A177-3AD203B41FA5}">
                      <a16:colId xmlns:a16="http://schemas.microsoft.com/office/drawing/2014/main" val="20000"/>
                    </a:ext>
                  </a:extLst>
                </a:gridCol>
                <a:gridCol w="3140131">
                  <a:extLst>
                    <a:ext uri="{9D8B030D-6E8A-4147-A177-3AD203B41FA5}">
                      <a16:colId xmlns:a16="http://schemas.microsoft.com/office/drawing/2014/main" val="20001"/>
                    </a:ext>
                  </a:extLst>
                </a:gridCol>
                <a:gridCol w="1015286">
                  <a:extLst>
                    <a:ext uri="{9D8B030D-6E8A-4147-A177-3AD203B41FA5}">
                      <a16:colId xmlns:a16="http://schemas.microsoft.com/office/drawing/2014/main" val="20002"/>
                    </a:ext>
                  </a:extLst>
                </a:gridCol>
                <a:gridCol w="2707747">
                  <a:extLst>
                    <a:ext uri="{9D8B030D-6E8A-4147-A177-3AD203B41FA5}">
                      <a16:colId xmlns:a16="http://schemas.microsoft.com/office/drawing/2014/main" val="20003"/>
                    </a:ext>
                  </a:extLst>
                </a:gridCol>
              </a:tblGrid>
              <a:tr h="370840">
                <a:tc>
                  <a:txBody>
                    <a:bodyPr/>
                    <a:lstStyle/>
                    <a:p>
                      <a:r>
                        <a:rPr lang="en-US" dirty="0" smtClean="0">
                          <a:latin typeface="Gill Sans MT" panose="020B0502020104020203" pitchFamily="34" charset="0"/>
                        </a:rPr>
                        <a:t>Upcoming</a:t>
                      </a:r>
                      <a:r>
                        <a:rPr lang="en-US" baseline="0" dirty="0" smtClean="0">
                          <a:latin typeface="Gill Sans MT" panose="020B0502020104020203" pitchFamily="34" charset="0"/>
                        </a:rPr>
                        <a:t> Events</a:t>
                      </a:r>
                      <a:endParaRPr lang="en-US" dirty="0">
                        <a:latin typeface="Gill Sans MT" panose="020B0502020104020203" pitchFamily="34" charset="0"/>
                      </a:endParaRPr>
                    </a:p>
                  </a:txBody>
                  <a:tcPr/>
                </a:tc>
                <a:tc>
                  <a:txBody>
                    <a:bodyPr/>
                    <a:lstStyle/>
                    <a:p>
                      <a:r>
                        <a:rPr lang="en-US" dirty="0" smtClean="0">
                          <a:latin typeface="Gill Sans MT" panose="020B0502020104020203" pitchFamily="34" charset="0"/>
                        </a:rPr>
                        <a:t>Date</a:t>
                      </a:r>
                      <a:endParaRPr lang="en-US" dirty="0">
                        <a:latin typeface="Gill Sans MT" panose="020B0502020104020203" pitchFamily="34" charset="0"/>
                      </a:endParaRPr>
                    </a:p>
                  </a:txBody>
                  <a:tcPr/>
                </a:tc>
                <a:tc>
                  <a:txBody>
                    <a:bodyPr/>
                    <a:lstStyle/>
                    <a:p>
                      <a:r>
                        <a:rPr lang="en-US" dirty="0" smtClean="0">
                          <a:latin typeface="Gill Sans MT" panose="020B0502020104020203" pitchFamily="34" charset="0"/>
                        </a:rPr>
                        <a:t>Time</a:t>
                      </a:r>
                      <a:endParaRPr lang="en-US" dirty="0">
                        <a:latin typeface="Gill Sans MT" panose="020B0502020104020203" pitchFamily="34" charset="0"/>
                      </a:endParaRPr>
                    </a:p>
                  </a:txBody>
                  <a:tcPr/>
                </a:tc>
                <a:tc>
                  <a:txBody>
                    <a:bodyPr/>
                    <a:lstStyle/>
                    <a:p>
                      <a:r>
                        <a:rPr lang="en-US" dirty="0" smtClean="0">
                          <a:latin typeface="Gill Sans MT" panose="020B0502020104020203" pitchFamily="34" charset="0"/>
                        </a:rPr>
                        <a:t>Place</a:t>
                      </a:r>
                      <a:endParaRPr lang="en-US" dirty="0">
                        <a:latin typeface="Gill Sans MT" panose="020B0502020104020203" pitchFamily="34" charset="0"/>
                      </a:endParaRPr>
                    </a:p>
                  </a:txBody>
                  <a:tcPr/>
                </a:tc>
                <a:extLst>
                  <a:ext uri="{0D108BD9-81ED-4DB2-BD59-A6C34878D82A}">
                    <a16:rowId xmlns:a16="http://schemas.microsoft.com/office/drawing/2014/main" val="10000"/>
                  </a:ext>
                </a:extLst>
              </a:tr>
              <a:tr h="370840">
                <a:tc>
                  <a:txBody>
                    <a:bodyPr/>
                    <a:lstStyle/>
                    <a:p>
                      <a:r>
                        <a:rPr lang="en-US" dirty="0" smtClean="0">
                          <a:latin typeface="Gill Sans MT" panose="020B0502020104020203" pitchFamily="34" charset="0"/>
                        </a:rPr>
                        <a:t>Annual Meeting</a:t>
                      </a:r>
                      <a:endParaRPr lang="en-US" dirty="0">
                        <a:latin typeface="Gill Sans MT" panose="020B0502020104020203"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latin typeface="Gill Sans MT" panose="020B0502020104020203" pitchFamily="34" charset="0"/>
                        </a:rPr>
                        <a:t>Thursday,  June 18,</a:t>
                      </a:r>
                      <a:r>
                        <a:rPr lang="en-US" baseline="0" dirty="0" smtClean="0">
                          <a:latin typeface="Gill Sans MT" panose="020B0502020104020203" pitchFamily="34" charset="0"/>
                        </a:rPr>
                        <a:t> 2020</a:t>
                      </a:r>
                      <a:endParaRPr lang="en-US" dirty="0" smtClean="0">
                        <a:latin typeface="Gill Sans MT" panose="020B0502020104020203"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latin typeface="Gill Sans MT" panose="020B0502020104020203" pitchFamily="34" charset="0"/>
                        </a:rPr>
                        <a:t>5 pm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latin typeface="Gill Sans MT" panose="020B0502020104020203" pitchFamily="34" charset="0"/>
                          <a:ea typeface="+mn-ea"/>
                          <a:cs typeface="+mn-cs"/>
                        </a:rPr>
                        <a:t>Zoom</a:t>
                      </a:r>
                    </a:p>
                  </a:txBody>
                  <a:tcPr/>
                </a:tc>
                <a:extLst>
                  <a:ext uri="{0D108BD9-81ED-4DB2-BD59-A6C34878D82A}">
                    <a16:rowId xmlns:a16="http://schemas.microsoft.com/office/drawing/2014/main" val="733552574"/>
                  </a:ext>
                </a:extLst>
              </a:tr>
              <a:tr h="272889">
                <a:tc>
                  <a:txBody>
                    <a:bodyPr/>
                    <a:lstStyle/>
                    <a:p>
                      <a:r>
                        <a:rPr lang="en-US" dirty="0" smtClean="0">
                          <a:latin typeface="Gill Sans MT" panose="020B0502020104020203" pitchFamily="34" charset="0"/>
                        </a:rPr>
                        <a:t>Monthly Board Meeting</a:t>
                      </a:r>
                      <a:endParaRPr lang="en-US" dirty="0">
                        <a:latin typeface="Gill Sans MT" panose="020B0502020104020203" pitchFamily="34" charset="0"/>
                      </a:endParaRPr>
                    </a:p>
                  </a:txBody>
                  <a:tcPr/>
                </a:tc>
                <a:tc>
                  <a:txBody>
                    <a:bodyPr/>
                    <a:lstStyle/>
                    <a:p>
                      <a:r>
                        <a:rPr lang="en-US" dirty="0" smtClean="0">
                          <a:latin typeface="Gill Sans MT" panose="020B0502020104020203" pitchFamily="34" charset="0"/>
                        </a:rPr>
                        <a:t>Tuesday,  August 4</a:t>
                      </a:r>
                      <a:r>
                        <a:rPr lang="en-US" baseline="0" dirty="0" smtClean="0">
                          <a:latin typeface="Gill Sans MT" panose="020B0502020104020203" pitchFamily="34" charset="0"/>
                        </a:rPr>
                        <a:t>, 2020</a:t>
                      </a:r>
                      <a:endParaRPr lang="en-US" dirty="0">
                        <a:latin typeface="Gill Sans MT" panose="020B0502020104020203" pitchFamily="34" charset="0"/>
                      </a:endParaRPr>
                    </a:p>
                  </a:txBody>
                  <a:tcPr/>
                </a:tc>
                <a:tc>
                  <a:txBody>
                    <a:bodyPr/>
                    <a:lstStyle/>
                    <a:p>
                      <a:r>
                        <a:rPr lang="en-US" dirty="0" smtClean="0">
                          <a:latin typeface="Gill Sans MT" panose="020B0502020104020203" pitchFamily="34" charset="0"/>
                        </a:rPr>
                        <a:t>12 noon</a:t>
                      </a:r>
                      <a:endParaRPr lang="en-US" dirty="0">
                        <a:latin typeface="Gill Sans MT" panose="020B0502020104020203" pitchFamily="34" charset="0"/>
                      </a:endParaRPr>
                    </a:p>
                  </a:txBody>
                  <a:tcPr/>
                </a:tc>
                <a:tc>
                  <a:txBody>
                    <a:bodyPr/>
                    <a:lstStyle/>
                    <a:p>
                      <a:r>
                        <a:rPr lang="en-US" sz="1800" kern="1200" dirty="0" smtClean="0">
                          <a:solidFill>
                            <a:schemeClr val="dk1"/>
                          </a:solidFill>
                          <a:latin typeface="Gill Sans MT" panose="020B0502020104020203" pitchFamily="34" charset="0"/>
                          <a:ea typeface="+mn-ea"/>
                          <a:cs typeface="+mn-cs"/>
                        </a:rPr>
                        <a:t>Zoom</a:t>
                      </a:r>
                      <a:endParaRPr lang="en-US" sz="1800" kern="1200" dirty="0">
                        <a:solidFill>
                          <a:schemeClr val="dk1"/>
                        </a:solidFill>
                        <a:latin typeface="Gill Sans MT" panose="020B0502020104020203" pitchFamily="34" charset="0"/>
                        <a:ea typeface="+mn-ea"/>
                        <a:cs typeface="+mn-cs"/>
                      </a:endParaRPr>
                    </a:p>
                  </a:txBody>
                  <a:tcPr/>
                </a:tc>
                <a:extLst>
                  <a:ext uri="{0D108BD9-81ED-4DB2-BD59-A6C34878D82A}">
                    <a16:rowId xmlns:a16="http://schemas.microsoft.com/office/drawing/2014/main" val="519424862"/>
                  </a:ext>
                </a:extLst>
              </a:tr>
              <a:tr h="272889">
                <a:tc>
                  <a:txBody>
                    <a:bodyPr/>
                    <a:lstStyle/>
                    <a:p>
                      <a:endParaRPr lang="en-US" dirty="0">
                        <a:latin typeface="Gill Sans MT" panose="020B0502020104020203" pitchFamily="34" charset="0"/>
                      </a:endParaRPr>
                    </a:p>
                  </a:txBody>
                  <a:tcPr/>
                </a:tc>
                <a:tc>
                  <a:txBody>
                    <a:bodyPr/>
                    <a:lstStyle/>
                    <a:p>
                      <a:endParaRPr lang="en-US" dirty="0">
                        <a:latin typeface="Gill Sans MT" panose="020B0502020104020203" pitchFamily="34" charset="0"/>
                      </a:endParaRPr>
                    </a:p>
                  </a:txBody>
                  <a:tcPr/>
                </a:tc>
                <a:tc>
                  <a:txBody>
                    <a:bodyPr/>
                    <a:lstStyle/>
                    <a:p>
                      <a:endParaRPr lang="en-US" dirty="0">
                        <a:latin typeface="Gill Sans MT" panose="020B0502020104020203" pitchFamily="34" charset="0"/>
                      </a:endParaRPr>
                    </a:p>
                  </a:txBody>
                  <a:tcPr/>
                </a:tc>
                <a:tc>
                  <a:txBody>
                    <a:bodyPr/>
                    <a:lstStyle/>
                    <a:p>
                      <a:endParaRPr lang="en-US" sz="1800" kern="1200" dirty="0">
                        <a:solidFill>
                          <a:schemeClr val="dk1"/>
                        </a:solidFill>
                        <a:latin typeface="Gill Sans MT" panose="020B0502020104020203" pitchFamily="34" charset="0"/>
                        <a:ea typeface="+mn-ea"/>
                        <a:cs typeface="+mn-cs"/>
                      </a:endParaRPr>
                    </a:p>
                  </a:txBody>
                  <a:tcPr/>
                </a:tc>
                <a:extLst>
                  <a:ext uri="{0D108BD9-81ED-4DB2-BD59-A6C34878D82A}">
                    <a16:rowId xmlns:a16="http://schemas.microsoft.com/office/drawing/2014/main" val="2154149654"/>
                  </a:ext>
                </a:extLst>
              </a:tr>
            </a:tbl>
          </a:graphicData>
        </a:graphic>
      </p:graphicFrame>
    </p:spTree>
    <p:extLst>
      <p:ext uri="{BB962C8B-B14F-4D97-AF65-F5344CB8AC3E}">
        <p14:creationId xmlns:p14="http://schemas.microsoft.com/office/powerpoint/2010/main" val="385438767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7797" y="2867024"/>
            <a:ext cx="6760632" cy="1137709"/>
          </a:xfrm>
        </p:spPr>
        <p:txBody>
          <a:bodyPr>
            <a:normAutofit/>
          </a:bodyPr>
          <a:lstStyle/>
          <a:p>
            <a:pPr algn="ctr"/>
            <a:r>
              <a:rPr lang="en-US" sz="6000" b="1" dirty="0" smtClean="0">
                <a:ln w="0"/>
                <a:solidFill>
                  <a:schemeClr val="accent1"/>
                </a:solidFill>
                <a:effectLst>
                  <a:outerShdw blurRad="38100" dist="38100" dir="2700000" algn="tl">
                    <a:srgbClr val="000000">
                      <a:alpha val="43137"/>
                    </a:srgbClr>
                  </a:outerShdw>
                </a:effectLst>
                <a:latin typeface="Gill Sans MT" panose="020B0502020104020203" pitchFamily="34" charset="0"/>
              </a:rPr>
              <a:t>Adjourn</a:t>
            </a:r>
            <a:endParaRPr lang="en-US" dirty="0">
              <a:solidFill>
                <a:srgbClr val="425363"/>
              </a:solidFill>
              <a:effectLst>
                <a:outerShdw blurRad="38100" dist="38100" dir="2700000" algn="tl">
                  <a:srgbClr val="000000">
                    <a:alpha val="43137"/>
                  </a:srgbClr>
                </a:outerShdw>
              </a:effectLst>
              <a:latin typeface="Gill Sans MT" panose="020B0502020104020203" pitchFamily="34" charset="0"/>
            </a:endParaRPr>
          </a:p>
        </p:txBody>
      </p:sp>
    </p:spTree>
    <p:extLst>
      <p:ext uri="{BB962C8B-B14F-4D97-AF65-F5344CB8AC3E}">
        <p14:creationId xmlns:p14="http://schemas.microsoft.com/office/powerpoint/2010/main" val="18614456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232644"/>
            <a:ext cx="12192000" cy="549275"/>
          </a:xfrm>
        </p:spPr>
        <p:txBody>
          <a:bodyPr>
            <a:noAutofit/>
          </a:bodyPr>
          <a:lstStyle/>
          <a:p>
            <a:pPr algn="ctr"/>
            <a:r>
              <a:rPr lang="en-US" sz="5000" b="1" dirty="0">
                <a:solidFill>
                  <a:srgbClr val="1B99D6"/>
                </a:solidFill>
                <a:latin typeface="Gill Sans MT" panose="020B0502020104020203" pitchFamily="34" charset="0"/>
              </a:rPr>
              <a:t>Legacy </a:t>
            </a:r>
            <a:r>
              <a:rPr lang="en-US" sz="5000" b="1" dirty="0" smtClean="0">
                <a:solidFill>
                  <a:srgbClr val="1B99D6"/>
                </a:solidFill>
                <a:latin typeface="Gill Sans MT" panose="020B0502020104020203" pitchFamily="34" charset="0"/>
              </a:rPr>
              <a:t>East</a:t>
            </a:r>
            <a:endParaRPr lang="en-US" sz="5000" b="1" dirty="0">
              <a:solidFill>
                <a:srgbClr val="1B99D6"/>
              </a:solidFill>
              <a:latin typeface="Gill Sans MT" panose="020B0502020104020203" pitchFamily="34" charset="0"/>
            </a:endParaRPr>
          </a:p>
        </p:txBody>
      </p:sp>
      <p:pic>
        <p:nvPicPr>
          <p:cNvPr id="3074" name="Picture 2" descr="Image result for legacy east  logo rock hill s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3275" y="5443156"/>
            <a:ext cx="655958" cy="868452"/>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6"/>
          <p:cNvPicPr>
            <a:picLocks noGrp="1" noChangeAspect="1"/>
          </p:cNvPicPr>
          <p:nvPr>
            <p:ph idx="1"/>
          </p:nvPr>
        </p:nvPicPr>
        <p:blipFill>
          <a:blip r:embed="rId3"/>
          <a:stretch>
            <a:fillRect/>
          </a:stretch>
        </p:blipFill>
        <p:spPr>
          <a:xfrm>
            <a:off x="1272050" y="1223543"/>
            <a:ext cx="9935285" cy="5484902"/>
          </a:xfrm>
          <a:prstGeom prst="rect">
            <a:avLst/>
          </a:prstGeom>
        </p:spPr>
      </p:pic>
      <p:sp>
        <p:nvSpPr>
          <p:cNvPr id="12" name="TextBox 11"/>
          <p:cNvSpPr txBox="1"/>
          <p:nvPr/>
        </p:nvSpPr>
        <p:spPr>
          <a:xfrm>
            <a:off x="5572655" y="3043627"/>
            <a:ext cx="1894115" cy="646331"/>
          </a:xfrm>
          <a:prstGeom prst="rect">
            <a:avLst/>
          </a:prstGeom>
          <a:noFill/>
        </p:spPr>
        <p:txBody>
          <a:bodyPr wrap="square" rtlCol="0">
            <a:spAutoFit/>
          </a:bodyPr>
          <a:lstStyle/>
          <a:p>
            <a:pPr algn="ctr"/>
            <a:r>
              <a:rPr lang="en-US" b="1" dirty="0" smtClean="0">
                <a:solidFill>
                  <a:schemeClr val="bg1"/>
                </a:solidFill>
              </a:rPr>
              <a:t>Competed</a:t>
            </a:r>
          </a:p>
          <a:p>
            <a:pPr algn="ctr"/>
            <a:r>
              <a:rPr lang="en-US" b="1" dirty="0" smtClean="0">
                <a:solidFill>
                  <a:schemeClr val="bg1"/>
                </a:solidFill>
              </a:rPr>
              <a:t>Prospect Visits</a:t>
            </a:r>
            <a:endParaRPr lang="en-US" b="1" dirty="0">
              <a:solidFill>
                <a:schemeClr val="bg1"/>
              </a:solidFill>
            </a:endParaRPr>
          </a:p>
        </p:txBody>
      </p:sp>
      <p:cxnSp>
        <p:nvCxnSpPr>
          <p:cNvPr id="14" name="Straight Arrow Connector 13"/>
          <p:cNvCxnSpPr/>
          <p:nvPr/>
        </p:nvCxnSpPr>
        <p:spPr>
          <a:xfrm flipH="1" flipV="1">
            <a:off x="5368834" y="3059668"/>
            <a:ext cx="195943" cy="184666"/>
          </a:xfrm>
          <a:prstGeom prst="straightConnector1">
            <a:avLst/>
          </a:prstGeom>
          <a:ln w="57150">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6675120" y="2847703"/>
            <a:ext cx="109455" cy="211965"/>
          </a:xfrm>
          <a:prstGeom prst="straightConnector1">
            <a:avLst/>
          </a:prstGeom>
          <a:ln w="57150">
            <a:solidFill>
              <a:srgbClr val="FFFFFF"/>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455622" y="4226920"/>
            <a:ext cx="1755096" cy="369332"/>
          </a:xfrm>
          <a:prstGeom prst="rect">
            <a:avLst/>
          </a:prstGeom>
          <a:noFill/>
        </p:spPr>
        <p:txBody>
          <a:bodyPr wrap="none" rtlCol="0">
            <a:spAutoFit/>
          </a:bodyPr>
          <a:lstStyle/>
          <a:p>
            <a:r>
              <a:rPr lang="en-US" dirty="0" smtClean="0">
                <a:solidFill>
                  <a:schemeClr val="bg1"/>
                </a:solidFill>
              </a:rPr>
              <a:t>Prospect Activity</a:t>
            </a:r>
            <a:endParaRPr lang="en-US" dirty="0">
              <a:solidFill>
                <a:schemeClr val="bg1"/>
              </a:solidFill>
            </a:endParaRPr>
          </a:p>
        </p:txBody>
      </p:sp>
      <p:pic>
        <p:nvPicPr>
          <p:cNvPr id="17" name="Picture 2" descr="Image result for legacy east  logo rock hill s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86345" y="205536"/>
            <a:ext cx="655958" cy="8684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1432073" y="3299825"/>
            <a:ext cx="1746494" cy="1746494"/>
          </a:xfrm>
          <a:prstGeom prst="rect">
            <a:avLst/>
          </a:prstGeom>
        </p:spPr>
      </p:pic>
      <p:sp>
        <p:nvSpPr>
          <p:cNvPr id="6" name="TextBox 5"/>
          <p:cNvSpPr txBox="1"/>
          <p:nvPr/>
        </p:nvSpPr>
        <p:spPr>
          <a:xfrm>
            <a:off x="1432073" y="5060071"/>
            <a:ext cx="2076995" cy="369332"/>
          </a:xfrm>
          <a:prstGeom prst="rect">
            <a:avLst/>
          </a:prstGeom>
          <a:solidFill>
            <a:srgbClr val="0070C0"/>
          </a:solidFill>
        </p:spPr>
        <p:txBody>
          <a:bodyPr wrap="square" rtlCol="0">
            <a:spAutoFit/>
          </a:bodyPr>
          <a:lstStyle/>
          <a:p>
            <a:r>
              <a:rPr lang="en-US" dirty="0" smtClean="0">
                <a:solidFill>
                  <a:schemeClr val="bg1"/>
                </a:solidFill>
              </a:rPr>
              <a:t>Under Construction </a:t>
            </a:r>
            <a:endParaRPr lang="en-US" dirty="0">
              <a:solidFill>
                <a:schemeClr val="bg1"/>
              </a:solidFill>
            </a:endParaRPr>
          </a:p>
        </p:txBody>
      </p:sp>
    </p:spTree>
    <p:extLst>
      <p:ext uri="{BB962C8B-B14F-4D97-AF65-F5344CB8AC3E}">
        <p14:creationId xmlns:p14="http://schemas.microsoft.com/office/powerpoint/2010/main" val="31287721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21BDF2B-DBD6-4186-B7B2-980A39BFADD0}"/>
              </a:ext>
            </a:extLst>
          </p:cNvPr>
          <p:cNvSpPr>
            <a:spLocks noGrp="1"/>
          </p:cNvSpPr>
          <p:nvPr>
            <p:ph type="title"/>
          </p:nvPr>
        </p:nvSpPr>
        <p:spPr>
          <a:xfrm>
            <a:off x="554355" y="52160"/>
            <a:ext cx="11459633" cy="430887"/>
          </a:xfrm>
        </p:spPr>
        <p:txBody>
          <a:bodyPr>
            <a:normAutofit fontScale="90000"/>
          </a:bodyPr>
          <a:lstStyle/>
          <a:p>
            <a:r>
              <a:rPr lang="en-US" dirty="0" smtClean="0">
                <a:latin typeface="Gill Sans MT" panose="020B0502020104020203" pitchFamily="34" charset="0"/>
              </a:rPr>
              <a:t>DIRTT Environmental – </a:t>
            </a:r>
            <a:r>
              <a:rPr lang="en-US" dirty="0">
                <a:latin typeface="Gill Sans MT" panose="020B0502020104020203" pitchFamily="34" charset="0"/>
              </a:rPr>
              <a:t>January 23, 2020</a:t>
            </a:r>
          </a:p>
        </p:txBody>
      </p:sp>
      <p:pic>
        <p:nvPicPr>
          <p:cNvPr id="5" name="Content Placeholder 4">
            <a:extLst>
              <a:ext uri="{FF2B5EF4-FFF2-40B4-BE49-F238E27FC236}">
                <a16:creationId xmlns:a16="http://schemas.microsoft.com/office/drawing/2014/main" id="{0EFC9CF4-B87C-4E85-86D9-739ABF85C84E}"/>
              </a:ext>
            </a:extLst>
          </p:cNvPr>
          <p:cNvPicPr>
            <a:picLocks noGrp="1" noChangeAspect="1"/>
          </p:cNvPicPr>
          <p:nvPr>
            <p:ph sz="quarter" idx="14"/>
          </p:nvPr>
        </p:nvPicPr>
        <p:blipFill rotWithShape="1">
          <a:blip r:embed="rId2" cstate="print">
            <a:extLst>
              <a:ext uri="{28A0092B-C50C-407E-A947-70E740481C1C}">
                <a14:useLocalDpi xmlns:a14="http://schemas.microsoft.com/office/drawing/2010/main" val="0"/>
              </a:ext>
            </a:extLst>
          </a:blip>
          <a:srcRect t="27374"/>
          <a:stretch/>
        </p:blipFill>
        <p:spPr>
          <a:xfrm>
            <a:off x="295846" y="744584"/>
            <a:ext cx="6257299" cy="3408316"/>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7AB7F176-30CA-49C7-9EA4-0A7C6A2E94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292" b="4208"/>
          <a:stretch/>
        </p:blipFill>
        <p:spPr>
          <a:xfrm>
            <a:off x="5083896" y="2658619"/>
            <a:ext cx="6401699" cy="3480924"/>
          </a:xfrm>
          <a:prstGeom prst="rect">
            <a:avLst/>
          </a:prstGeom>
          <a:ln>
            <a:noFill/>
          </a:ln>
          <a:effectLst>
            <a:outerShdw blurRad="292100" dist="139700" dir="2700000" algn="tl" rotWithShape="0">
              <a:srgbClr val="333333">
                <a:alpha val="65000"/>
              </a:srgbClr>
            </a:outerShdw>
          </a:effectLst>
        </p:spPr>
      </p:pic>
      <p:pic>
        <p:nvPicPr>
          <p:cNvPr id="1026" name="Picture 1" descr="https://my.dirtt.net/mydirtt/_img/Corporate2_201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5877" y="1233787"/>
            <a:ext cx="4052092" cy="101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Image result for legacy east  logo rock hill s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6994" y="4334806"/>
            <a:ext cx="940856" cy="1245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20670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0155" y="122646"/>
            <a:ext cx="10826808" cy="1079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smtClean="0">
                <a:ln w="0"/>
                <a:solidFill>
                  <a:schemeClr val="accent1"/>
                </a:solidFill>
                <a:effectLst>
                  <a:outerShdw blurRad="38100" dist="38100" dir="2700000" algn="tl">
                    <a:srgbClr val="000000">
                      <a:alpha val="43137"/>
                    </a:srgbClr>
                  </a:outerShdw>
                </a:effectLst>
                <a:latin typeface="Gill Sans MT" panose="020B0502020104020203" pitchFamily="34" charset="0"/>
              </a:rPr>
              <a:t>Spec Building </a:t>
            </a:r>
          </a:p>
        </p:txBody>
      </p:sp>
      <p:pic>
        <p:nvPicPr>
          <p:cNvPr id="2" name="Picture 1"/>
          <p:cNvPicPr>
            <a:picLocks noChangeAspect="1"/>
          </p:cNvPicPr>
          <p:nvPr/>
        </p:nvPicPr>
        <p:blipFill>
          <a:blip r:embed="rId2"/>
          <a:stretch>
            <a:fillRect/>
          </a:stretch>
        </p:blipFill>
        <p:spPr>
          <a:xfrm>
            <a:off x="1881052" y="1201783"/>
            <a:ext cx="8728129" cy="4814601"/>
          </a:xfrm>
          <a:prstGeom prst="rect">
            <a:avLst/>
          </a:prstGeom>
        </p:spPr>
      </p:pic>
      <p:sp>
        <p:nvSpPr>
          <p:cNvPr id="3" name="TextBox 2"/>
          <p:cNvSpPr txBox="1"/>
          <p:nvPr/>
        </p:nvSpPr>
        <p:spPr>
          <a:xfrm>
            <a:off x="3814354" y="2411548"/>
            <a:ext cx="4627755" cy="1569660"/>
          </a:xfrm>
          <a:prstGeom prst="rect">
            <a:avLst/>
          </a:prstGeom>
          <a:noFill/>
        </p:spPr>
        <p:txBody>
          <a:bodyPr wrap="square" rtlCol="0">
            <a:spAutoFit/>
          </a:bodyPr>
          <a:lstStyle/>
          <a:p>
            <a:pPr marL="342900" indent="-342900">
              <a:buFont typeface="Arial" panose="020B0604020202020204" pitchFamily="34" charset="0"/>
              <a:buChar char="•"/>
            </a:pPr>
            <a:r>
              <a:rPr lang="en-US" sz="2400" b="1" dirty="0" smtClean="0">
                <a:solidFill>
                  <a:schemeClr val="bg1"/>
                </a:solidFill>
              </a:rPr>
              <a:t>No New Visits in May</a:t>
            </a:r>
          </a:p>
          <a:p>
            <a:pPr marL="342900" indent="-342900">
              <a:buFont typeface="Arial" panose="020B0604020202020204" pitchFamily="34" charset="0"/>
              <a:buChar char="•"/>
            </a:pPr>
            <a:r>
              <a:rPr lang="en-US" sz="2400" b="1" dirty="0" smtClean="0">
                <a:solidFill>
                  <a:schemeClr val="bg1"/>
                </a:solidFill>
              </a:rPr>
              <a:t>One strong lead – call scheduled for next week</a:t>
            </a:r>
          </a:p>
          <a:p>
            <a:pPr marL="342900" indent="-342900">
              <a:buFont typeface="Arial" panose="020B0604020202020204" pitchFamily="34" charset="0"/>
              <a:buChar char="•"/>
            </a:pPr>
            <a:endParaRPr lang="en-US" sz="2400" b="1" dirty="0">
              <a:solidFill>
                <a:schemeClr val="bg1"/>
              </a:solidFill>
            </a:endParaRPr>
          </a:p>
        </p:txBody>
      </p:sp>
    </p:spTree>
    <p:extLst>
      <p:ext uri="{BB962C8B-B14F-4D97-AF65-F5344CB8AC3E}">
        <p14:creationId xmlns:p14="http://schemas.microsoft.com/office/powerpoint/2010/main" val="267464889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RHEDC">
      <a:dk1>
        <a:srgbClr val="435464"/>
      </a:dk1>
      <a:lt1>
        <a:sysClr val="window" lastClr="FFFFFF"/>
      </a:lt1>
      <a:dk2>
        <a:srgbClr val="44546A"/>
      </a:dk2>
      <a:lt2>
        <a:srgbClr val="E7E6E6"/>
      </a:lt2>
      <a:accent1>
        <a:srgbClr val="109AD6"/>
      </a:accent1>
      <a:accent2>
        <a:srgbClr val="6FC5E8"/>
      </a:accent2>
      <a:accent3>
        <a:srgbClr val="FFAF17"/>
      </a:accent3>
      <a:accent4>
        <a:srgbClr val="964218"/>
      </a:accent4>
      <a:accent5>
        <a:srgbClr val="ED7D31"/>
      </a:accent5>
      <a:accent6>
        <a:srgbClr val="A5A5A5"/>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RHEDC">
      <a:dk1>
        <a:srgbClr val="435464"/>
      </a:dk1>
      <a:lt1>
        <a:sysClr val="window" lastClr="FFFFFF"/>
      </a:lt1>
      <a:dk2>
        <a:srgbClr val="44546A"/>
      </a:dk2>
      <a:lt2>
        <a:srgbClr val="E7E6E6"/>
      </a:lt2>
      <a:accent1>
        <a:srgbClr val="109AD6"/>
      </a:accent1>
      <a:accent2>
        <a:srgbClr val="6FC5E8"/>
      </a:accent2>
      <a:accent3>
        <a:srgbClr val="FFAF17"/>
      </a:accent3>
      <a:accent4>
        <a:srgbClr val="964218"/>
      </a:accent4>
      <a:accent5>
        <a:srgbClr val="ED7D31"/>
      </a:accent5>
      <a:accent6>
        <a:srgbClr val="A5A5A5"/>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ctober 30 2018 Board Book v.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12266</TotalTime>
  <Words>1445</Words>
  <Application>Microsoft Office PowerPoint</Application>
  <PresentationFormat>Widescreen</PresentationFormat>
  <Paragraphs>243</Paragraphs>
  <Slides>63</Slides>
  <Notes>1</Notes>
  <HiddenSlides>4</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63</vt:i4>
      </vt:variant>
    </vt:vector>
  </HeadingPairs>
  <TitlesOfParts>
    <vt:vector size="76" baseType="lpstr">
      <vt:lpstr>Arial</vt:lpstr>
      <vt:lpstr>Berlin Sans FB Demi</vt:lpstr>
      <vt:lpstr>Calibri</vt:lpstr>
      <vt:lpstr>Calibri Light</vt:lpstr>
      <vt:lpstr>Calibri-Light</vt:lpstr>
      <vt:lpstr>Franklin Gothic Book</vt:lpstr>
      <vt:lpstr>Gill Sans MT</vt:lpstr>
      <vt:lpstr>Gotham Bold</vt:lpstr>
      <vt:lpstr>Times New Roman</vt:lpstr>
      <vt:lpstr>Wingdings</vt:lpstr>
      <vt:lpstr>Office Theme</vt:lpstr>
      <vt:lpstr>1_Office Theme</vt:lpstr>
      <vt:lpstr>October 30 2018 Board Book v.3</vt:lpstr>
      <vt:lpstr>Rock Hill Economic  Development Corporation</vt:lpstr>
      <vt:lpstr>Prior Meeting Minutes</vt:lpstr>
      <vt:lpstr>PowerPoint Presentation</vt:lpstr>
      <vt:lpstr>Current Active Projects</vt:lpstr>
      <vt:lpstr>Aspen</vt:lpstr>
      <vt:lpstr>Aspen</vt:lpstr>
      <vt:lpstr>Legacy East</vt:lpstr>
      <vt:lpstr>DIRTT Environmental – January 23, 2020</vt:lpstr>
      <vt:lpstr>PowerPoint Presentation</vt:lpstr>
      <vt:lpstr>Locate SC Site Enhancement Initiative </vt:lpstr>
      <vt:lpstr>SC Commerce Drone Video Virtual Tour </vt:lpstr>
      <vt:lpstr>SC Commerce Drone Video Virtual Tour </vt:lpstr>
      <vt:lpstr>Video Example (Business Park)</vt:lpstr>
      <vt:lpstr>Panther Property – Drone Shot 9/1/19</vt:lpstr>
      <vt:lpstr>Panther Property – Drone Shot 12/3/19</vt:lpstr>
      <vt:lpstr>Panther Property – Drone Shot 12/13/19</vt:lpstr>
      <vt:lpstr>Panther Property – Drone Shot 12/13/19</vt:lpstr>
      <vt:lpstr>Panther Property – December 31, 2019</vt:lpstr>
      <vt:lpstr>Panther Property – December 31, 2019</vt:lpstr>
      <vt:lpstr>Panther Property – December 31, 2019</vt:lpstr>
      <vt:lpstr>Panther Property – December 31, 2019</vt:lpstr>
      <vt:lpstr>Panther Property – January 23, 2020</vt:lpstr>
      <vt:lpstr>Panther Property – January 23, 2020</vt:lpstr>
      <vt:lpstr>Panther Property – March 6, 2020</vt:lpstr>
      <vt:lpstr>Panther Property – March 6, 2020</vt:lpstr>
      <vt:lpstr>Panther Property – March 21, 2020</vt:lpstr>
      <vt:lpstr>Panther Property – March 21, 2020</vt:lpstr>
      <vt:lpstr>Panther Property – March 27, 2020</vt:lpstr>
      <vt:lpstr>Panther Property – March 27, 2020</vt:lpstr>
      <vt:lpstr>Panther Property – April 18, 2020</vt:lpstr>
      <vt:lpstr>Panther Property – April 18, 2020</vt:lpstr>
      <vt:lpstr>Panther Property – May 2-5, 2020</vt:lpstr>
      <vt:lpstr>Panther Property – May 6, 2020</vt:lpstr>
      <vt:lpstr>Panther Property – May 11, 2020</vt:lpstr>
      <vt:lpstr>Panther Property – May 11, 2020</vt:lpstr>
      <vt:lpstr>Knowledge Park  Stephen Turner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Aspen Business Park</vt:lpstr>
      <vt:lpstr>Aspen Business Park</vt:lpstr>
      <vt:lpstr>Waterford Spec Building</vt:lpstr>
      <vt:lpstr>Good Motors / The Exchange</vt:lpstr>
      <vt:lpstr>Good Motors / The Exchange</vt:lpstr>
      <vt:lpstr>PowerPoint Presentation</vt:lpstr>
      <vt:lpstr>Funds Raised to Date</vt:lpstr>
      <vt:lpstr>PowerPoint Presentation</vt:lpstr>
      <vt:lpstr>PowerPoint Presentation</vt:lpstr>
      <vt:lpstr>PowerPoint Presentation</vt:lpstr>
      <vt:lpstr>PowerPoint Presentation</vt:lpstr>
      <vt:lpstr>Adjourn</vt:lpstr>
    </vt:vector>
  </TitlesOfParts>
  <Company>City Of Rock Hill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Smith, Hannah</dc:creator>
  <cp:lastModifiedBy>Baker, Sally</cp:lastModifiedBy>
  <cp:revision>595</cp:revision>
  <dcterms:created xsi:type="dcterms:W3CDTF">2016-10-24T19:35:46Z</dcterms:created>
  <dcterms:modified xsi:type="dcterms:W3CDTF">2020-06-02T16:34:46Z</dcterms:modified>
</cp:coreProperties>
</file>