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729" r:id="rId2"/>
    <p:sldId id="891" r:id="rId3"/>
    <p:sldId id="892" r:id="rId4"/>
    <p:sldId id="893" r:id="rId5"/>
    <p:sldId id="894" r:id="rId6"/>
    <p:sldId id="895" r:id="rId7"/>
    <p:sldId id="896" r:id="rId8"/>
    <p:sldId id="570" r:id="rId9"/>
    <p:sldId id="764" r:id="rId10"/>
    <p:sldId id="773" r:id="rId11"/>
    <p:sldId id="768" r:id="rId12"/>
    <p:sldId id="775" r:id="rId13"/>
    <p:sldId id="879" r:id="rId14"/>
    <p:sldId id="843" r:id="rId15"/>
    <p:sldId id="808" r:id="rId16"/>
    <p:sldId id="809" r:id="rId17"/>
    <p:sldId id="810" r:id="rId18"/>
    <p:sldId id="885" r:id="rId19"/>
    <p:sldId id="897" r:id="rId20"/>
    <p:sldId id="256" r:id="rId21"/>
    <p:sldId id="845" r:id="rId22"/>
    <p:sldId id="846" r:id="rId23"/>
    <p:sldId id="898" r:id="rId24"/>
    <p:sldId id="847" r:id="rId25"/>
    <p:sldId id="849" r:id="rId26"/>
    <p:sldId id="844" r:id="rId27"/>
    <p:sldId id="851" r:id="rId28"/>
    <p:sldId id="850" r:id="rId29"/>
    <p:sldId id="854" r:id="rId30"/>
    <p:sldId id="888" r:id="rId31"/>
    <p:sldId id="84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0B3F872-5673-48D7-9037-72828C4B1FE0}">
          <p14:sldIdLst>
            <p14:sldId id="729"/>
            <p14:sldId id="891"/>
            <p14:sldId id="892"/>
            <p14:sldId id="893"/>
            <p14:sldId id="894"/>
            <p14:sldId id="895"/>
            <p14:sldId id="896"/>
            <p14:sldId id="570"/>
            <p14:sldId id="764"/>
            <p14:sldId id="773"/>
            <p14:sldId id="768"/>
            <p14:sldId id="775"/>
            <p14:sldId id="879"/>
            <p14:sldId id="843"/>
            <p14:sldId id="808"/>
            <p14:sldId id="809"/>
            <p14:sldId id="810"/>
            <p14:sldId id="885"/>
            <p14:sldId id="897"/>
            <p14:sldId id="256"/>
            <p14:sldId id="845"/>
            <p14:sldId id="846"/>
            <p14:sldId id="898"/>
            <p14:sldId id="847"/>
            <p14:sldId id="849"/>
            <p14:sldId id="844"/>
            <p14:sldId id="851"/>
            <p14:sldId id="850"/>
            <p14:sldId id="854"/>
            <p14:sldId id="888"/>
            <p14:sldId id="848"/>
          </p14:sldIdLst>
        </p14:section>
      </p14:sectionLst>
    </p:ext>
    <p:ext uri="{EFAFB233-063F-42B5-8137-9DF3F51BA10A}">
      <p15:sldGuideLst xmlns:p15="http://schemas.microsoft.com/office/powerpoint/2012/main">
        <p15:guide id="1" pos="3816" userDrawn="1">
          <p15:clr>
            <a:srgbClr val="A4A3A4"/>
          </p15:clr>
        </p15:guide>
        <p15:guide id="2" orient="horz" pos="21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FFFF"/>
    <a:srgbClr val="5BC7D4"/>
    <a:srgbClr val="FF9900"/>
    <a:srgbClr val="CBAD8B"/>
    <a:srgbClr val="9A7145"/>
    <a:srgbClr val="7A5026"/>
    <a:srgbClr val="89919E"/>
    <a:srgbClr val="EAE7E6"/>
    <a:srgbClr val="B4AC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113" d="100"/>
          <a:sy n="113" d="100"/>
        </p:scale>
        <p:origin x="444" y="114"/>
      </p:cViewPr>
      <p:guideLst>
        <p:guide pos="3816"/>
        <p:guide orient="horz" pos="21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84930A-8C55-48D4-B489-52482E2AF48A}" type="datetimeFigureOut">
              <a:rPr lang="en-US" smtClean="0"/>
              <a:t>5/4/2021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585210-F500-4EF8-AB67-19AA6AD93620}" type="slidenum">
              <a:rPr lang="en-US" smtClean="0"/>
              <a:t>‹#›</a:t>
            </a:fld>
            <a:endParaRPr lang="en-US" dirty="0"/>
          </a:p>
        </p:txBody>
      </p:sp>
    </p:spTree>
    <p:extLst>
      <p:ext uri="{BB962C8B-B14F-4D97-AF65-F5344CB8AC3E}">
        <p14:creationId xmlns:p14="http://schemas.microsoft.com/office/powerpoint/2010/main" val="3439121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23854A-65F2-4FC0-8303-733420CB165B}" type="datetimeFigureOut">
              <a:rPr lang="en-US" smtClean="0"/>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F3D28E-FC67-4BDD-A69A-34A84F2912C7}" type="slidenum">
              <a:rPr lang="en-US" smtClean="0"/>
              <a:t>‹#›</a:t>
            </a:fld>
            <a:endParaRPr lang="en-US" dirty="0"/>
          </a:p>
        </p:txBody>
      </p:sp>
    </p:spTree>
    <p:extLst>
      <p:ext uri="{BB962C8B-B14F-4D97-AF65-F5344CB8AC3E}">
        <p14:creationId xmlns:p14="http://schemas.microsoft.com/office/powerpoint/2010/main" val="4109836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23854A-65F2-4FC0-8303-733420CB165B}" type="datetimeFigureOut">
              <a:rPr lang="en-US" smtClean="0"/>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F3D28E-FC67-4BDD-A69A-34A84F2912C7}" type="slidenum">
              <a:rPr lang="en-US" smtClean="0"/>
              <a:t>‹#›</a:t>
            </a:fld>
            <a:endParaRPr lang="en-US" dirty="0"/>
          </a:p>
        </p:txBody>
      </p:sp>
    </p:spTree>
    <p:extLst>
      <p:ext uri="{BB962C8B-B14F-4D97-AF65-F5344CB8AC3E}">
        <p14:creationId xmlns:p14="http://schemas.microsoft.com/office/powerpoint/2010/main" val="370537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23854A-65F2-4FC0-8303-733420CB165B}" type="datetimeFigureOut">
              <a:rPr lang="en-US" smtClean="0"/>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F3D28E-FC67-4BDD-A69A-34A84F2912C7}" type="slidenum">
              <a:rPr lang="en-US" smtClean="0"/>
              <a:t>‹#›</a:t>
            </a:fld>
            <a:endParaRPr lang="en-US" dirty="0"/>
          </a:p>
        </p:txBody>
      </p:sp>
    </p:spTree>
    <p:extLst>
      <p:ext uri="{BB962C8B-B14F-4D97-AF65-F5344CB8AC3E}">
        <p14:creationId xmlns:p14="http://schemas.microsoft.com/office/powerpoint/2010/main" val="457469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baseline="0">
                <a:solidFill>
                  <a:srgbClr val="002060"/>
                </a:solidFill>
                <a:latin typeface="Franklin Gothic Book" panose="020B0503020102020204" pitchFamily="34" charset="0"/>
              </a:defRPr>
            </a:lvl1pPr>
          </a:lstStyle>
          <a:p>
            <a:r>
              <a:rPr lang="en-US" dirty="0"/>
              <a:t>WOMEN’S ART INITIATIVE</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rgbClr val="4EBBE2"/>
                </a:solidFill>
                <a:latin typeface="Franklin Gothic Book" panose="020B05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 local group of women </a:t>
            </a:r>
          </a:p>
          <a:p>
            <a:r>
              <a:rPr lang="en-US" dirty="0"/>
              <a:t>aspiring to enhance the quality of life through public art.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880" y="1355598"/>
            <a:ext cx="1463040" cy="3346704"/>
          </a:xfrm>
          <a:prstGeom prst="rect">
            <a:avLst/>
          </a:prstGeom>
        </p:spPr>
      </p:pic>
    </p:spTree>
    <p:extLst>
      <p:ext uri="{BB962C8B-B14F-4D97-AF65-F5344CB8AC3E}">
        <p14:creationId xmlns:p14="http://schemas.microsoft.com/office/powerpoint/2010/main" val="2213100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0" name="Google Shape;20;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64551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23854A-65F2-4FC0-8303-733420CB165B}" type="datetimeFigureOut">
              <a:rPr lang="en-US" smtClean="0"/>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F3D28E-FC67-4BDD-A69A-34A84F2912C7}" type="slidenum">
              <a:rPr lang="en-US" smtClean="0"/>
              <a:t>‹#›</a:t>
            </a:fld>
            <a:endParaRPr lang="en-US" dirty="0"/>
          </a:p>
        </p:txBody>
      </p:sp>
    </p:spTree>
    <p:extLst>
      <p:ext uri="{BB962C8B-B14F-4D97-AF65-F5344CB8AC3E}">
        <p14:creationId xmlns:p14="http://schemas.microsoft.com/office/powerpoint/2010/main" val="3392039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23854A-65F2-4FC0-8303-733420CB165B}" type="datetimeFigureOut">
              <a:rPr lang="en-US" smtClean="0"/>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F3D28E-FC67-4BDD-A69A-34A84F2912C7}" type="slidenum">
              <a:rPr lang="en-US" smtClean="0"/>
              <a:t>‹#›</a:t>
            </a:fld>
            <a:endParaRPr lang="en-US" dirty="0"/>
          </a:p>
        </p:txBody>
      </p:sp>
    </p:spTree>
    <p:extLst>
      <p:ext uri="{BB962C8B-B14F-4D97-AF65-F5344CB8AC3E}">
        <p14:creationId xmlns:p14="http://schemas.microsoft.com/office/powerpoint/2010/main" val="1068681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23854A-65F2-4FC0-8303-733420CB165B}" type="datetimeFigureOut">
              <a:rPr lang="en-US" smtClean="0"/>
              <a:t>5/4/2021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F3D28E-FC67-4BDD-A69A-34A84F2912C7}" type="slidenum">
              <a:rPr lang="en-US" smtClean="0"/>
              <a:t>‹#›</a:t>
            </a:fld>
            <a:endParaRPr lang="en-US" dirty="0"/>
          </a:p>
        </p:txBody>
      </p:sp>
    </p:spTree>
    <p:extLst>
      <p:ext uri="{BB962C8B-B14F-4D97-AF65-F5344CB8AC3E}">
        <p14:creationId xmlns:p14="http://schemas.microsoft.com/office/powerpoint/2010/main" val="2919720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23854A-65F2-4FC0-8303-733420CB165B}" type="datetimeFigureOut">
              <a:rPr lang="en-US" smtClean="0"/>
              <a:t>5/4/2021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BF3D28E-FC67-4BDD-A69A-34A84F2912C7}" type="slidenum">
              <a:rPr lang="en-US" smtClean="0"/>
              <a:t>‹#›</a:t>
            </a:fld>
            <a:endParaRPr lang="en-US" dirty="0"/>
          </a:p>
        </p:txBody>
      </p:sp>
    </p:spTree>
    <p:extLst>
      <p:ext uri="{BB962C8B-B14F-4D97-AF65-F5344CB8AC3E}">
        <p14:creationId xmlns:p14="http://schemas.microsoft.com/office/powerpoint/2010/main" val="2472913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23854A-65F2-4FC0-8303-733420CB165B}" type="datetimeFigureOut">
              <a:rPr lang="en-US" smtClean="0"/>
              <a:t>5/4/2021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BF3D28E-FC67-4BDD-A69A-34A84F2912C7}" type="slidenum">
              <a:rPr lang="en-US" smtClean="0"/>
              <a:t>‹#›</a:t>
            </a:fld>
            <a:endParaRPr lang="en-US" dirty="0"/>
          </a:p>
        </p:txBody>
      </p:sp>
    </p:spTree>
    <p:extLst>
      <p:ext uri="{BB962C8B-B14F-4D97-AF65-F5344CB8AC3E}">
        <p14:creationId xmlns:p14="http://schemas.microsoft.com/office/powerpoint/2010/main" val="563897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23854A-65F2-4FC0-8303-733420CB165B}" type="datetimeFigureOut">
              <a:rPr lang="en-US" smtClean="0"/>
              <a:t>5/4/2021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BF3D28E-FC67-4BDD-A69A-34A84F2912C7}" type="slidenum">
              <a:rPr lang="en-US" smtClean="0"/>
              <a:t>‹#›</a:t>
            </a:fld>
            <a:endParaRPr lang="en-US" dirty="0"/>
          </a:p>
        </p:txBody>
      </p:sp>
    </p:spTree>
    <p:extLst>
      <p:ext uri="{BB962C8B-B14F-4D97-AF65-F5344CB8AC3E}">
        <p14:creationId xmlns:p14="http://schemas.microsoft.com/office/powerpoint/2010/main" val="685314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23854A-65F2-4FC0-8303-733420CB165B}" type="datetimeFigureOut">
              <a:rPr lang="en-US" smtClean="0"/>
              <a:t>5/4/2021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F3D28E-FC67-4BDD-A69A-34A84F2912C7}" type="slidenum">
              <a:rPr lang="en-US" smtClean="0"/>
              <a:t>‹#›</a:t>
            </a:fld>
            <a:endParaRPr lang="en-US" dirty="0"/>
          </a:p>
        </p:txBody>
      </p:sp>
    </p:spTree>
    <p:extLst>
      <p:ext uri="{BB962C8B-B14F-4D97-AF65-F5344CB8AC3E}">
        <p14:creationId xmlns:p14="http://schemas.microsoft.com/office/powerpoint/2010/main" val="565823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23854A-65F2-4FC0-8303-733420CB165B}" type="datetimeFigureOut">
              <a:rPr lang="en-US" smtClean="0"/>
              <a:t>5/4/2021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F3D28E-FC67-4BDD-A69A-34A84F2912C7}" type="slidenum">
              <a:rPr lang="en-US" smtClean="0"/>
              <a:t>‹#›</a:t>
            </a:fld>
            <a:endParaRPr lang="en-US" dirty="0"/>
          </a:p>
        </p:txBody>
      </p:sp>
    </p:spTree>
    <p:extLst>
      <p:ext uri="{BB962C8B-B14F-4D97-AF65-F5344CB8AC3E}">
        <p14:creationId xmlns:p14="http://schemas.microsoft.com/office/powerpoint/2010/main" val="2436784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3854A-65F2-4FC0-8303-733420CB165B}" type="datetimeFigureOut">
              <a:rPr lang="en-US" smtClean="0"/>
              <a:t>5/4/2021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F3D28E-FC67-4BDD-A69A-34A84F2912C7}" type="slidenum">
              <a:rPr lang="en-US" smtClean="0"/>
              <a:t>‹#›</a:t>
            </a:fld>
            <a:endParaRPr lang="en-US" dirty="0"/>
          </a:p>
        </p:txBody>
      </p:sp>
    </p:spTree>
    <p:extLst>
      <p:ext uri="{BB962C8B-B14F-4D97-AF65-F5344CB8AC3E}">
        <p14:creationId xmlns:p14="http://schemas.microsoft.com/office/powerpoint/2010/main" val="4044086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5" r:id="rId12"/>
    <p:sldLayoutId id="214748367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Excel_Worksheet.xlsx"/></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8046" y="600071"/>
            <a:ext cx="11813059" cy="1730472"/>
          </a:xfrm>
        </p:spPr>
        <p:txBody>
          <a:bodyPr>
            <a:noAutofit/>
          </a:bodyPr>
          <a:lstStyle/>
          <a:p>
            <a:pPr>
              <a:lnSpc>
                <a:spcPct val="100000"/>
              </a:lnSpc>
            </a:pPr>
            <a:r>
              <a:rPr lang="en-US" b="1" dirty="0">
                <a:solidFill>
                  <a:schemeClr val="accent1"/>
                </a:solidFill>
                <a:effectLst>
                  <a:outerShdw blurRad="38100" dist="38100" dir="2700000" algn="tl">
                    <a:srgbClr val="000000">
                      <a:alpha val="43137"/>
                    </a:srgbClr>
                  </a:outerShdw>
                </a:effectLst>
                <a:latin typeface="Gill Sans MT" panose="020B0502020104020203" pitchFamily="34" charset="0"/>
              </a:rPr>
              <a:t>Rock Hill Economic </a:t>
            </a:r>
            <a:br>
              <a:rPr lang="en-US" b="1" dirty="0">
                <a:solidFill>
                  <a:schemeClr val="accent1"/>
                </a:solidFill>
                <a:effectLst>
                  <a:outerShdw blurRad="38100" dist="38100" dir="2700000" algn="tl">
                    <a:srgbClr val="000000">
                      <a:alpha val="43137"/>
                    </a:srgbClr>
                  </a:outerShdw>
                </a:effectLst>
                <a:latin typeface="Gill Sans MT" panose="020B0502020104020203" pitchFamily="34" charset="0"/>
              </a:rPr>
            </a:br>
            <a:r>
              <a:rPr lang="en-US" b="1" dirty="0">
                <a:solidFill>
                  <a:schemeClr val="accent1"/>
                </a:solidFill>
                <a:effectLst>
                  <a:outerShdw blurRad="38100" dist="38100" dir="2700000" algn="tl">
                    <a:srgbClr val="000000">
                      <a:alpha val="43137"/>
                    </a:srgbClr>
                  </a:outerShdw>
                </a:effectLst>
                <a:latin typeface="Gill Sans MT" panose="020B0502020104020203" pitchFamily="34" charset="0"/>
              </a:rPr>
              <a:t>Development Corporation</a:t>
            </a:r>
            <a:endParaRPr lang="en-US" b="1" spc="-300" dirty="0">
              <a:solidFill>
                <a:schemeClr val="accent1"/>
              </a:solidFill>
              <a:effectLst>
                <a:outerShdw blurRad="38100" dist="38100" dir="2700000" algn="tl">
                  <a:srgbClr val="000000">
                    <a:alpha val="43137"/>
                  </a:srgbClr>
                </a:outerShdw>
              </a:effectLst>
              <a:latin typeface="Gill Sans MT" panose="020B0502020104020203" pitchFamily="34" charset="0"/>
            </a:endParaRPr>
          </a:p>
        </p:txBody>
      </p:sp>
      <p:sp>
        <p:nvSpPr>
          <p:cNvPr id="4" name="TextBox 3"/>
          <p:cNvSpPr txBox="1"/>
          <p:nvPr/>
        </p:nvSpPr>
        <p:spPr>
          <a:xfrm>
            <a:off x="218046" y="2707003"/>
            <a:ext cx="11813059" cy="2400657"/>
          </a:xfrm>
          <a:prstGeom prst="rect">
            <a:avLst/>
          </a:prstGeom>
          <a:noFill/>
        </p:spPr>
        <p:txBody>
          <a:bodyPr wrap="square" rtlCol="0">
            <a:spAutoFit/>
          </a:bodyPr>
          <a:lstStyle/>
          <a:p>
            <a:pPr algn="ctr"/>
            <a:r>
              <a:rPr lang="en-US" sz="5000" b="1" dirty="0">
                <a:ln w="0"/>
                <a:solidFill>
                  <a:schemeClr val="accent3"/>
                </a:solidFill>
                <a:effectLst>
                  <a:outerShdw blurRad="38100" dist="38100" dir="2700000" algn="tl">
                    <a:srgbClr val="000000">
                      <a:alpha val="43137"/>
                    </a:srgbClr>
                  </a:outerShdw>
                </a:effectLst>
                <a:latin typeface="Gill Sans MT" panose="020B0502020104020203" pitchFamily="34" charset="0"/>
              </a:rPr>
              <a:t>Board of Directors</a:t>
            </a:r>
          </a:p>
          <a:p>
            <a:pPr algn="ctr"/>
            <a:r>
              <a:rPr lang="en-US" sz="5000" b="1" dirty="0">
                <a:ln w="0"/>
                <a:solidFill>
                  <a:schemeClr val="accent3"/>
                </a:solidFill>
                <a:effectLst>
                  <a:outerShdw blurRad="38100" dist="38100" dir="2700000" algn="tl">
                    <a:srgbClr val="000000">
                      <a:alpha val="43137"/>
                    </a:srgbClr>
                  </a:outerShdw>
                </a:effectLst>
                <a:latin typeface="Gill Sans MT" panose="020B0502020104020203" pitchFamily="34" charset="0"/>
              </a:rPr>
              <a:t>Monthly Meeting</a:t>
            </a:r>
          </a:p>
          <a:p>
            <a:pPr algn="ctr"/>
            <a:endParaRPr lang="en-US" sz="5000" dirty="0">
              <a:solidFill>
                <a:srgbClr val="FF9900"/>
              </a:solidFill>
            </a:endParaRPr>
          </a:p>
        </p:txBody>
      </p:sp>
      <p:sp>
        <p:nvSpPr>
          <p:cNvPr id="5" name="TextBox 4"/>
          <p:cNvSpPr txBox="1"/>
          <p:nvPr/>
        </p:nvSpPr>
        <p:spPr>
          <a:xfrm>
            <a:off x="2899956" y="4106820"/>
            <a:ext cx="6740434" cy="2754600"/>
          </a:xfrm>
          <a:prstGeom prst="rect">
            <a:avLst/>
          </a:prstGeom>
          <a:noFill/>
        </p:spPr>
        <p:txBody>
          <a:bodyPr wrap="square" rtlCol="0">
            <a:spAutoFit/>
          </a:bodyPr>
          <a:lstStyle/>
          <a:p>
            <a:pPr algn="ctr">
              <a:lnSpc>
                <a:spcPct val="100000"/>
              </a:lnSpc>
              <a:spcBef>
                <a:spcPts val="0"/>
              </a:spcBef>
            </a:pPr>
            <a:endParaRPr lang="en-US" sz="300" b="1" dirty="0">
              <a:ln w="0"/>
              <a:solidFill>
                <a:srgbClr val="109AD6"/>
              </a:solidFill>
              <a:latin typeface="Gotham Bold" pitchFamily="50" charset="0"/>
            </a:endParaRPr>
          </a:p>
          <a:p>
            <a:pPr algn="ctr">
              <a:lnSpc>
                <a:spcPct val="100000"/>
              </a:lnSpc>
              <a:spcBef>
                <a:spcPts val="0"/>
              </a:spcBef>
            </a:pPr>
            <a:r>
              <a:rPr lang="en-US" sz="4000" b="1" dirty="0">
                <a:ln w="0"/>
                <a:effectLst>
                  <a:outerShdw blurRad="38100" dist="38100" dir="2700000" algn="tl">
                    <a:srgbClr val="000000">
                      <a:alpha val="43137"/>
                    </a:srgbClr>
                  </a:outerShdw>
                </a:effectLst>
                <a:latin typeface="Gill Sans MT" panose="020B0502020104020203" pitchFamily="34" charset="0"/>
              </a:rPr>
              <a:t>Tuesday</a:t>
            </a:r>
          </a:p>
          <a:p>
            <a:pPr algn="ctr">
              <a:lnSpc>
                <a:spcPct val="100000"/>
              </a:lnSpc>
              <a:spcBef>
                <a:spcPts val="0"/>
              </a:spcBef>
            </a:pPr>
            <a:r>
              <a:rPr lang="en-US" sz="4000" b="1" dirty="0">
                <a:ln w="0"/>
                <a:effectLst>
                  <a:outerShdw blurRad="38100" dist="38100" dir="2700000" algn="tl">
                    <a:srgbClr val="000000">
                      <a:alpha val="43137"/>
                    </a:srgbClr>
                  </a:outerShdw>
                </a:effectLst>
                <a:latin typeface="Gill Sans MT" panose="020B0502020104020203" pitchFamily="34" charset="0"/>
              </a:rPr>
              <a:t>May 4, 2021</a:t>
            </a:r>
          </a:p>
          <a:p>
            <a:pPr algn="ctr">
              <a:lnSpc>
                <a:spcPct val="100000"/>
              </a:lnSpc>
              <a:spcBef>
                <a:spcPts val="0"/>
              </a:spcBef>
            </a:pPr>
            <a:r>
              <a:rPr lang="en-US" sz="3000" b="1" dirty="0">
                <a:ln w="0"/>
                <a:effectLst>
                  <a:outerShdw blurRad="38100" dist="38100" dir="2700000" algn="tl">
                    <a:srgbClr val="000000">
                      <a:alpha val="43137"/>
                    </a:srgbClr>
                  </a:outerShdw>
                </a:effectLst>
                <a:latin typeface="Gill Sans MT" panose="020B0502020104020203" pitchFamily="34" charset="0"/>
              </a:rPr>
              <a:t>12 noon via Zoom</a:t>
            </a:r>
          </a:p>
          <a:p>
            <a:pPr algn="ctr">
              <a:lnSpc>
                <a:spcPct val="100000"/>
              </a:lnSpc>
              <a:spcBef>
                <a:spcPts val="0"/>
              </a:spcBef>
            </a:pPr>
            <a:r>
              <a:rPr lang="en-US" sz="3000" b="1" dirty="0">
                <a:ln w="0"/>
                <a:effectLst>
                  <a:outerShdw blurRad="38100" dist="38100" dir="2700000" algn="tl">
                    <a:srgbClr val="000000">
                      <a:alpha val="43137"/>
                    </a:srgbClr>
                  </a:outerShdw>
                </a:effectLst>
                <a:latin typeface="Gill Sans MT" panose="020B0502020104020203" pitchFamily="34" charset="0"/>
              </a:rPr>
              <a:t>&amp; </a:t>
            </a:r>
          </a:p>
          <a:p>
            <a:pPr algn="ctr">
              <a:lnSpc>
                <a:spcPct val="100000"/>
              </a:lnSpc>
              <a:spcBef>
                <a:spcPts val="0"/>
              </a:spcBef>
            </a:pPr>
            <a:r>
              <a:rPr lang="en-US" sz="3000" b="1" dirty="0">
                <a:ln w="0"/>
                <a:effectLst>
                  <a:outerShdw blurRad="38100" dist="38100" dir="2700000" algn="tl">
                    <a:srgbClr val="000000">
                      <a:alpha val="43137"/>
                    </a:srgbClr>
                  </a:outerShdw>
                </a:effectLst>
                <a:latin typeface="Gill Sans MT" panose="020B0502020104020203" pitchFamily="34" charset="0"/>
              </a:rPr>
              <a:t>Rock Hill Sports &amp; Events Center</a:t>
            </a:r>
          </a:p>
        </p:txBody>
      </p:sp>
    </p:spTree>
    <p:extLst>
      <p:ext uri="{BB962C8B-B14F-4D97-AF65-F5344CB8AC3E}">
        <p14:creationId xmlns:p14="http://schemas.microsoft.com/office/powerpoint/2010/main" val="3257912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4787"/>
            <a:ext cx="10515600" cy="1325563"/>
          </a:xfrm>
        </p:spPr>
        <p:txBody>
          <a:bodyPr/>
          <a:lstStyle/>
          <a:p>
            <a:r>
              <a:rPr lang="en-US" b="1" dirty="0">
                <a:solidFill>
                  <a:schemeClr val="accent1"/>
                </a:solidFill>
                <a:latin typeface="Gill Sans MT" panose="020B0502020104020203" pitchFamily="34" charset="0"/>
              </a:rPr>
              <a:t>	  Growth Gazelles</a:t>
            </a:r>
          </a:p>
        </p:txBody>
      </p:sp>
      <p:sp>
        <p:nvSpPr>
          <p:cNvPr id="3" name="TextBox 2"/>
          <p:cNvSpPr txBox="1"/>
          <p:nvPr/>
        </p:nvSpPr>
        <p:spPr>
          <a:xfrm>
            <a:off x="1159536" y="1313924"/>
            <a:ext cx="10794776" cy="461665"/>
          </a:xfrm>
          <a:prstGeom prst="rect">
            <a:avLst/>
          </a:prstGeom>
          <a:noFill/>
        </p:spPr>
        <p:txBody>
          <a:bodyPr wrap="square" rtlCol="0">
            <a:spAutoFit/>
          </a:bodyPr>
          <a:lstStyle/>
          <a:p>
            <a:r>
              <a:rPr lang="en-US" sz="2400" b="1" i="1" dirty="0">
                <a:latin typeface="Gill Sans MT" panose="020B0502020104020203" pitchFamily="34" charset="0"/>
              </a:rPr>
              <a:t>Promising scalable startups receiving one-on-one coaching with the TI Director</a:t>
            </a:r>
          </a:p>
        </p:txBody>
      </p:sp>
      <p:pic>
        <p:nvPicPr>
          <p:cNvPr id="4" name="Picture 3"/>
          <p:cNvPicPr>
            <a:picLocks noChangeAspect="1"/>
          </p:cNvPicPr>
          <p:nvPr/>
        </p:nvPicPr>
        <p:blipFill>
          <a:blip r:embed="rId2"/>
          <a:stretch>
            <a:fillRect/>
          </a:stretch>
        </p:blipFill>
        <p:spPr>
          <a:xfrm>
            <a:off x="9086435" y="3149357"/>
            <a:ext cx="2776231" cy="1232646"/>
          </a:xfrm>
          <a:prstGeom prst="rect">
            <a:avLst/>
          </a:prstGeom>
        </p:spPr>
      </p:pic>
      <p:pic>
        <p:nvPicPr>
          <p:cNvPr id="1026" name="Picture 2" descr="Flip-Hem">
            <a:extLst>
              <a:ext uri="{FF2B5EF4-FFF2-40B4-BE49-F238E27FC236}">
                <a16:creationId xmlns:a16="http://schemas.microsoft.com/office/drawing/2014/main" id="{7C3DCA05-DB42-46EF-BAF1-DF74FD9E69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534" y="3205130"/>
            <a:ext cx="3363300" cy="11211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667CC84D-335E-407A-961A-F7418A8297DD}"/>
              </a:ext>
            </a:extLst>
          </p:cNvPr>
          <p:cNvPicPr>
            <a:picLocks noChangeAspect="1"/>
          </p:cNvPicPr>
          <p:nvPr/>
        </p:nvPicPr>
        <p:blipFill>
          <a:blip r:embed="rId4"/>
          <a:stretch>
            <a:fillRect/>
          </a:stretch>
        </p:blipFill>
        <p:spPr>
          <a:xfrm>
            <a:off x="774707" y="202530"/>
            <a:ext cx="1012024" cy="1066892"/>
          </a:xfrm>
          <a:prstGeom prst="rect">
            <a:avLst/>
          </a:prstGeom>
        </p:spPr>
      </p:pic>
      <p:pic>
        <p:nvPicPr>
          <p:cNvPr id="5" name="Picture 4">
            <a:extLst>
              <a:ext uri="{FF2B5EF4-FFF2-40B4-BE49-F238E27FC236}">
                <a16:creationId xmlns:a16="http://schemas.microsoft.com/office/drawing/2014/main" id="{D7A0B8BD-EEC0-4069-9BEB-A49C848D80A2}"/>
              </a:ext>
            </a:extLst>
          </p:cNvPr>
          <p:cNvPicPr>
            <a:picLocks noChangeAspect="1"/>
          </p:cNvPicPr>
          <p:nvPr/>
        </p:nvPicPr>
        <p:blipFill>
          <a:blip r:embed="rId5"/>
          <a:stretch>
            <a:fillRect/>
          </a:stretch>
        </p:blipFill>
        <p:spPr>
          <a:xfrm>
            <a:off x="4652913" y="2639487"/>
            <a:ext cx="3998000" cy="1499251"/>
          </a:xfrm>
          <a:prstGeom prst="rect">
            <a:avLst/>
          </a:prstGeom>
        </p:spPr>
      </p:pic>
    </p:spTree>
    <p:extLst>
      <p:ext uri="{BB962C8B-B14F-4D97-AF65-F5344CB8AC3E}">
        <p14:creationId xmlns:p14="http://schemas.microsoft.com/office/powerpoint/2010/main" val="91979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0166" y="3228601"/>
            <a:ext cx="1888575" cy="1884641"/>
          </a:xfrm>
          <a:prstGeom prst="rect">
            <a:avLst/>
          </a:prstGeom>
        </p:spPr>
      </p:pic>
      <p:sp>
        <p:nvSpPr>
          <p:cNvPr id="8" name="Rectangle 7"/>
          <p:cNvSpPr/>
          <p:nvPr/>
        </p:nvSpPr>
        <p:spPr>
          <a:xfrm>
            <a:off x="1020956" y="1618747"/>
            <a:ext cx="4699000" cy="229293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109AD6"/>
                </a:solidFill>
                <a:effectLst/>
                <a:uLnTx/>
                <a:uFillTx/>
                <a:latin typeface="Gill Sans MT" panose="020B0502020104020203" pitchFamily="34" charset="0"/>
                <a:ea typeface="+mn-ea"/>
                <a:cs typeface="+mn-cs"/>
              </a:rPr>
              <a:t>8 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109AD6"/>
                </a:solidFill>
                <a:effectLst/>
                <a:uLnTx/>
                <a:uFillTx/>
                <a:latin typeface="Gill Sans MT" panose="020B0502020104020203" pitchFamily="34" charset="0"/>
                <a:ea typeface="+mn-ea"/>
                <a:cs typeface="+mn-cs"/>
              </a:rPr>
              <a:t>Wednesday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109AD6"/>
                </a:solidFill>
                <a:effectLst/>
                <a:uLnTx/>
                <a:uFillTx/>
                <a:latin typeface="Gill Sans MT" panose="020B0502020104020203" pitchFamily="34" charset="0"/>
                <a:ea typeface="+mn-ea"/>
                <a:cs typeface="+mn-cs"/>
              </a:rPr>
              <a:t>May 5, 2021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500" b="1" dirty="0">
                <a:solidFill>
                  <a:srgbClr val="109AD6"/>
                </a:solidFill>
                <a:latin typeface="Gill Sans MT" panose="020B0502020104020203" pitchFamily="34" charset="0"/>
              </a:rPr>
              <a:t>Knowledge Perk</a:t>
            </a:r>
            <a:endParaRPr kumimoji="0" lang="en-US" sz="2500" b="1" i="0" u="none" strike="noStrike" kern="1200" cap="none" spc="0" normalizeH="0" baseline="0" noProof="0" dirty="0">
              <a:ln>
                <a:noFill/>
              </a:ln>
              <a:solidFill>
                <a:srgbClr val="109AD6"/>
              </a:solidFill>
              <a:effectLst/>
              <a:uLnTx/>
              <a:uFillTx/>
              <a:latin typeface="Gill Sans MT" panose="020B05020201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00" b="1" i="0" u="none" strike="noStrike" kern="1200" cap="none" spc="0" normalizeH="0" baseline="0" noProof="0" dirty="0">
              <a:ln>
                <a:noFill/>
              </a:ln>
              <a:solidFill>
                <a:srgbClr val="109AD6"/>
              </a:solidFill>
              <a:effectLst/>
              <a:uLnTx/>
              <a:uFillTx/>
              <a:latin typeface="Gill Sans MT" panose="020B05020201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Berlin Sans FB Demi" panose="020E0802020502020306" pitchFamily="34" charset="0"/>
              <a:ea typeface="+mn-ea"/>
              <a:cs typeface="+mn-cs"/>
            </a:endParaRPr>
          </a:p>
        </p:txBody>
      </p:sp>
      <p:sp>
        <p:nvSpPr>
          <p:cNvPr id="6" name="TextBox 5"/>
          <p:cNvSpPr txBox="1"/>
          <p:nvPr/>
        </p:nvSpPr>
        <p:spPr>
          <a:xfrm>
            <a:off x="3828540" y="6130979"/>
            <a:ext cx="7148945" cy="461665"/>
          </a:xfrm>
          <a:prstGeom prst="rect">
            <a:avLst/>
          </a:prstGeom>
          <a:noFill/>
        </p:spPr>
        <p:txBody>
          <a:bodyPr wrap="square" rtlCol="0">
            <a:spAutoFit/>
          </a:bodyPr>
          <a:lstStyle/>
          <a:p>
            <a:pPr algn="ctr"/>
            <a:r>
              <a:rPr lang="en-US" sz="2400" b="1" dirty="0">
                <a:solidFill>
                  <a:schemeClr val="accent1"/>
                </a:solidFill>
                <a:latin typeface="Gill Sans MT" panose="020B0502020104020203" pitchFamily="34" charset="0"/>
              </a:rPr>
              <a:t>Masks and Social Distancing Still Required! </a:t>
            </a:r>
          </a:p>
        </p:txBody>
      </p:sp>
      <p:pic>
        <p:nvPicPr>
          <p:cNvPr id="9" name="Picture 8">
            <a:extLst>
              <a:ext uri="{FF2B5EF4-FFF2-40B4-BE49-F238E27FC236}">
                <a16:creationId xmlns:a16="http://schemas.microsoft.com/office/drawing/2014/main" id="{0ADE8457-D8F8-4AB9-A6CC-000868905F68}"/>
              </a:ext>
            </a:extLst>
          </p:cNvPr>
          <p:cNvPicPr>
            <a:picLocks noChangeAspect="1"/>
          </p:cNvPicPr>
          <p:nvPr/>
        </p:nvPicPr>
        <p:blipFill>
          <a:blip r:embed="rId3"/>
          <a:stretch>
            <a:fillRect/>
          </a:stretch>
        </p:blipFill>
        <p:spPr>
          <a:xfrm>
            <a:off x="4835445" y="1661522"/>
            <a:ext cx="4426682" cy="4426682"/>
          </a:xfrm>
          <a:prstGeom prst="rect">
            <a:avLst/>
          </a:prstGeom>
        </p:spPr>
      </p:pic>
      <p:sp>
        <p:nvSpPr>
          <p:cNvPr id="11" name="Rectangle 10">
            <a:extLst>
              <a:ext uri="{FF2B5EF4-FFF2-40B4-BE49-F238E27FC236}">
                <a16:creationId xmlns:a16="http://schemas.microsoft.com/office/drawing/2014/main" id="{E3602BD5-F33C-458B-8E91-1E7960B63816}"/>
              </a:ext>
            </a:extLst>
          </p:cNvPr>
          <p:cNvSpPr/>
          <p:nvPr/>
        </p:nvSpPr>
        <p:spPr>
          <a:xfrm>
            <a:off x="3150322" y="265356"/>
            <a:ext cx="5891356" cy="769441"/>
          </a:xfrm>
          <a:prstGeom prst="rect">
            <a:avLst/>
          </a:prstGeom>
        </p:spPr>
        <p:txBody>
          <a:bodyPr wrap="none">
            <a:spAutoFit/>
          </a:bodyPr>
          <a:lstStyle/>
          <a:p>
            <a:r>
              <a:rPr lang="en-US" sz="4400" b="1" dirty="0">
                <a:solidFill>
                  <a:srgbClr val="109AD6"/>
                </a:solidFill>
                <a:latin typeface="Gill Sans MT" panose="020B0502020104020203" pitchFamily="34" charset="0"/>
                <a:ea typeface="+mj-ea"/>
                <a:cs typeface="+mj-cs"/>
              </a:rPr>
              <a:t>BREAKING NEWS !!!</a:t>
            </a:r>
            <a:endParaRPr lang="en-US" dirty="0"/>
          </a:p>
        </p:txBody>
      </p:sp>
      <p:sp>
        <p:nvSpPr>
          <p:cNvPr id="12" name="TextBox 11">
            <a:extLst>
              <a:ext uri="{FF2B5EF4-FFF2-40B4-BE49-F238E27FC236}">
                <a16:creationId xmlns:a16="http://schemas.microsoft.com/office/drawing/2014/main" id="{D0848025-95F5-417B-B0BA-6B6DFFBDBF21}"/>
              </a:ext>
            </a:extLst>
          </p:cNvPr>
          <p:cNvSpPr txBox="1"/>
          <p:nvPr/>
        </p:nvSpPr>
        <p:spPr>
          <a:xfrm>
            <a:off x="1331349" y="1059065"/>
            <a:ext cx="10712741" cy="369332"/>
          </a:xfrm>
          <a:prstGeom prst="rect">
            <a:avLst/>
          </a:prstGeom>
          <a:noFill/>
        </p:spPr>
        <p:txBody>
          <a:bodyPr wrap="square" rtlCol="0">
            <a:spAutoFit/>
          </a:bodyPr>
          <a:lstStyle/>
          <a:p>
            <a:r>
              <a:rPr lang="en-US" dirty="0"/>
              <a:t>The highly successful local 1 Million Cups program sponsored by the Kauffman Foundation is now the …</a:t>
            </a:r>
          </a:p>
        </p:txBody>
      </p:sp>
    </p:spTree>
    <p:extLst>
      <p:ext uri="{BB962C8B-B14F-4D97-AF65-F5344CB8AC3E}">
        <p14:creationId xmlns:p14="http://schemas.microsoft.com/office/powerpoint/2010/main" val="109376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8824" y="1870562"/>
            <a:ext cx="1551509" cy="1624923"/>
          </a:xfrm>
          <a:prstGeom prst="rect">
            <a:avLst/>
          </a:prstGeom>
        </p:spPr>
      </p:pic>
      <p:sp>
        <p:nvSpPr>
          <p:cNvPr id="4" name="Title 1"/>
          <p:cNvSpPr txBox="1">
            <a:spLocks/>
          </p:cNvSpPr>
          <p:nvPr/>
        </p:nvSpPr>
        <p:spPr>
          <a:xfrm>
            <a:off x="556033" y="3495485"/>
            <a:ext cx="4575234" cy="1244872"/>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6000" b="1" dirty="0">
                <a:ln w="0"/>
                <a:solidFill>
                  <a:srgbClr val="109AD6"/>
                </a:solidFill>
                <a:effectLst>
                  <a:outerShdw blurRad="38100" dist="38100" dir="2700000" algn="tl">
                    <a:srgbClr val="000000">
                      <a:alpha val="43137"/>
                    </a:srgbClr>
                  </a:outerShdw>
                </a:effectLst>
                <a:latin typeface="Gill Sans MT" panose="020B0502020104020203" pitchFamily="34" charset="0"/>
              </a:rPr>
            </a:br>
            <a:br>
              <a:rPr lang="en-US" sz="1050" dirty="0">
                <a:solidFill>
                  <a:srgbClr val="109AD6"/>
                </a:solidFill>
                <a:effectLst>
                  <a:outerShdw blurRad="38100" dist="38100" dir="2700000" algn="tl">
                    <a:srgbClr val="000000">
                      <a:alpha val="43137"/>
                    </a:srgbClr>
                  </a:outerShdw>
                </a:effectLst>
                <a:latin typeface="Gill Sans MT" panose="020B0502020104020203" pitchFamily="34" charset="0"/>
              </a:rPr>
            </a:br>
            <a:r>
              <a:rPr lang="en-US" sz="1050" dirty="0">
                <a:solidFill>
                  <a:srgbClr val="109AD6"/>
                </a:solidFill>
                <a:effectLst>
                  <a:outerShdw blurRad="38100" dist="38100" dir="2700000" algn="tl">
                    <a:srgbClr val="000000">
                      <a:alpha val="43137"/>
                    </a:srgbClr>
                  </a:outerShdw>
                </a:effectLst>
                <a:latin typeface="Gill Sans MT" panose="020B0502020104020203" pitchFamily="34" charset="0"/>
              </a:rPr>
              <a:t> </a:t>
            </a:r>
            <a:r>
              <a:rPr lang="en-US" sz="4000" dirty="0">
                <a:solidFill>
                  <a:srgbClr val="109AD6"/>
                </a:solidFill>
                <a:effectLst>
                  <a:outerShdw blurRad="38100" dist="38100" dir="2700000" algn="tl">
                    <a:srgbClr val="000000">
                      <a:alpha val="43137"/>
                    </a:srgbClr>
                  </a:outerShdw>
                </a:effectLst>
                <a:latin typeface="Gill Sans MT" panose="020B0502020104020203" pitchFamily="34" charset="0"/>
              </a:rPr>
              <a:t>The Birthplace of </a:t>
            </a:r>
          </a:p>
          <a:p>
            <a:pPr algn="ctr"/>
            <a:r>
              <a:rPr lang="en-US" sz="4000" dirty="0">
                <a:solidFill>
                  <a:srgbClr val="109AD6"/>
                </a:solidFill>
                <a:effectLst>
                  <a:outerShdw blurRad="38100" dist="38100" dir="2700000" algn="tl">
                    <a:srgbClr val="000000">
                      <a:alpha val="43137"/>
                    </a:srgbClr>
                  </a:outerShdw>
                </a:effectLst>
                <a:latin typeface="Gill Sans MT" panose="020B0502020104020203" pitchFamily="34" charset="0"/>
              </a:rPr>
              <a:t>Homegrown Economic Development</a:t>
            </a:r>
          </a:p>
          <a:p>
            <a:pPr algn="ctr"/>
            <a:r>
              <a:rPr lang="en-US" sz="4000" dirty="0">
                <a:solidFill>
                  <a:srgbClr val="109AD6"/>
                </a:solidFill>
                <a:effectLst>
                  <a:outerShdw blurRad="38100" dist="38100" dir="2700000" algn="tl">
                    <a:srgbClr val="000000">
                      <a:alpha val="43137"/>
                    </a:srgbClr>
                  </a:outerShdw>
                </a:effectLst>
                <a:latin typeface="Gill Sans MT" panose="020B0502020104020203" pitchFamily="34" charset="0"/>
              </a:rPr>
              <a:t> and Innovation in Knowledge Park</a:t>
            </a:r>
            <a:endParaRPr lang="en-US" sz="4000" dirty="0">
              <a:solidFill>
                <a:schemeClr val="accent3"/>
              </a:solidFill>
              <a:effectLst>
                <a:outerShdw blurRad="38100" dist="38100" dir="2700000" algn="tl">
                  <a:srgbClr val="000000">
                    <a:alpha val="43137"/>
                  </a:srgbClr>
                </a:outerShdw>
              </a:effectLst>
              <a:latin typeface="Gill Sans MT" panose="020B0502020104020203" pitchFamily="34" charset="0"/>
            </a:endParaRPr>
          </a:p>
        </p:txBody>
      </p:sp>
      <p:pic>
        <p:nvPicPr>
          <p:cNvPr id="3" name="Picture 2">
            <a:extLst>
              <a:ext uri="{FF2B5EF4-FFF2-40B4-BE49-F238E27FC236}">
                <a16:creationId xmlns:a16="http://schemas.microsoft.com/office/drawing/2014/main" id="{F12CF48C-23B3-43CE-BF8D-3C2282451563}"/>
              </a:ext>
            </a:extLst>
          </p:cNvPr>
          <p:cNvPicPr>
            <a:picLocks noChangeAspect="1"/>
          </p:cNvPicPr>
          <p:nvPr/>
        </p:nvPicPr>
        <p:blipFill>
          <a:blip r:embed="rId3"/>
          <a:stretch>
            <a:fillRect/>
          </a:stretch>
        </p:blipFill>
        <p:spPr>
          <a:xfrm>
            <a:off x="8835402" y="1732855"/>
            <a:ext cx="2456901" cy="2456901"/>
          </a:xfrm>
          <a:prstGeom prst="rect">
            <a:avLst/>
          </a:prstGeom>
        </p:spPr>
      </p:pic>
      <p:sp>
        <p:nvSpPr>
          <p:cNvPr id="7" name="Arrow: Right 6">
            <a:extLst>
              <a:ext uri="{FF2B5EF4-FFF2-40B4-BE49-F238E27FC236}">
                <a16:creationId xmlns:a16="http://schemas.microsoft.com/office/drawing/2014/main" id="{0BA9874B-4808-4857-A9D0-EABE9EFE501E}"/>
              </a:ext>
            </a:extLst>
          </p:cNvPr>
          <p:cNvSpPr/>
          <p:nvPr/>
        </p:nvSpPr>
        <p:spPr>
          <a:xfrm>
            <a:off x="4630721" y="2014635"/>
            <a:ext cx="3934437" cy="1521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8715614-315F-4041-9E08-6A1BB7E2C7D6}"/>
              </a:ext>
            </a:extLst>
          </p:cNvPr>
          <p:cNvSpPr txBox="1"/>
          <p:nvPr/>
        </p:nvSpPr>
        <p:spPr>
          <a:xfrm>
            <a:off x="5279474" y="2483003"/>
            <a:ext cx="3707934" cy="584775"/>
          </a:xfrm>
          <a:prstGeom prst="rect">
            <a:avLst/>
          </a:prstGeom>
          <a:noFill/>
        </p:spPr>
        <p:txBody>
          <a:bodyPr wrap="square" rtlCol="0">
            <a:spAutoFit/>
          </a:bodyPr>
          <a:lstStyle/>
          <a:p>
            <a:r>
              <a:rPr lang="en-US" sz="3200" dirty="0">
                <a:highlight>
                  <a:srgbClr val="FFFF00"/>
                </a:highlight>
              </a:rPr>
              <a:t>Partnership</a:t>
            </a:r>
          </a:p>
        </p:txBody>
      </p:sp>
      <p:sp>
        <p:nvSpPr>
          <p:cNvPr id="11" name="TextBox 10">
            <a:extLst>
              <a:ext uri="{FF2B5EF4-FFF2-40B4-BE49-F238E27FC236}">
                <a16:creationId xmlns:a16="http://schemas.microsoft.com/office/drawing/2014/main" id="{6953A94F-0FA4-44A2-BA8E-5D5B9AC7EFF5}"/>
              </a:ext>
            </a:extLst>
          </p:cNvPr>
          <p:cNvSpPr txBox="1"/>
          <p:nvPr/>
        </p:nvSpPr>
        <p:spPr>
          <a:xfrm>
            <a:off x="3976381" y="556463"/>
            <a:ext cx="5243119" cy="646331"/>
          </a:xfrm>
          <a:prstGeom prst="rect">
            <a:avLst/>
          </a:prstGeom>
          <a:noFill/>
        </p:spPr>
        <p:txBody>
          <a:bodyPr wrap="square" rtlCol="0">
            <a:spAutoFit/>
          </a:bodyPr>
          <a:lstStyle/>
          <a:p>
            <a:r>
              <a:rPr lang="en-US" sz="3600" b="1" dirty="0">
                <a:solidFill>
                  <a:schemeClr val="accent1"/>
                </a:solidFill>
                <a:latin typeface="Gill Sans MT" panose="020B0502020104020203" pitchFamily="34" charset="0"/>
              </a:rPr>
              <a:t>What’s Next?</a:t>
            </a:r>
          </a:p>
        </p:txBody>
      </p:sp>
    </p:spTree>
    <p:extLst>
      <p:ext uri="{BB962C8B-B14F-4D97-AF65-F5344CB8AC3E}">
        <p14:creationId xmlns:p14="http://schemas.microsoft.com/office/powerpoint/2010/main" val="1006135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21389" y="0"/>
            <a:ext cx="5582711" cy="4674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w="0"/>
                <a:solidFill>
                  <a:srgbClr val="109AD6"/>
                </a:solidFill>
                <a:effectLst>
                  <a:outerShdw blurRad="38100" dist="38100" dir="2700000" algn="tl">
                    <a:srgbClr val="000000">
                      <a:alpha val="43137"/>
                    </a:srgbClr>
                  </a:outerShdw>
                </a:effectLst>
                <a:uLnTx/>
                <a:uFillTx/>
                <a:latin typeface="Gill Sans MT" panose="020B0502020104020203" pitchFamily="34" charset="0"/>
                <a:ea typeface="+mj-ea"/>
                <a:cs typeface="+mj-cs"/>
              </a:rPr>
              <a:t>Director’s Report</a:t>
            </a:r>
            <a:br>
              <a:rPr kumimoji="0" lang="en-US" sz="6000" b="1" i="0" u="none" strike="noStrike" kern="1200" cap="none" spc="0" normalizeH="0" baseline="0" noProof="0" dirty="0">
                <a:ln w="0"/>
                <a:solidFill>
                  <a:srgbClr val="109AD6"/>
                </a:solidFill>
                <a:effectLst>
                  <a:outerShdw blurRad="38100" dist="38100" dir="2700000" algn="tl">
                    <a:srgbClr val="000000">
                      <a:alpha val="43137"/>
                    </a:srgbClr>
                  </a:outerShdw>
                </a:effectLst>
                <a:uLnTx/>
                <a:uFillTx/>
                <a:latin typeface="Gill Sans MT" panose="020B0502020104020203" pitchFamily="34" charset="0"/>
                <a:ea typeface="+mj-ea"/>
                <a:cs typeface="+mj-cs"/>
              </a:rPr>
            </a:br>
            <a:br>
              <a:rPr kumimoji="0" lang="en-US" sz="1050" b="0" i="0" u="none" strike="noStrike" kern="1200" cap="none" spc="0" normalizeH="0" baseline="0" noProof="0" dirty="0">
                <a:ln>
                  <a:noFill/>
                </a:ln>
                <a:solidFill>
                  <a:srgbClr val="109AD6"/>
                </a:solidFill>
                <a:effectLst>
                  <a:outerShdw blurRad="38100" dist="38100" dir="2700000" algn="tl">
                    <a:srgbClr val="000000">
                      <a:alpha val="43137"/>
                    </a:srgbClr>
                  </a:outerShdw>
                </a:effectLst>
                <a:uLnTx/>
                <a:uFillTx/>
                <a:latin typeface="Gill Sans MT" panose="020B0502020104020203" pitchFamily="34" charset="0"/>
                <a:ea typeface="+mj-ea"/>
                <a:cs typeface="+mj-cs"/>
              </a:rPr>
            </a:br>
            <a:r>
              <a:rPr kumimoji="0" lang="en-US" sz="1050" b="0" i="0" u="none" strike="noStrike" kern="1200" cap="none" spc="0" normalizeH="0" baseline="0" noProof="0" dirty="0">
                <a:ln>
                  <a:noFill/>
                </a:ln>
                <a:solidFill>
                  <a:srgbClr val="109AD6"/>
                </a:solidFill>
                <a:effectLst>
                  <a:outerShdw blurRad="38100" dist="38100" dir="2700000" algn="tl">
                    <a:srgbClr val="000000">
                      <a:alpha val="43137"/>
                    </a:srgbClr>
                  </a:outerShdw>
                </a:effectLst>
                <a:uLnTx/>
                <a:uFillTx/>
                <a:latin typeface="Gill Sans MT" panose="020B0502020104020203" pitchFamily="34" charset="0"/>
                <a:ea typeface="+mj-ea"/>
                <a:cs typeface="+mj-cs"/>
              </a:rPr>
              <a:t> </a:t>
            </a:r>
            <a:r>
              <a:rPr kumimoji="0" lang="en-US" sz="4000" b="1" i="0" u="none" strike="noStrike" kern="1200" cap="none" spc="0" normalizeH="0" baseline="0" noProof="0" dirty="0">
                <a:ln w="0"/>
                <a:solidFill>
                  <a:srgbClr val="FFAF17"/>
                </a:solidFill>
                <a:effectLst>
                  <a:outerShdw blurRad="38100" dist="38100" dir="2700000" algn="tl">
                    <a:srgbClr val="000000">
                      <a:alpha val="43137"/>
                    </a:srgbClr>
                  </a:outerShdw>
                </a:effectLst>
                <a:uLnTx/>
                <a:uFillTx/>
                <a:latin typeface="Gill Sans MT" panose="020B0502020104020203" pitchFamily="34" charset="0"/>
                <a:ea typeface="+mj-ea"/>
                <a:cs typeface="+mj-cs"/>
              </a:rPr>
              <a:t>Jennifer Wilford</a:t>
            </a:r>
            <a:endParaRPr kumimoji="0" lang="en-US" sz="4000" b="0" i="0" u="none" strike="noStrike" kern="1200" cap="none" spc="0" normalizeH="0" baseline="0" noProof="0" dirty="0">
              <a:ln>
                <a:noFill/>
              </a:ln>
              <a:solidFill>
                <a:srgbClr val="FFAF17"/>
              </a:solidFill>
              <a:effectLst>
                <a:outerShdw blurRad="38100" dist="38100" dir="2700000" algn="tl">
                  <a:srgbClr val="000000">
                    <a:alpha val="43137"/>
                  </a:srgbClr>
                </a:outerShdw>
              </a:effectLst>
              <a:uLnTx/>
              <a:uFillTx/>
              <a:latin typeface="Gill Sans MT" panose="020B0502020104020203" pitchFamily="34" charset="0"/>
              <a:ea typeface="+mj-ea"/>
              <a:cs typeface="+mj-cs"/>
            </a:endParaRPr>
          </a:p>
        </p:txBody>
      </p:sp>
    </p:spTree>
    <p:extLst>
      <p:ext uri="{BB962C8B-B14F-4D97-AF65-F5344CB8AC3E}">
        <p14:creationId xmlns:p14="http://schemas.microsoft.com/office/powerpoint/2010/main" val="325415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3450" y="1743635"/>
            <a:ext cx="7839075"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0"/>
                <a:solidFill>
                  <a:srgbClr val="109AD6"/>
                </a:solidFill>
                <a:effectLst/>
                <a:uLnTx/>
                <a:uFillTx/>
                <a:latin typeface="Gill Sans MT" panose="020B0502020104020203" pitchFamily="34" charset="0"/>
                <a:ea typeface="+mn-ea"/>
                <a:cs typeface="+mn-cs"/>
              </a:rPr>
              <a:t>Finance</a:t>
            </a:r>
            <a:br>
              <a:rPr kumimoji="0" lang="en-US" sz="1800" b="1" i="0" u="none" strike="noStrike" kern="1200" cap="none" spc="0" normalizeH="0" baseline="0" noProof="0" dirty="0">
                <a:ln w="0"/>
                <a:solidFill>
                  <a:srgbClr val="109AD6"/>
                </a:solidFill>
                <a:effectLst/>
                <a:uLnTx/>
                <a:uFillTx/>
                <a:latin typeface="Gill Sans MT" panose="020B0502020104020203" pitchFamily="34" charset="0"/>
                <a:ea typeface="+mn-ea"/>
                <a:cs typeface="+mn-cs"/>
              </a:rPr>
            </a:br>
            <a:r>
              <a:rPr kumimoji="0" lang="en-US" sz="6000" b="1" i="0" u="none" strike="noStrike" kern="1200" cap="none" spc="0" normalizeH="0" baseline="0" noProof="0" dirty="0">
                <a:ln w="0"/>
                <a:solidFill>
                  <a:srgbClr val="109AD6"/>
                </a:solidFill>
                <a:effectLst/>
                <a:uLnTx/>
                <a:uFillTx/>
                <a:latin typeface="Gill Sans MT" panose="020B0502020104020203" pitchFamily="34" charset="0"/>
                <a:ea typeface="+mn-ea"/>
                <a:cs typeface="+mn-cs"/>
              </a:rPr>
              <a:t>Committee</a:t>
            </a:r>
            <a:br>
              <a:rPr kumimoji="0" lang="en-US" sz="1800" b="1" i="0" u="none" strike="noStrike" kern="1200" cap="none" spc="0" normalizeH="0" baseline="0" noProof="0" dirty="0">
                <a:ln w="0"/>
                <a:solidFill>
                  <a:srgbClr val="109AD6"/>
                </a:solidFill>
                <a:effectLst/>
                <a:uLnTx/>
                <a:uFillTx/>
                <a:latin typeface="Gill Sans MT" panose="020B0502020104020203" pitchFamily="34" charset="0"/>
                <a:ea typeface="+mn-ea"/>
                <a:cs typeface="+mn-cs"/>
              </a:rPr>
            </a:br>
            <a:endParaRPr kumimoji="0" lang="en-US" sz="1800" b="0" i="0" u="none" strike="noStrike" kern="1200" cap="none" spc="0" normalizeH="0" baseline="0" noProof="0" dirty="0">
              <a:ln>
                <a:noFill/>
              </a:ln>
              <a:solidFill>
                <a:srgbClr val="109AD6"/>
              </a:solidFill>
              <a:effectLst/>
              <a:uLnTx/>
              <a:uFillTx/>
              <a:latin typeface="Gill Sans MT" panose="020B0502020104020203" pitchFamily="34" charset="0"/>
              <a:ea typeface="+mn-ea"/>
              <a:cs typeface="+mn-cs"/>
            </a:endParaRPr>
          </a:p>
        </p:txBody>
      </p:sp>
      <p:sp>
        <p:nvSpPr>
          <p:cNvPr id="5" name="TextBox 4"/>
          <p:cNvSpPr txBox="1"/>
          <p:nvPr/>
        </p:nvSpPr>
        <p:spPr>
          <a:xfrm>
            <a:off x="933450" y="3819564"/>
            <a:ext cx="296267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0"/>
                <a:solidFill>
                  <a:srgbClr val="FFAF17"/>
                </a:solidFill>
                <a:effectLst/>
                <a:uLnTx/>
                <a:uFillTx/>
                <a:latin typeface="Gill Sans MT" panose="020B0502020104020203" pitchFamily="34" charset="0"/>
                <a:ea typeface="+mn-ea"/>
                <a:cs typeface="+mn-cs"/>
              </a:rPr>
              <a:t>Matt Dosch</a:t>
            </a:r>
            <a:endParaRPr kumimoji="0" lang="en-US" sz="4000" b="0" i="0" u="none" strike="noStrike" kern="1200" cap="none" spc="0" normalizeH="0" baseline="0" noProof="0" dirty="0">
              <a:ln>
                <a:noFill/>
              </a:ln>
              <a:solidFill>
                <a:srgbClr val="FFAF17"/>
              </a:solidFill>
              <a:effectLst/>
              <a:uLnTx/>
              <a:uFillTx/>
              <a:latin typeface="Gill Sans MT" panose="020B0502020104020203" pitchFamily="34" charset="0"/>
              <a:ea typeface="+mn-ea"/>
              <a:cs typeface="+mn-cs"/>
            </a:endParaRPr>
          </a:p>
        </p:txBody>
      </p:sp>
      <p:sp>
        <p:nvSpPr>
          <p:cNvPr id="2" name="TextBox 1"/>
          <p:cNvSpPr txBox="1"/>
          <p:nvPr/>
        </p:nvSpPr>
        <p:spPr>
          <a:xfrm>
            <a:off x="933450" y="4527450"/>
            <a:ext cx="3395481"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w="0"/>
                <a:solidFill>
                  <a:srgbClr val="6FC5E8"/>
                </a:solidFill>
                <a:effectLst/>
                <a:uLnTx/>
                <a:uFillTx/>
                <a:latin typeface="Gill Sans MT" panose="020B0502020104020203" pitchFamily="34" charset="0"/>
                <a:ea typeface="+mn-ea"/>
                <a:cs typeface="+mn-cs"/>
              </a:rPr>
              <a:t>Committee Chair</a:t>
            </a:r>
            <a:endParaRPr kumimoji="0" lang="en-US" sz="3000" b="0" i="0" u="none" strike="noStrike" kern="1200" cap="none" spc="0" normalizeH="0" baseline="0" noProof="0" dirty="0">
              <a:ln>
                <a:noFill/>
              </a:ln>
              <a:solidFill>
                <a:srgbClr val="6FC5E8"/>
              </a:solidFill>
              <a:effectLst/>
              <a:uLnTx/>
              <a:uFillTx/>
              <a:latin typeface="Gill Sans MT" panose="020B0502020104020203" pitchFamily="34" charset="0"/>
              <a:ea typeface="+mn-ea"/>
              <a:cs typeface="+mn-cs"/>
            </a:endParaRPr>
          </a:p>
        </p:txBody>
      </p:sp>
      <p:sp>
        <p:nvSpPr>
          <p:cNvPr id="6" name="TextBox 5">
            <a:extLst>
              <a:ext uri="{FF2B5EF4-FFF2-40B4-BE49-F238E27FC236}">
                <a16:creationId xmlns:a16="http://schemas.microsoft.com/office/drawing/2014/main" id="{FA7A6126-7354-4CB0-A797-72E41C3CAF82}"/>
              </a:ext>
            </a:extLst>
          </p:cNvPr>
          <p:cNvSpPr txBox="1"/>
          <p:nvPr/>
        </p:nvSpPr>
        <p:spPr>
          <a:xfrm>
            <a:off x="568419" y="276446"/>
            <a:ext cx="10748937" cy="7540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w="0"/>
                <a:solidFill>
                  <a:srgbClr val="109AD6"/>
                </a:solidFill>
                <a:effectLst/>
                <a:uLnTx/>
                <a:uFillTx/>
                <a:latin typeface="Gill Sans MT" panose="020B0502020104020203" pitchFamily="34" charset="0"/>
                <a:ea typeface="+mn-ea"/>
                <a:cs typeface="+mn-cs"/>
              </a:rPr>
              <a:t>IV. Committee Reports</a:t>
            </a:r>
            <a:br>
              <a:rPr kumimoji="0" lang="en-US" sz="1800" b="1" i="0" u="none" strike="noStrike" kern="1200" cap="none" spc="0" normalizeH="0" baseline="0" noProof="0" dirty="0">
                <a:ln w="0"/>
                <a:solidFill>
                  <a:srgbClr val="109AD6"/>
                </a:solidFill>
                <a:effectLst/>
                <a:uLnTx/>
                <a:uFillTx/>
                <a:latin typeface="Gill Sans MT" panose="020B0502020104020203" pitchFamily="34" charset="0"/>
                <a:ea typeface="+mn-ea"/>
                <a:cs typeface="+mn-cs"/>
              </a:rPr>
            </a:br>
            <a:endParaRPr kumimoji="0" lang="en-US" sz="1800" b="0" i="0" u="none" strike="noStrike" kern="1200" cap="none" spc="0" normalizeH="0" baseline="0" noProof="0" dirty="0">
              <a:ln>
                <a:noFill/>
              </a:ln>
              <a:solidFill>
                <a:srgbClr val="109AD6"/>
              </a:solidFill>
              <a:effectLst/>
              <a:uLnTx/>
              <a:uFillTx/>
              <a:latin typeface="Gill Sans MT" panose="020B0502020104020203" pitchFamily="34" charset="0"/>
              <a:ea typeface="+mn-ea"/>
              <a:cs typeface="+mn-cs"/>
            </a:endParaRPr>
          </a:p>
        </p:txBody>
      </p:sp>
    </p:spTree>
    <p:extLst>
      <p:ext uri="{BB962C8B-B14F-4D97-AF65-F5344CB8AC3E}">
        <p14:creationId xmlns:p14="http://schemas.microsoft.com/office/powerpoint/2010/main" val="194893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88CE8-05EF-4A06-9EB7-003CF3D5CB8F}"/>
              </a:ext>
            </a:extLst>
          </p:cNvPr>
          <p:cNvSpPr>
            <a:spLocks noGrp="1"/>
          </p:cNvSpPr>
          <p:nvPr>
            <p:ph type="title"/>
          </p:nvPr>
        </p:nvSpPr>
        <p:spPr>
          <a:xfrm>
            <a:off x="-263950" y="16610"/>
            <a:ext cx="3720445" cy="1046375"/>
          </a:xfrm>
        </p:spPr>
        <p:txBody>
          <a:bodyPr>
            <a:normAutofit/>
          </a:bodyPr>
          <a:lstStyle/>
          <a:p>
            <a:pPr algn="ctr"/>
            <a:r>
              <a:rPr lang="en-US" sz="2000" dirty="0"/>
              <a:t>Statement of Activities                                                                                                                                 Monthly vs YTD                                                                                                                                              March 31, 2021</a:t>
            </a:r>
          </a:p>
        </p:txBody>
      </p:sp>
      <p:graphicFrame>
        <p:nvGraphicFramePr>
          <p:cNvPr id="7" name="Content Placeholder 6">
            <a:extLst>
              <a:ext uri="{FF2B5EF4-FFF2-40B4-BE49-F238E27FC236}">
                <a16:creationId xmlns:a16="http://schemas.microsoft.com/office/drawing/2014/main" id="{3296C76F-D125-4E83-AAD6-9FF4F5471925}"/>
              </a:ext>
            </a:extLst>
          </p:cNvPr>
          <p:cNvGraphicFramePr>
            <a:graphicFrameLocks noGrp="1"/>
          </p:cNvGraphicFramePr>
          <p:nvPr>
            <p:ph idx="1"/>
            <p:extLst>
              <p:ext uri="{D42A27DB-BD31-4B8C-83A1-F6EECF244321}">
                <p14:modId xmlns:p14="http://schemas.microsoft.com/office/powerpoint/2010/main" val="4047049637"/>
              </p:ext>
            </p:extLst>
          </p:nvPr>
        </p:nvGraphicFramePr>
        <p:xfrm>
          <a:off x="844730" y="707010"/>
          <a:ext cx="11347268" cy="5759076"/>
        </p:xfrm>
        <a:graphic>
          <a:graphicData uri="http://schemas.openxmlformats.org/drawingml/2006/table">
            <a:tbl>
              <a:tblPr/>
              <a:tblGrid>
                <a:gridCol w="273119">
                  <a:extLst>
                    <a:ext uri="{9D8B030D-6E8A-4147-A177-3AD203B41FA5}">
                      <a16:colId xmlns:a16="http://schemas.microsoft.com/office/drawing/2014/main" val="1501920393"/>
                    </a:ext>
                  </a:extLst>
                </a:gridCol>
                <a:gridCol w="273119">
                  <a:extLst>
                    <a:ext uri="{9D8B030D-6E8A-4147-A177-3AD203B41FA5}">
                      <a16:colId xmlns:a16="http://schemas.microsoft.com/office/drawing/2014/main" val="312841907"/>
                    </a:ext>
                  </a:extLst>
                </a:gridCol>
                <a:gridCol w="273119">
                  <a:extLst>
                    <a:ext uri="{9D8B030D-6E8A-4147-A177-3AD203B41FA5}">
                      <a16:colId xmlns:a16="http://schemas.microsoft.com/office/drawing/2014/main" val="955791464"/>
                    </a:ext>
                  </a:extLst>
                </a:gridCol>
                <a:gridCol w="273119">
                  <a:extLst>
                    <a:ext uri="{9D8B030D-6E8A-4147-A177-3AD203B41FA5}">
                      <a16:colId xmlns:a16="http://schemas.microsoft.com/office/drawing/2014/main" val="329804170"/>
                    </a:ext>
                  </a:extLst>
                </a:gridCol>
                <a:gridCol w="3379858">
                  <a:extLst>
                    <a:ext uri="{9D8B030D-6E8A-4147-A177-3AD203B41FA5}">
                      <a16:colId xmlns:a16="http://schemas.microsoft.com/office/drawing/2014/main" val="4211105703"/>
                    </a:ext>
                  </a:extLst>
                </a:gridCol>
                <a:gridCol w="960186">
                  <a:extLst>
                    <a:ext uri="{9D8B030D-6E8A-4147-A177-3AD203B41FA5}">
                      <a16:colId xmlns:a16="http://schemas.microsoft.com/office/drawing/2014/main" val="3124860325"/>
                    </a:ext>
                  </a:extLst>
                </a:gridCol>
                <a:gridCol w="192037">
                  <a:extLst>
                    <a:ext uri="{9D8B030D-6E8A-4147-A177-3AD203B41FA5}">
                      <a16:colId xmlns:a16="http://schemas.microsoft.com/office/drawing/2014/main" val="3693552462"/>
                    </a:ext>
                  </a:extLst>
                </a:gridCol>
                <a:gridCol w="1126618">
                  <a:extLst>
                    <a:ext uri="{9D8B030D-6E8A-4147-A177-3AD203B41FA5}">
                      <a16:colId xmlns:a16="http://schemas.microsoft.com/office/drawing/2014/main" val="2192688987"/>
                    </a:ext>
                  </a:extLst>
                </a:gridCol>
                <a:gridCol w="204840">
                  <a:extLst>
                    <a:ext uri="{9D8B030D-6E8A-4147-A177-3AD203B41FA5}">
                      <a16:colId xmlns:a16="http://schemas.microsoft.com/office/drawing/2014/main" val="3509099633"/>
                    </a:ext>
                  </a:extLst>
                </a:gridCol>
                <a:gridCol w="806556">
                  <a:extLst>
                    <a:ext uri="{9D8B030D-6E8A-4147-A177-3AD203B41FA5}">
                      <a16:colId xmlns:a16="http://schemas.microsoft.com/office/drawing/2014/main" val="1538957234"/>
                    </a:ext>
                  </a:extLst>
                </a:gridCol>
                <a:gridCol w="3584697">
                  <a:extLst>
                    <a:ext uri="{9D8B030D-6E8A-4147-A177-3AD203B41FA5}">
                      <a16:colId xmlns:a16="http://schemas.microsoft.com/office/drawing/2014/main" val="3314519741"/>
                    </a:ext>
                  </a:extLst>
                </a:gridCol>
              </a:tblGrid>
              <a:tr h="222892">
                <a:tc>
                  <a:txBody>
                    <a:bodyPr/>
                    <a:lstStyle/>
                    <a:p>
                      <a:pPr algn="ctr" fontAlgn="b"/>
                      <a:endParaRPr lang="en-US" sz="8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r>
                        <a:rPr lang="en-US" sz="1200" b="1" i="0" u="none" strike="noStrike" dirty="0">
                          <a:solidFill>
                            <a:srgbClr val="000000"/>
                          </a:solidFill>
                          <a:effectLst/>
                          <a:latin typeface="Tahoma" panose="020B0604030504040204" pitchFamily="34" charset="0"/>
                        </a:rPr>
                        <a:t>Mar 21</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200" b="1" i="0" u="none" strike="noStrike" dirty="0">
                          <a:solidFill>
                            <a:srgbClr val="000000"/>
                          </a:solidFill>
                          <a:effectLst/>
                          <a:latin typeface="Tahoma" panose="020B0604030504040204" pitchFamily="34" charset="0"/>
                        </a:rPr>
                        <a:t>Jan - Mar 21</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200" b="1" i="0" u="none" strike="noStrike" dirty="0">
                          <a:solidFill>
                            <a:srgbClr val="000000"/>
                          </a:solidFill>
                          <a:effectLst/>
                          <a:latin typeface="Tahoma" panose="020B0604030504040204" pitchFamily="34" charset="0"/>
                        </a:rPr>
                        <a:t>% YTD</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862782173"/>
                  </a:ext>
                </a:extLst>
              </a:tr>
              <a:tr h="212760">
                <a:tc>
                  <a:txBody>
                    <a:bodyPr/>
                    <a:lstStyle/>
                    <a:p>
                      <a:pPr algn="l" fontAlgn="b"/>
                      <a:endParaRPr lang="en-US" sz="8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4">
                  <a:txBody>
                    <a:bodyPr/>
                    <a:lstStyle/>
                    <a:p>
                      <a:pPr algn="l" fontAlgn="b"/>
                      <a:r>
                        <a:rPr lang="en-US" sz="1200" b="1" i="0" u="none" strike="noStrike" dirty="0">
                          <a:solidFill>
                            <a:srgbClr val="000000"/>
                          </a:solidFill>
                          <a:effectLst/>
                          <a:latin typeface="Tahoma" panose="020B0604030504040204" pitchFamily="34" charset="0"/>
                        </a:rPr>
                        <a:t>Ordinary Income/Expense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177979537"/>
                  </a:ext>
                </a:extLst>
              </a:tr>
              <a:tr h="202629">
                <a:tc>
                  <a:txBody>
                    <a:bodyPr/>
                    <a:lstStyle/>
                    <a:p>
                      <a:pPr algn="l" fontAlgn="b"/>
                      <a:endParaRPr lang="en-US" sz="8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2">
                  <a:txBody>
                    <a:bodyPr/>
                    <a:lstStyle/>
                    <a:p>
                      <a:pPr algn="l" fontAlgn="b"/>
                      <a:r>
                        <a:rPr lang="en-US" sz="1200" b="1" i="0" u="none" strike="noStrike" dirty="0">
                          <a:solidFill>
                            <a:srgbClr val="000000"/>
                          </a:solidFill>
                          <a:effectLst/>
                          <a:latin typeface="Tahoma" panose="020B0604030504040204" pitchFamily="34" charset="0"/>
                        </a:rPr>
                        <a:t>Income</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674585158"/>
                  </a:ext>
                </a:extLst>
              </a:tr>
              <a:tr h="202629">
                <a:tc>
                  <a:txBody>
                    <a:bodyPr/>
                    <a:lstStyle/>
                    <a:p>
                      <a:pPr algn="l" fontAlgn="b"/>
                      <a:endParaRPr lang="en-US" sz="8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r>
                        <a:rPr lang="en-US" sz="1200" b="1" i="0" u="none" strike="noStrike" dirty="0">
                          <a:solidFill>
                            <a:srgbClr val="000000"/>
                          </a:solidFill>
                          <a:effectLst/>
                          <a:latin typeface="Tahoma" panose="020B0604030504040204" pitchFamily="34" charset="0"/>
                        </a:rPr>
                        <a:t>40100 · Contributions</a:t>
                      </a: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0.00 </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500.00 </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0.0% </a:t>
                      </a:r>
                    </a:p>
                  </a:txBody>
                  <a:tcPr marL="0" marR="0" marT="0" marB="0" anchor="b">
                    <a:lnL>
                      <a:noFill/>
                    </a:lnL>
                    <a:lnR>
                      <a:noFill/>
                    </a:lnR>
                    <a:lnT>
                      <a:noFill/>
                    </a:lnT>
                    <a:lnB>
                      <a:noFill/>
                    </a:lnB>
                  </a:tcPr>
                </a:tc>
                <a:tc>
                  <a:txBody>
                    <a:bodyPr/>
                    <a:lstStyle/>
                    <a:p>
                      <a:pPr lvl="1"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248023436"/>
                  </a:ext>
                </a:extLst>
              </a:tr>
              <a:tr h="202629">
                <a:tc>
                  <a:txBody>
                    <a:bodyPr/>
                    <a:lstStyle/>
                    <a:p>
                      <a:pPr algn="l" fontAlgn="b"/>
                      <a:endParaRPr lang="en-US" sz="8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r>
                        <a:rPr lang="en-US" sz="1200" b="1" i="0" u="none" strike="noStrike" dirty="0">
                          <a:solidFill>
                            <a:srgbClr val="000000"/>
                          </a:solidFill>
                          <a:effectLst/>
                          <a:latin typeface="Tahoma" panose="020B0604030504040204" pitchFamily="34" charset="0"/>
                        </a:rPr>
                        <a:t>40200 · Gifts in Kind</a:t>
                      </a: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553.30 </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1,564.10 </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35.38% </a:t>
                      </a:r>
                    </a:p>
                  </a:txBody>
                  <a:tcPr marL="0" marR="0" marT="0" marB="0" anchor="b">
                    <a:lnL>
                      <a:noFill/>
                    </a:lnL>
                    <a:lnR>
                      <a:noFill/>
                    </a:lnR>
                    <a:lnT>
                      <a:noFill/>
                    </a:lnT>
                    <a:lnB>
                      <a:noFill/>
                    </a:lnB>
                  </a:tcPr>
                </a:tc>
                <a:tc>
                  <a:txBody>
                    <a:bodyPr/>
                    <a:lstStyle/>
                    <a:p>
                      <a:pPr lvl="1" algn="l" fontAlgn="b"/>
                      <a:r>
                        <a:rPr lang="en-US" sz="1000" b="0" i="0" u="none" strike="noStrike" dirty="0">
                          <a:solidFill>
                            <a:srgbClr val="000000"/>
                          </a:solidFill>
                          <a:effectLst/>
                          <a:latin typeface="+mn-lt"/>
                        </a:rPr>
                        <a:t>Monthly Spencer &amp; Spencer discount</a:t>
                      </a:r>
                    </a:p>
                  </a:txBody>
                  <a:tcPr marL="0" marR="0" marT="0" marB="0" anchor="b">
                    <a:lnL>
                      <a:noFill/>
                    </a:lnL>
                    <a:lnR>
                      <a:noFill/>
                    </a:lnR>
                    <a:lnT>
                      <a:noFill/>
                    </a:lnT>
                    <a:lnB>
                      <a:noFill/>
                    </a:lnB>
                  </a:tcPr>
                </a:tc>
                <a:extLst>
                  <a:ext uri="{0D108BD9-81ED-4DB2-BD59-A6C34878D82A}">
                    <a16:rowId xmlns:a16="http://schemas.microsoft.com/office/drawing/2014/main" val="289795920"/>
                  </a:ext>
                </a:extLst>
              </a:tr>
              <a:tr h="202629">
                <a:tc>
                  <a:txBody>
                    <a:bodyPr/>
                    <a:lstStyle/>
                    <a:p>
                      <a:pPr algn="l" fontAlgn="b"/>
                      <a:endParaRPr lang="en-US" sz="8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r>
                        <a:rPr lang="en-US" sz="1200" b="1" i="0" u="none" strike="noStrike" dirty="0">
                          <a:solidFill>
                            <a:srgbClr val="000000"/>
                          </a:solidFill>
                          <a:effectLst/>
                          <a:latin typeface="Tahoma" panose="020B0604030504040204" pitchFamily="34" charset="0"/>
                        </a:rPr>
                        <a:t>40300 · Government Support</a:t>
                      </a:r>
                    </a:p>
                  </a:txBody>
                  <a:tcPr marL="0" marR="0" marT="0" marB="0" anchor="b">
                    <a:lnL>
                      <a:noFill/>
                    </a:lnL>
                    <a:lnR>
                      <a:noFill/>
                    </a:lnR>
                    <a:lnT>
                      <a:noFill/>
                    </a:lnT>
                    <a:lnB>
                      <a:noFill/>
                    </a:lnB>
                    <a:noFill/>
                  </a:tcPr>
                </a:tc>
                <a:tc>
                  <a:txBody>
                    <a:bodyPr/>
                    <a:lstStyle/>
                    <a:p>
                      <a:pPr algn="r" fontAlgn="b"/>
                      <a:r>
                        <a:rPr lang="en-US" sz="1200" b="0" i="0" u="none" strike="noStrike" dirty="0">
                          <a:solidFill>
                            <a:srgbClr val="000000"/>
                          </a:solidFill>
                          <a:effectLst/>
                          <a:latin typeface="Tahoma" panose="020B0604030504040204" pitchFamily="34" charset="0"/>
                        </a:rPr>
                        <a:t>18,500.00 </a:t>
                      </a:r>
                    </a:p>
                  </a:txBody>
                  <a:tcPr marL="0" marR="0" marT="0" marB="0" anchor="b">
                    <a:lnL>
                      <a:noFill/>
                    </a:lnL>
                    <a:lnR>
                      <a:noFill/>
                    </a:lnR>
                    <a:lnT>
                      <a:noFill/>
                    </a:lnT>
                    <a:lnB>
                      <a:noFill/>
                    </a:lnB>
                    <a:noFill/>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18,500.00 </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100.0% </a:t>
                      </a:r>
                    </a:p>
                  </a:txBody>
                  <a:tcPr marL="0" marR="0" marT="0" marB="0" anchor="b">
                    <a:lnL>
                      <a:noFill/>
                    </a:lnL>
                    <a:lnR>
                      <a:noFill/>
                    </a:lnR>
                    <a:lnT>
                      <a:noFill/>
                    </a:lnT>
                    <a:lnB>
                      <a:noFill/>
                    </a:lnB>
                  </a:tcPr>
                </a:tc>
                <a:tc>
                  <a:txBody>
                    <a:bodyPr/>
                    <a:lstStyle/>
                    <a:p>
                      <a:pPr lvl="1" algn="l" fontAlgn="b"/>
                      <a:r>
                        <a:rPr lang="en-US" sz="1000" b="0" i="0" u="none" strike="noStrike" dirty="0">
                          <a:solidFill>
                            <a:srgbClr val="000000"/>
                          </a:solidFill>
                          <a:effectLst/>
                          <a:latin typeface="Calibri" panose="020F0502020204030204" pitchFamily="34" charset="0"/>
                        </a:rPr>
                        <a:t>Post receivable/reimbursement for TI-VMS</a:t>
                      </a:r>
                    </a:p>
                  </a:txBody>
                  <a:tcPr marL="0" marR="0" marT="0" marB="0" anchor="b">
                    <a:lnL>
                      <a:noFill/>
                    </a:lnL>
                    <a:lnR>
                      <a:noFill/>
                    </a:lnR>
                    <a:lnT>
                      <a:noFill/>
                    </a:lnT>
                    <a:lnB>
                      <a:noFill/>
                    </a:lnB>
                    <a:noFill/>
                  </a:tcPr>
                </a:tc>
                <a:extLst>
                  <a:ext uri="{0D108BD9-81ED-4DB2-BD59-A6C34878D82A}">
                    <a16:rowId xmlns:a16="http://schemas.microsoft.com/office/drawing/2014/main" val="3571854301"/>
                  </a:ext>
                </a:extLst>
              </a:tr>
              <a:tr h="202629">
                <a:tc>
                  <a:txBody>
                    <a:bodyPr/>
                    <a:lstStyle/>
                    <a:p>
                      <a:pPr algn="l" fontAlgn="b"/>
                      <a:endParaRPr lang="en-US" sz="8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r>
                        <a:rPr lang="en-US" sz="1200" b="1" i="0" u="none" strike="noStrike" dirty="0">
                          <a:solidFill>
                            <a:srgbClr val="000000"/>
                          </a:solidFill>
                          <a:effectLst/>
                          <a:latin typeface="Tahoma" panose="020B0604030504040204" pitchFamily="34" charset="0"/>
                        </a:rPr>
                        <a:t>40400 · Direct Public Grants</a:t>
                      </a: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0.00 </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3,750.00 </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0.0% </a:t>
                      </a:r>
                    </a:p>
                  </a:txBody>
                  <a:tcPr marL="0" marR="0" marT="0" marB="0" anchor="b">
                    <a:lnL>
                      <a:noFill/>
                    </a:lnL>
                    <a:lnR>
                      <a:noFill/>
                    </a:lnR>
                    <a:lnT>
                      <a:noFill/>
                    </a:lnT>
                    <a:lnB>
                      <a:noFill/>
                    </a:lnB>
                  </a:tcPr>
                </a:tc>
                <a:tc>
                  <a:txBody>
                    <a:bodyPr/>
                    <a:lstStyle/>
                    <a:p>
                      <a:pPr lvl="1" algn="l" fontAlgn="b"/>
                      <a:endParaRPr lang="en-US" sz="10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649778226"/>
                  </a:ext>
                </a:extLst>
              </a:tr>
              <a:tr h="202629">
                <a:tc>
                  <a:txBody>
                    <a:bodyPr/>
                    <a:lstStyle/>
                    <a:p>
                      <a:pPr algn="l" fontAlgn="b"/>
                      <a:endParaRPr lang="en-US" sz="8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r>
                        <a:rPr lang="en-US" sz="1200" b="1" i="0" u="none" strike="noStrike" dirty="0">
                          <a:solidFill>
                            <a:srgbClr val="000000"/>
                          </a:solidFill>
                          <a:effectLst/>
                          <a:latin typeface="Tahoma" panose="020B0604030504040204" pitchFamily="34" charset="0"/>
                        </a:rPr>
                        <a:t>42200 · Program Service Income</a:t>
                      </a: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0.00 </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1,198.00 </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0.0% </a:t>
                      </a:r>
                    </a:p>
                  </a:txBody>
                  <a:tcPr marL="0" marR="0" marT="0" marB="0" anchor="b">
                    <a:lnL>
                      <a:noFill/>
                    </a:lnL>
                    <a:lnR>
                      <a:noFill/>
                    </a:lnR>
                    <a:lnT>
                      <a:noFill/>
                    </a:lnT>
                    <a:lnB>
                      <a:noFill/>
                    </a:lnB>
                  </a:tcPr>
                </a:tc>
                <a:tc>
                  <a:txBody>
                    <a:bodyPr/>
                    <a:lstStyle/>
                    <a:p>
                      <a:pPr lvl="1" algn="l" fontAlgn="b"/>
                      <a:endParaRPr lang="en-US" sz="10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932418528"/>
                  </a:ext>
                </a:extLst>
              </a:tr>
              <a:tr h="202629">
                <a:tc>
                  <a:txBody>
                    <a:bodyPr/>
                    <a:lstStyle/>
                    <a:p>
                      <a:pPr algn="l" fontAlgn="b"/>
                      <a:endParaRPr lang="en-US" sz="8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r>
                        <a:rPr lang="en-US" sz="1200" b="1" i="0" u="none" strike="noStrike" dirty="0">
                          <a:solidFill>
                            <a:srgbClr val="000000"/>
                          </a:solidFill>
                          <a:effectLst/>
                          <a:latin typeface="Tahoma" panose="020B0604030504040204" pitchFamily="34" charset="0"/>
                        </a:rPr>
                        <a:t>43100 · Interest Income</a:t>
                      </a: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241.26 </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876.62 </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27.52% </a:t>
                      </a:r>
                    </a:p>
                  </a:txBody>
                  <a:tcPr marL="0" marR="0" marT="0" marB="0" anchor="b">
                    <a:lnL>
                      <a:noFill/>
                    </a:lnL>
                    <a:lnR>
                      <a:noFill/>
                    </a:lnR>
                    <a:lnT>
                      <a:noFill/>
                    </a:lnT>
                    <a:lnB>
                      <a:noFill/>
                    </a:lnB>
                  </a:tcPr>
                </a:tc>
                <a:tc>
                  <a:txBody>
                    <a:bodyPr/>
                    <a:lstStyle/>
                    <a:p>
                      <a:pPr lvl="1" algn="l" fontAlgn="b"/>
                      <a:r>
                        <a:rPr lang="en-US" sz="1000" b="0" i="0" u="none" strike="noStrike" dirty="0">
                          <a:solidFill>
                            <a:srgbClr val="000000"/>
                          </a:solidFill>
                          <a:effectLst/>
                          <a:latin typeface="Calibri" panose="020F0502020204030204" pitchFamily="34" charset="0"/>
                        </a:rPr>
                        <a:t>Monthly interest income </a:t>
                      </a:r>
                    </a:p>
                  </a:txBody>
                  <a:tcPr marL="0" marR="0" marT="0" marB="0" anchor="b">
                    <a:lnL>
                      <a:noFill/>
                    </a:lnL>
                    <a:lnR>
                      <a:noFill/>
                    </a:lnR>
                    <a:lnT>
                      <a:noFill/>
                    </a:lnT>
                    <a:lnB>
                      <a:noFill/>
                    </a:lnB>
                  </a:tcPr>
                </a:tc>
                <a:extLst>
                  <a:ext uri="{0D108BD9-81ED-4DB2-BD59-A6C34878D82A}">
                    <a16:rowId xmlns:a16="http://schemas.microsoft.com/office/drawing/2014/main" val="605784228"/>
                  </a:ext>
                </a:extLst>
              </a:tr>
              <a:tr h="212760">
                <a:tc>
                  <a:txBody>
                    <a:bodyPr/>
                    <a:lstStyle/>
                    <a:p>
                      <a:pPr algn="l" fontAlgn="b"/>
                      <a:endParaRPr lang="en-US" sz="8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r>
                        <a:rPr lang="en-US" sz="1200" b="1" i="0" u="none" strike="noStrike" dirty="0">
                          <a:solidFill>
                            <a:srgbClr val="000000"/>
                          </a:solidFill>
                          <a:effectLst/>
                          <a:latin typeface="Tahoma" panose="020B0604030504040204" pitchFamily="34" charset="0"/>
                        </a:rPr>
                        <a:t>49000 · Restricted Funds Released</a:t>
                      </a:r>
                    </a:p>
                  </a:txBody>
                  <a:tcPr marL="0" marR="0" marT="0" marB="0" anchor="b">
                    <a:lnL>
                      <a:noFill/>
                    </a:lnL>
                    <a:lnR>
                      <a:noFill/>
                    </a:lnR>
                    <a:lnT>
                      <a:noFill/>
                    </a:lnT>
                    <a:lnB>
                      <a:noFill/>
                    </a:lnB>
                    <a:noFill/>
                  </a:tcPr>
                </a:tc>
                <a:tc>
                  <a:txBody>
                    <a:bodyPr/>
                    <a:lstStyle/>
                    <a:p>
                      <a:pPr algn="r" fontAlgn="b"/>
                      <a:r>
                        <a:rPr lang="en-US" sz="1200" b="0" i="0" u="none" strike="noStrike" dirty="0">
                          <a:solidFill>
                            <a:srgbClr val="000000"/>
                          </a:solidFill>
                          <a:effectLst/>
                          <a:latin typeface="Tahoma" panose="020B0604030504040204" pitchFamily="34" charset="0"/>
                        </a:rPr>
                        <a:t>24,781.10 </a:t>
                      </a:r>
                    </a:p>
                  </a:txBody>
                  <a:tcPr marL="0" marR="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r" fontAlgn="b"/>
                      <a:r>
                        <a:rPr lang="en-US" sz="1200" b="0" i="0" u="none" strike="noStrike" dirty="0">
                          <a:solidFill>
                            <a:srgbClr val="000000"/>
                          </a:solidFill>
                          <a:effectLst/>
                          <a:latin typeface="Tahoma" panose="020B0604030504040204" pitchFamily="34" charset="0"/>
                        </a:rPr>
                        <a:t>323,155.30 </a:t>
                      </a:r>
                    </a:p>
                  </a:txBody>
                  <a:tcPr marL="0" marR="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r" fontAlgn="b"/>
                      <a:r>
                        <a:rPr lang="en-US" sz="1200" b="0" i="0" u="none" strike="noStrike" dirty="0">
                          <a:solidFill>
                            <a:srgbClr val="000000"/>
                          </a:solidFill>
                          <a:effectLst/>
                          <a:latin typeface="Tahoma" panose="020B0604030504040204" pitchFamily="34" charset="0"/>
                        </a:rPr>
                        <a:t>7.67% </a:t>
                      </a:r>
                    </a:p>
                  </a:txBody>
                  <a:tcPr marL="0" marR="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lvl="1" algn="l" fontAlgn="b"/>
                      <a:r>
                        <a:rPr lang="en-US" sz="1000" b="0" i="0" u="none" strike="noStrike" dirty="0">
                          <a:solidFill>
                            <a:srgbClr val="000000"/>
                          </a:solidFill>
                          <a:effectLst/>
                          <a:latin typeface="Calibri" panose="020F0502020204030204" pitchFamily="34" charset="0"/>
                        </a:rPr>
                        <a:t>Move restricted funds to released for Aspen</a:t>
                      </a:r>
                    </a:p>
                  </a:txBody>
                  <a:tcPr marL="0" marR="0" marT="0" marB="0" anchor="b">
                    <a:lnL>
                      <a:noFill/>
                    </a:lnL>
                    <a:lnR>
                      <a:noFill/>
                    </a:lnR>
                    <a:lnT>
                      <a:noFill/>
                    </a:lnT>
                    <a:lnB>
                      <a:noFill/>
                    </a:lnB>
                    <a:noFill/>
                  </a:tcPr>
                </a:tc>
                <a:extLst>
                  <a:ext uri="{0D108BD9-81ED-4DB2-BD59-A6C34878D82A}">
                    <a16:rowId xmlns:a16="http://schemas.microsoft.com/office/drawing/2014/main" val="3686645758"/>
                  </a:ext>
                </a:extLst>
              </a:tr>
              <a:tr h="212760">
                <a:tc>
                  <a:txBody>
                    <a:bodyPr/>
                    <a:lstStyle/>
                    <a:p>
                      <a:pPr algn="l" fontAlgn="b"/>
                      <a:endParaRPr lang="en-US" sz="8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gridSpan="2">
                  <a:txBody>
                    <a:bodyPr/>
                    <a:lstStyle/>
                    <a:p>
                      <a:pPr algn="l" fontAlgn="b"/>
                      <a:r>
                        <a:rPr lang="en-US" sz="1200" b="1" i="0" u="none" strike="noStrike" dirty="0">
                          <a:solidFill>
                            <a:srgbClr val="000000"/>
                          </a:solidFill>
                          <a:effectLst/>
                          <a:latin typeface="Tahoma" panose="020B0604030504040204" pitchFamily="34" charset="0"/>
                        </a:rPr>
                        <a:t>Total Income</a:t>
                      </a:r>
                    </a:p>
                  </a:txBody>
                  <a:tcPr marL="0" marR="0" marT="0" marB="0" anchor="b">
                    <a:lnL>
                      <a:noFill/>
                    </a:lnL>
                    <a:lnR>
                      <a:noFill/>
                    </a:lnR>
                    <a:lnT>
                      <a:noFill/>
                    </a:lnT>
                    <a:lnB>
                      <a:noFill/>
                    </a:lnB>
                    <a:noFill/>
                  </a:tcPr>
                </a:tc>
                <a:tc hMerge="1">
                  <a:txBody>
                    <a:bodyPr/>
                    <a:lstStyle/>
                    <a:p>
                      <a:endParaRPr lang="en-US"/>
                    </a:p>
                  </a:txBody>
                  <a:tcPr/>
                </a:tc>
                <a:tc>
                  <a:txBody>
                    <a:bodyPr/>
                    <a:lstStyle/>
                    <a:p>
                      <a:pPr algn="r" fontAlgn="b"/>
                      <a:r>
                        <a:rPr lang="en-US" sz="1200" b="0" i="0" u="none" strike="noStrike" dirty="0">
                          <a:solidFill>
                            <a:srgbClr val="000000"/>
                          </a:solidFill>
                          <a:effectLst/>
                          <a:latin typeface="Tahoma" panose="020B0604030504040204" pitchFamily="34" charset="0"/>
                        </a:rPr>
                        <a:t>44,075.66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r" fontAlgn="b"/>
                      <a:r>
                        <a:rPr lang="en-US" sz="1200" b="0" i="0" u="none" strike="noStrike" dirty="0">
                          <a:solidFill>
                            <a:srgbClr val="000000"/>
                          </a:solidFill>
                          <a:effectLst/>
                          <a:latin typeface="Tahoma" panose="020B0604030504040204" pitchFamily="34" charset="0"/>
                        </a:rPr>
                        <a:t>349,544.02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r" fontAlgn="b"/>
                      <a:r>
                        <a:rPr lang="en-US" sz="1200" b="0" i="0" u="none" strike="noStrike" dirty="0">
                          <a:solidFill>
                            <a:srgbClr val="000000"/>
                          </a:solidFill>
                          <a:effectLst/>
                          <a:latin typeface="Tahoma" panose="020B0604030504040204" pitchFamily="34" charset="0"/>
                        </a:rPr>
                        <a:t>12.61%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1" algn="l" fontAlgn="b"/>
                      <a:endParaRPr lang="en-US" sz="10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429326150"/>
                  </a:ext>
                </a:extLst>
              </a:tr>
              <a:tr h="202629">
                <a:tc>
                  <a:txBody>
                    <a:bodyPr/>
                    <a:lstStyle/>
                    <a:p>
                      <a:pPr algn="l" fontAlgn="b"/>
                      <a:endParaRPr lang="en-US" sz="8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gridSpan="3">
                  <a:txBody>
                    <a:bodyPr/>
                    <a:lstStyle/>
                    <a:p>
                      <a:pPr algn="l" fontAlgn="b"/>
                      <a:r>
                        <a:rPr lang="en-US" sz="1200" b="1" i="0" u="none" strike="noStrike" dirty="0">
                          <a:solidFill>
                            <a:srgbClr val="000000"/>
                          </a:solidFill>
                          <a:effectLst/>
                          <a:latin typeface="Tahoma" panose="020B0604030504040204" pitchFamily="34" charset="0"/>
                        </a:rPr>
                        <a:t>Gross Profit</a:t>
                      </a:r>
                    </a:p>
                  </a:txBody>
                  <a:tcPr marL="0" marR="0" marT="0" marB="0" anchor="b">
                    <a:lnL>
                      <a:noFill/>
                    </a:lnL>
                    <a:lnR>
                      <a:noFill/>
                    </a:lnR>
                    <a:lnT>
                      <a:noFill/>
                    </a:lnT>
                    <a:lnB>
                      <a:noFill/>
                    </a:lnB>
                    <a:noFill/>
                  </a:tcPr>
                </a:tc>
                <a:tc hMerge="1">
                  <a:txBody>
                    <a:bodyPr/>
                    <a:lstStyle/>
                    <a:p>
                      <a:endParaRPr lang="en-US"/>
                    </a:p>
                  </a:txBody>
                  <a:tcPr/>
                </a:tc>
                <a:tc hMerge="1">
                  <a:txBody>
                    <a:bodyPr/>
                    <a:lstStyle/>
                    <a:p>
                      <a:endParaRPr lang="en-US"/>
                    </a:p>
                  </a:txBody>
                  <a:tcPr/>
                </a:tc>
                <a:tc>
                  <a:txBody>
                    <a:bodyPr/>
                    <a:lstStyle/>
                    <a:p>
                      <a:pPr algn="r" fontAlgn="b"/>
                      <a:r>
                        <a:rPr lang="en-US" sz="1200" b="0" i="0" u="none" strike="noStrike" dirty="0">
                          <a:solidFill>
                            <a:srgbClr val="000000"/>
                          </a:solidFill>
                          <a:effectLst/>
                          <a:latin typeface="Tahoma" panose="020B0604030504040204" pitchFamily="34" charset="0"/>
                        </a:rPr>
                        <a:t>44,075.66 </a:t>
                      </a: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r" fontAlgn="b"/>
                      <a:r>
                        <a:rPr lang="en-US" sz="1200" b="0" i="0" u="none" strike="noStrike" dirty="0">
                          <a:solidFill>
                            <a:srgbClr val="000000"/>
                          </a:solidFill>
                          <a:effectLst/>
                          <a:latin typeface="Tahoma" panose="020B0604030504040204" pitchFamily="34" charset="0"/>
                        </a:rPr>
                        <a:t>349,544.02 </a:t>
                      </a: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r" fontAlgn="b"/>
                      <a:r>
                        <a:rPr lang="en-US" sz="1200" b="0" i="0" u="none" strike="noStrike" dirty="0">
                          <a:solidFill>
                            <a:srgbClr val="000000"/>
                          </a:solidFill>
                          <a:effectLst/>
                          <a:latin typeface="Tahoma" panose="020B0604030504040204" pitchFamily="34" charset="0"/>
                        </a:rPr>
                        <a:t>12.61% </a:t>
                      </a: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lvl="1" algn="l" fontAlgn="b"/>
                      <a:endParaRPr lang="en-US" sz="10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573588534"/>
                  </a:ext>
                </a:extLst>
              </a:tr>
              <a:tr h="202629">
                <a:tc>
                  <a:txBody>
                    <a:bodyPr/>
                    <a:lstStyle/>
                    <a:p>
                      <a:pPr algn="l" fontAlgn="b"/>
                      <a:endParaRPr lang="en-US" sz="8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gridSpan="2">
                  <a:txBody>
                    <a:bodyPr/>
                    <a:lstStyle/>
                    <a:p>
                      <a:pPr algn="l" fontAlgn="b"/>
                      <a:r>
                        <a:rPr lang="en-US" sz="1200" b="1" i="0" u="none" strike="noStrike" dirty="0">
                          <a:solidFill>
                            <a:srgbClr val="000000"/>
                          </a:solidFill>
                          <a:effectLst/>
                          <a:latin typeface="Tahoma" panose="020B0604030504040204" pitchFamily="34" charset="0"/>
                        </a:rPr>
                        <a:t>Expense</a:t>
                      </a:r>
                    </a:p>
                  </a:txBody>
                  <a:tcPr marL="0" marR="0" marT="0" marB="0" anchor="b">
                    <a:lnL>
                      <a:noFill/>
                    </a:lnL>
                    <a:lnR>
                      <a:noFill/>
                    </a:lnR>
                    <a:lnT>
                      <a:noFill/>
                    </a:lnT>
                    <a:lnB>
                      <a:noFill/>
                    </a:lnB>
                    <a:noFill/>
                  </a:tcPr>
                </a:tc>
                <a:tc hMerge="1">
                  <a:txBody>
                    <a:bodyPr/>
                    <a:lstStyle/>
                    <a:p>
                      <a:endParaRPr lang="en-US"/>
                    </a:p>
                  </a:txBody>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lvl="1" algn="l" fontAlgn="b"/>
                      <a:endParaRPr lang="en-US" sz="10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212673212"/>
                  </a:ext>
                </a:extLst>
              </a:tr>
              <a:tr h="202629">
                <a:tc>
                  <a:txBody>
                    <a:bodyPr/>
                    <a:lstStyle/>
                    <a:p>
                      <a:pPr algn="l" fontAlgn="b"/>
                      <a:endParaRPr lang="en-US" sz="8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r>
                        <a:rPr lang="en-US" sz="1200" b="1" i="0" u="none" strike="noStrike" dirty="0">
                          <a:solidFill>
                            <a:srgbClr val="000000"/>
                          </a:solidFill>
                          <a:effectLst/>
                          <a:latin typeface="Tahoma" panose="020B0604030504040204" pitchFamily="34" charset="0"/>
                        </a:rPr>
                        <a:t>60000 · Grants &amp; Contracts</a:t>
                      </a:r>
                    </a:p>
                  </a:txBody>
                  <a:tcPr marL="0" marR="0" marT="0" marB="0" anchor="b">
                    <a:lnL>
                      <a:noFill/>
                    </a:lnL>
                    <a:lnR>
                      <a:noFill/>
                    </a:lnR>
                    <a:lnT>
                      <a:noFill/>
                    </a:lnT>
                    <a:lnB>
                      <a:noFill/>
                    </a:lnB>
                    <a:noFill/>
                  </a:tcPr>
                </a:tc>
                <a:tc>
                  <a:txBody>
                    <a:bodyPr/>
                    <a:lstStyle/>
                    <a:p>
                      <a:pPr algn="r" fontAlgn="b"/>
                      <a:r>
                        <a:rPr lang="en-US" sz="1200" b="0" i="0" u="none" strike="noStrike" dirty="0">
                          <a:solidFill>
                            <a:srgbClr val="000000"/>
                          </a:solidFill>
                          <a:effectLst/>
                          <a:latin typeface="Tahoma" panose="020B0604030504040204" pitchFamily="34" charset="0"/>
                        </a:rPr>
                        <a:t>18,500.00 </a:t>
                      </a:r>
                    </a:p>
                  </a:txBody>
                  <a:tcPr marL="0" marR="0" marT="0" marB="0" anchor="b">
                    <a:lnL>
                      <a:noFill/>
                    </a:lnL>
                    <a:lnR>
                      <a:noFill/>
                    </a:lnR>
                    <a:lnT>
                      <a:noFill/>
                    </a:lnT>
                    <a:lnB>
                      <a:noFill/>
                    </a:lnB>
                    <a:noFill/>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r" fontAlgn="b"/>
                      <a:r>
                        <a:rPr lang="en-US" sz="1200" b="0" i="0" u="none" strike="noStrike" dirty="0">
                          <a:solidFill>
                            <a:srgbClr val="000000"/>
                          </a:solidFill>
                          <a:effectLst/>
                          <a:latin typeface="Tahoma" panose="020B0604030504040204" pitchFamily="34" charset="0"/>
                        </a:rPr>
                        <a:t>18,500.00 </a:t>
                      </a:r>
                    </a:p>
                  </a:txBody>
                  <a:tcPr marL="0" marR="0" marT="0" marB="0" anchor="b">
                    <a:lnL>
                      <a:noFill/>
                    </a:lnL>
                    <a:lnR>
                      <a:noFill/>
                    </a:lnR>
                    <a:lnT>
                      <a:noFill/>
                    </a:lnT>
                    <a:lnB>
                      <a:noFill/>
                    </a:lnB>
                    <a:noFill/>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r" fontAlgn="b"/>
                      <a:r>
                        <a:rPr lang="en-US" sz="1200" b="0" i="0" u="none" strike="noStrike" dirty="0">
                          <a:solidFill>
                            <a:srgbClr val="000000"/>
                          </a:solidFill>
                          <a:effectLst/>
                          <a:latin typeface="Tahoma" panose="020B0604030504040204" pitchFamily="34" charset="0"/>
                        </a:rPr>
                        <a:t>100.0% </a:t>
                      </a:r>
                    </a:p>
                  </a:txBody>
                  <a:tcPr marL="0" marR="0" marT="0" marB="0" anchor="b">
                    <a:lnL>
                      <a:noFill/>
                    </a:lnL>
                    <a:lnR>
                      <a:noFill/>
                    </a:lnR>
                    <a:lnT>
                      <a:noFill/>
                    </a:lnT>
                    <a:lnB>
                      <a:noFill/>
                    </a:lnB>
                    <a:noFill/>
                  </a:tcPr>
                </a:tc>
                <a:tc>
                  <a:txBody>
                    <a:bodyPr/>
                    <a:lstStyle/>
                    <a:p>
                      <a:pPr lvl="1" algn="l" fontAlgn="b"/>
                      <a:r>
                        <a:rPr lang="en-US" sz="1000" b="0" i="0" u="none" strike="noStrike" dirty="0">
                          <a:solidFill>
                            <a:srgbClr val="000000"/>
                          </a:solidFill>
                          <a:effectLst/>
                          <a:latin typeface="Calibri" panose="020F0502020204030204" pitchFamily="34" charset="0"/>
                        </a:rPr>
                        <a:t>Post expenses for TI-VMS</a:t>
                      </a:r>
                    </a:p>
                  </a:txBody>
                  <a:tcPr marL="0" marR="0" marT="0" marB="0" anchor="b">
                    <a:lnL>
                      <a:noFill/>
                    </a:lnL>
                    <a:lnR>
                      <a:noFill/>
                    </a:lnR>
                    <a:lnT>
                      <a:noFill/>
                    </a:lnT>
                    <a:lnB>
                      <a:noFill/>
                    </a:lnB>
                    <a:noFill/>
                  </a:tcPr>
                </a:tc>
                <a:extLst>
                  <a:ext uri="{0D108BD9-81ED-4DB2-BD59-A6C34878D82A}">
                    <a16:rowId xmlns:a16="http://schemas.microsoft.com/office/drawing/2014/main" val="1734950024"/>
                  </a:ext>
                </a:extLst>
              </a:tr>
              <a:tr h="202629">
                <a:tc>
                  <a:txBody>
                    <a:bodyPr/>
                    <a:lstStyle/>
                    <a:p>
                      <a:pPr algn="l" fontAlgn="b"/>
                      <a:endParaRPr lang="en-US" sz="8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r>
                        <a:rPr lang="en-US" sz="1200" b="1" i="0" u="none" strike="noStrike" dirty="0">
                          <a:solidFill>
                            <a:srgbClr val="000000"/>
                          </a:solidFill>
                          <a:effectLst/>
                          <a:latin typeface="Tahoma" panose="020B0604030504040204" pitchFamily="34" charset="0"/>
                        </a:rPr>
                        <a:t>61000 · Contract Service Expenses</a:t>
                      </a:r>
                    </a:p>
                  </a:txBody>
                  <a:tcPr marL="0" marR="0" marT="0" marB="0" anchor="b">
                    <a:lnL>
                      <a:noFill/>
                    </a:lnL>
                    <a:lnR>
                      <a:noFill/>
                    </a:lnR>
                    <a:lnT>
                      <a:noFill/>
                    </a:lnT>
                    <a:lnB>
                      <a:noFill/>
                    </a:lnB>
                    <a:noFill/>
                  </a:tcPr>
                </a:tc>
                <a:tc>
                  <a:txBody>
                    <a:bodyPr/>
                    <a:lstStyle/>
                    <a:p>
                      <a:pPr algn="r" fontAlgn="b"/>
                      <a:r>
                        <a:rPr lang="en-US" sz="1200" b="0" i="0" u="none" strike="noStrike" dirty="0">
                          <a:solidFill>
                            <a:srgbClr val="000000"/>
                          </a:solidFill>
                          <a:effectLst/>
                          <a:latin typeface="Tahoma" panose="020B0604030504040204" pitchFamily="34" charset="0"/>
                        </a:rPr>
                        <a:t>2,213.20 </a:t>
                      </a:r>
                    </a:p>
                  </a:txBody>
                  <a:tcPr marL="0" marR="0" marT="0" marB="0" anchor="b">
                    <a:lnL>
                      <a:noFill/>
                    </a:lnL>
                    <a:lnR>
                      <a:noFill/>
                    </a:lnR>
                    <a:lnT>
                      <a:noFill/>
                    </a:lnT>
                    <a:lnB>
                      <a:noFill/>
                    </a:lnB>
                    <a:noFill/>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r" fontAlgn="b"/>
                      <a:r>
                        <a:rPr lang="en-US" sz="1200" b="0" i="0" u="none" strike="noStrike" dirty="0">
                          <a:solidFill>
                            <a:srgbClr val="000000"/>
                          </a:solidFill>
                          <a:effectLst/>
                          <a:latin typeface="Tahoma" panose="020B0604030504040204" pitchFamily="34" charset="0"/>
                        </a:rPr>
                        <a:t>6,288.90 </a:t>
                      </a:r>
                    </a:p>
                  </a:txBody>
                  <a:tcPr marL="0" marR="0" marT="0" marB="0" anchor="b">
                    <a:lnL>
                      <a:noFill/>
                    </a:lnL>
                    <a:lnR>
                      <a:noFill/>
                    </a:lnR>
                    <a:lnT>
                      <a:noFill/>
                    </a:lnT>
                    <a:lnB>
                      <a:noFill/>
                    </a:lnB>
                    <a:noFill/>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r" fontAlgn="b"/>
                      <a:r>
                        <a:rPr lang="en-US" sz="1200" b="0" i="0" u="none" strike="noStrike" dirty="0">
                          <a:solidFill>
                            <a:srgbClr val="000000"/>
                          </a:solidFill>
                          <a:effectLst/>
                          <a:latin typeface="Tahoma" panose="020B0604030504040204" pitchFamily="34" charset="0"/>
                        </a:rPr>
                        <a:t>35.19% </a:t>
                      </a:r>
                    </a:p>
                  </a:txBody>
                  <a:tcPr marL="0" marR="0" marT="0" marB="0" anchor="b">
                    <a:lnL>
                      <a:noFill/>
                    </a:lnL>
                    <a:lnR>
                      <a:noFill/>
                    </a:lnR>
                    <a:lnT>
                      <a:noFill/>
                    </a:lnT>
                    <a:lnB>
                      <a:noFill/>
                    </a:lnB>
                    <a:noFill/>
                  </a:tcPr>
                </a:tc>
                <a:tc>
                  <a:txBody>
                    <a:bodyPr/>
                    <a:lstStyle/>
                    <a:p>
                      <a:pPr lvl="1" algn="l" fontAlgn="b"/>
                      <a:r>
                        <a:rPr lang="en-US" sz="1000" b="0" i="0" u="none" strike="noStrike" dirty="0">
                          <a:solidFill>
                            <a:srgbClr val="000000"/>
                          </a:solidFill>
                          <a:effectLst/>
                          <a:latin typeface="Calibri" panose="020F0502020204030204" pitchFamily="34" charset="0"/>
                        </a:rPr>
                        <a:t>Monthly legal fees - Spencer &amp; Spencer</a:t>
                      </a:r>
                    </a:p>
                  </a:txBody>
                  <a:tcPr marL="0" marR="0" marT="0" marB="0" anchor="b">
                    <a:lnL>
                      <a:noFill/>
                    </a:lnL>
                    <a:lnR>
                      <a:noFill/>
                    </a:lnR>
                    <a:lnT>
                      <a:noFill/>
                    </a:lnT>
                    <a:lnB>
                      <a:noFill/>
                    </a:lnB>
                    <a:noFill/>
                  </a:tcPr>
                </a:tc>
                <a:extLst>
                  <a:ext uri="{0D108BD9-81ED-4DB2-BD59-A6C34878D82A}">
                    <a16:rowId xmlns:a16="http://schemas.microsoft.com/office/drawing/2014/main" val="3448554455"/>
                  </a:ext>
                </a:extLst>
              </a:tr>
              <a:tr h="202629">
                <a:tc>
                  <a:txBody>
                    <a:bodyPr/>
                    <a:lstStyle/>
                    <a:p>
                      <a:pPr algn="l" fontAlgn="b"/>
                      <a:endParaRPr lang="en-US" sz="8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r>
                        <a:rPr lang="en-US" sz="1200" b="1" i="0" u="none" strike="noStrike" dirty="0">
                          <a:solidFill>
                            <a:srgbClr val="000000"/>
                          </a:solidFill>
                          <a:effectLst/>
                          <a:latin typeface="Tahoma" panose="020B0604030504040204" pitchFamily="34" charset="0"/>
                        </a:rPr>
                        <a:t>62000 · General Program Expenses</a:t>
                      </a:r>
                    </a:p>
                  </a:txBody>
                  <a:tcPr marL="0" marR="0" marT="0" marB="0" anchor="b">
                    <a:lnL>
                      <a:noFill/>
                    </a:lnL>
                    <a:lnR>
                      <a:noFill/>
                    </a:lnR>
                    <a:lnT>
                      <a:noFill/>
                    </a:lnT>
                    <a:lnB>
                      <a:noFill/>
                    </a:lnB>
                    <a:noFill/>
                  </a:tcPr>
                </a:tc>
                <a:tc>
                  <a:txBody>
                    <a:bodyPr/>
                    <a:lstStyle/>
                    <a:p>
                      <a:pPr algn="r" fontAlgn="b"/>
                      <a:r>
                        <a:rPr lang="en-US" sz="1200" b="0" i="0" u="none" strike="noStrike" dirty="0">
                          <a:solidFill>
                            <a:srgbClr val="000000"/>
                          </a:solidFill>
                          <a:effectLst/>
                          <a:latin typeface="Tahoma" panose="020B0604030504040204" pitchFamily="34" charset="0"/>
                        </a:rPr>
                        <a:t>20.00 </a:t>
                      </a:r>
                    </a:p>
                  </a:txBody>
                  <a:tcPr marL="0" marR="0" marT="0" marB="0" anchor="b">
                    <a:lnL>
                      <a:noFill/>
                    </a:lnL>
                    <a:lnR>
                      <a:noFill/>
                    </a:lnR>
                    <a:lnT>
                      <a:noFill/>
                    </a:lnT>
                    <a:lnB>
                      <a:noFill/>
                    </a:lnB>
                    <a:noFill/>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r" fontAlgn="b"/>
                      <a:r>
                        <a:rPr lang="en-US" sz="1200" b="0" i="0" u="none" strike="noStrike" dirty="0">
                          <a:solidFill>
                            <a:srgbClr val="000000"/>
                          </a:solidFill>
                          <a:effectLst/>
                          <a:latin typeface="Tahoma" panose="020B0604030504040204" pitchFamily="34" charset="0"/>
                        </a:rPr>
                        <a:t>1,258.00 </a:t>
                      </a:r>
                    </a:p>
                  </a:txBody>
                  <a:tcPr marL="0" marR="0" marT="0" marB="0" anchor="b">
                    <a:lnL>
                      <a:noFill/>
                    </a:lnL>
                    <a:lnR>
                      <a:noFill/>
                    </a:lnR>
                    <a:lnT>
                      <a:noFill/>
                    </a:lnT>
                    <a:lnB>
                      <a:noFill/>
                    </a:lnB>
                    <a:noFill/>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r" fontAlgn="b"/>
                      <a:r>
                        <a:rPr lang="en-US" sz="1200" b="0" i="0" u="none" strike="noStrike" dirty="0">
                          <a:solidFill>
                            <a:srgbClr val="000000"/>
                          </a:solidFill>
                          <a:effectLst/>
                          <a:latin typeface="Tahoma" panose="020B0604030504040204" pitchFamily="34" charset="0"/>
                        </a:rPr>
                        <a:t>1.59% </a:t>
                      </a:r>
                    </a:p>
                  </a:txBody>
                  <a:tcPr marL="0" marR="0" marT="0" marB="0" anchor="b">
                    <a:lnL>
                      <a:noFill/>
                    </a:lnL>
                    <a:lnR>
                      <a:noFill/>
                    </a:lnR>
                    <a:lnT>
                      <a:noFill/>
                    </a:lnT>
                    <a:lnB>
                      <a:noFill/>
                    </a:lnB>
                    <a:noFill/>
                  </a:tcPr>
                </a:tc>
                <a:tc>
                  <a:txBody>
                    <a:bodyPr/>
                    <a:lstStyle/>
                    <a:p>
                      <a:pPr lvl="1" algn="l" fontAlgn="b"/>
                      <a:r>
                        <a:rPr lang="en-US" sz="1000" b="0" i="0" u="none" strike="noStrike" dirty="0">
                          <a:solidFill>
                            <a:srgbClr val="000000"/>
                          </a:solidFill>
                          <a:effectLst/>
                          <a:latin typeface="Calibri" panose="020F0502020204030204" pitchFamily="34" charset="0"/>
                        </a:rPr>
                        <a:t>Monthly utility cost</a:t>
                      </a:r>
                    </a:p>
                  </a:txBody>
                  <a:tcPr marL="0" marR="0" marT="0" marB="0" anchor="b">
                    <a:lnL>
                      <a:noFill/>
                    </a:lnL>
                    <a:lnR>
                      <a:noFill/>
                    </a:lnR>
                    <a:lnT>
                      <a:noFill/>
                    </a:lnT>
                    <a:lnB>
                      <a:noFill/>
                    </a:lnB>
                    <a:noFill/>
                  </a:tcPr>
                </a:tc>
                <a:extLst>
                  <a:ext uri="{0D108BD9-81ED-4DB2-BD59-A6C34878D82A}">
                    <a16:rowId xmlns:a16="http://schemas.microsoft.com/office/drawing/2014/main" val="1167169716"/>
                  </a:ext>
                </a:extLst>
              </a:tr>
              <a:tr h="202629">
                <a:tc>
                  <a:txBody>
                    <a:bodyPr/>
                    <a:lstStyle/>
                    <a:p>
                      <a:pPr algn="l" fontAlgn="b"/>
                      <a:endParaRPr lang="en-US" sz="8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r>
                        <a:rPr lang="en-US" sz="1200" b="1" i="0" u="none" strike="noStrike" dirty="0">
                          <a:solidFill>
                            <a:srgbClr val="000000"/>
                          </a:solidFill>
                          <a:effectLst/>
                          <a:latin typeface="Tahoma" panose="020B0604030504040204" pitchFamily="34" charset="0"/>
                        </a:rPr>
                        <a:t>63000 · Business Expenses</a:t>
                      </a:r>
                    </a:p>
                  </a:txBody>
                  <a:tcPr marL="0" marR="0" marT="0" marB="0" anchor="b">
                    <a:lnL>
                      <a:noFill/>
                    </a:lnL>
                    <a:lnR>
                      <a:noFill/>
                    </a:lnR>
                    <a:lnT>
                      <a:noFill/>
                    </a:lnT>
                    <a:lnB>
                      <a:noFill/>
                    </a:lnB>
                    <a:noFill/>
                  </a:tcPr>
                </a:tc>
                <a:tc>
                  <a:txBody>
                    <a:bodyPr/>
                    <a:lstStyle/>
                    <a:p>
                      <a:pPr algn="r" fontAlgn="b"/>
                      <a:r>
                        <a:rPr lang="en-US" sz="1200" b="0" i="0" u="none" strike="noStrike" dirty="0">
                          <a:solidFill>
                            <a:srgbClr val="000000"/>
                          </a:solidFill>
                          <a:effectLst/>
                          <a:latin typeface="Tahoma" panose="020B0604030504040204" pitchFamily="34" charset="0"/>
                        </a:rPr>
                        <a:t>29.70 </a:t>
                      </a:r>
                    </a:p>
                  </a:txBody>
                  <a:tcPr marL="0" marR="0" marT="0" marB="0" anchor="b">
                    <a:lnL>
                      <a:noFill/>
                    </a:lnL>
                    <a:lnR>
                      <a:noFill/>
                    </a:lnR>
                    <a:lnT>
                      <a:noFill/>
                    </a:lnT>
                    <a:lnB>
                      <a:noFill/>
                    </a:lnB>
                    <a:noFill/>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r" fontAlgn="b"/>
                      <a:r>
                        <a:rPr lang="en-US" sz="1200" b="0" i="0" u="none" strike="noStrike" dirty="0">
                          <a:solidFill>
                            <a:srgbClr val="000000"/>
                          </a:solidFill>
                          <a:effectLst/>
                          <a:latin typeface="Tahoma" panose="020B0604030504040204" pitchFamily="34" charset="0"/>
                        </a:rPr>
                        <a:t>354.80 </a:t>
                      </a:r>
                    </a:p>
                  </a:txBody>
                  <a:tcPr marL="0" marR="0" marT="0" marB="0" anchor="b">
                    <a:lnL>
                      <a:noFill/>
                    </a:lnL>
                    <a:lnR>
                      <a:noFill/>
                    </a:lnR>
                    <a:lnT>
                      <a:noFill/>
                    </a:lnT>
                    <a:lnB>
                      <a:noFill/>
                    </a:lnB>
                    <a:noFill/>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r" fontAlgn="b"/>
                      <a:r>
                        <a:rPr lang="en-US" sz="1200" b="0" i="0" u="none" strike="noStrike" dirty="0">
                          <a:solidFill>
                            <a:srgbClr val="000000"/>
                          </a:solidFill>
                          <a:effectLst/>
                          <a:latin typeface="Tahoma" panose="020B0604030504040204" pitchFamily="34" charset="0"/>
                        </a:rPr>
                        <a:t>8.37% </a:t>
                      </a:r>
                    </a:p>
                  </a:txBody>
                  <a:tcPr marL="0" marR="0" marT="0" marB="0" anchor="b">
                    <a:lnL>
                      <a:noFill/>
                    </a:lnL>
                    <a:lnR>
                      <a:noFill/>
                    </a:lnR>
                    <a:lnT>
                      <a:noFill/>
                    </a:lnT>
                    <a:lnB>
                      <a:noFill/>
                    </a:lnB>
                    <a:noFill/>
                  </a:tcPr>
                </a:tc>
                <a:tc>
                  <a:txBody>
                    <a:bodyPr/>
                    <a:lstStyle/>
                    <a:p>
                      <a:pPr lvl="1" algn="l" fontAlgn="b"/>
                      <a:r>
                        <a:rPr lang="en-US" sz="1000" b="0" i="0" u="none" strike="noStrike" dirty="0">
                          <a:solidFill>
                            <a:srgbClr val="000000"/>
                          </a:solidFill>
                          <a:effectLst/>
                          <a:latin typeface="Calibri" panose="020F0502020204030204" pitchFamily="34" charset="0"/>
                        </a:rPr>
                        <a:t>Monthly bank fees</a:t>
                      </a:r>
                    </a:p>
                  </a:txBody>
                  <a:tcPr marL="0" marR="0" marT="0" marB="0" anchor="b">
                    <a:lnL>
                      <a:noFill/>
                    </a:lnL>
                    <a:lnR>
                      <a:noFill/>
                    </a:lnR>
                    <a:lnT>
                      <a:noFill/>
                    </a:lnT>
                    <a:lnB>
                      <a:noFill/>
                    </a:lnB>
                    <a:noFill/>
                  </a:tcPr>
                </a:tc>
                <a:extLst>
                  <a:ext uri="{0D108BD9-81ED-4DB2-BD59-A6C34878D82A}">
                    <a16:rowId xmlns:a16="http://schemas.microsoft.com/office/drawing/2014/main" val="2073049692"/>
                  </a:ext>
                </a:extLst>
              </a:tr>
              <a:tr h="202629">
                <a:tc>
                  <a:txBody>
                    <a:bodyPr/>
                    <a:lstStyle/>
                    <a:p>
                      <a:pPr algn="l" fontAlgn="b"/>
                      <a:endParaRPr lang="en-US" sz="8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r>
                        <a:rPr lang="en-US" sz="1200" b="1" i="0" u="none" strike="noStrike" dirty="0">
                          <a:solidFill>
                            <a:srgbClr val="000000"/>
                          </a:solidFill>
                          <a:effectLst/>
                          <a:latin typeface="Tahoma" panose="020B0604030504040204" pitchFamily="34" charset="0"/>
                        </a:rPr>
                        <a:t>64000 · Insurance</a:t>
                      </a:r>
                    </a:p>
                  </a:txBody>
                  <a:tcPr marL="0" marR="0" marT="0" marB="0" anchor="b">
                    <a:lnL>
                      <a:noFill/>
                    </a:lnL>
                    <a:lnR>
                      <a:noFill/>
                    </a:lnR>
                    <a:lnT>
                      <a:noFill/>
                    </a:lnT>
                    <a:lnB>
                      <a:noFill/>
                    </a:lnB>
                    <a:noFill/>
                  </a:tcPr>
                </a:tc>
                <a:tc>
                  <a:txBody>
                    <a:bodyPr/>
                    <a:lstStyle/>
                    <a:p>
                      <a:pPr algn="r" fontAlgn="b"/>
                      <a:r>
                        <a:rPr lang="en-US" sz="1200" b="0" i="0" u="none" strike="noStrike" dirty="0">
                          <a:solidFill>
                            <a:srgbClr val="000000"/>
                          </a:solidFill>
                          <a:effectLst/>
                          <a:latin typeface="Tahoma" panose="020B0604030504040204" pitchFamily="34" charset="0"/>
                        </a:rPr>
                        <a:t>198.00 </a:t>
                      </a:r>
                    </a:p>
                  </a:txBody>
                  <a:tcPr marL="0" marR="0" marT="0" marB="0" anchor="b">
                    <a:lnL>
                      <a:noFill/>
                    </a:lnL>
                    <a:lnR>
                      <a:noFill/>
                    </a:lnR>
                    <a:lnT>
                      <a:noFill/>
                    </a:lnT>
                    <a:lnB>
                      <a:noFill/>
                    </a:lnB>
                    <a:noFill/>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r" fontAlgn="b"/>
                      <a:r>
                        <a:rPr lang="en-US" sz="1200" b="0" i="0" u="none" strike="noStrike" dirty="0">
                          <a:solidFill>
                            <a:srgbClr val="000000"/>
                          </a:solidFill>
                          <a:effectLst/>
                          <a:latin typeface="Tahoma" panose="020B0604030504040204" pitchFamily="34" charset="0"/>
                        </a:rPr>
                        <a:t>9,554.50 </a:t>
                      </a:r>
                    </a:p>
                  </a:txBody>
                  <a:tcPr marL="0" marR="0" marT="0" marB="0" anchor="b">
                    <a:lnL>
                      <a:noFill/>
                    </a:lnL>
                    <a:lnR>
                      <a:noFill/>
                    </a:lnR>
                    <a:lnT>
                      <a:noFill/>
                    </a:lnT>
                    <a:lnB>
                      <a:noFill/>
                    </a:lnB>
                    <a:noFill/>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r" fontAlgn="b"/>
                      <a:r>
                        <a:rPr lang="en-US" sz="1200" b="0" i="0" u="none" strike="noStrike" dirty="0">
                          <a:solidFill>
                            <a:srgbClr val="000000"/>
                          </a:solidFill>
                          <a:effectLst/>
                          <a:latin typeface="Tahoma" panose="020B0604030504040204" pitchFamily="34" charset="0"/>
                        </a:rPr>
                        <a:t>2.07% </a:t>
                      </a:r>
                    </a:p>
                  </a:txBody>
                  <a:tcPr marL="0" marR="0" marT="0" marB="0" anchor="b">
                    <a:lnL>
                      <a:noFill/>
                    </a:lnL>
                    <a:lnR>
                      <a:noFill/>
                    </a:lnR>
                    <a:lnT>
                      <a:noFill/>
                    </a:lnT>
                    <a:lnB>
                      <a:noFill/>
                    </a:lnB>
                    <a:no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2963007793"/>
                  </a:ext>
                </a:extLst>
              </a:tr>
              <a:tr h="202629">
                <a:tc>
                  <a:txBody>
                    <a:bodyPr/>
                    <a:lstStyle/>
                    <a:p>
                      <a:pPr algn="l" fontAlgn="b"/>
                      <a:endParaRPr lang="en-US" sz="8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r>
                        <a:rPr lang="en-US" sz="1200" b="1" i="0" u="none" strike="noStrike" dirty="0">
                          <a:solidFill>
                            <a:srgbClr val="000000"/>
                          </a:solidFill>
                          <a:effectLst/>
                          <a:latin typeface="Tahoma" panose="020B0604030504040204" pitchFamily="34" charset="0"/>
                        </a:rPr>
                        <a:t>66500 · Interest Expense</a:t>
                      </a:r>
                    </a:p>
                  </a:txBody>
                  <a:tcPr marL="0" marR="0" marT="0" marB="0" anchor="b">
                    <a:lnL>
                      <a:noFill/>
                    </a:lnL>
                    <a:lnR>
                      <a:noFill/>
                    </a:lnR>
                    <a:lnT>
                      <a:noFill/>
                    </a:lnT>
                    <a:lnB>
                      <a:noFill/>
                    </a:lnB>
                    <a:noFill/>
                  </a:tcPr>
                </a:tc>
                <a:tc>
                  <a:txBody>
                    <a:bodyPr/>
                    <a:lstStyle/>
                    <a:p>
                      <a:pPr algn="r" fontAlgn="b"/>
                      <a:r>
                        <a:rPr lang="en-US" sz="1200" b="0" i="0" u="none" strike="noStrike" dirty="0">
                          <a:solidFill>
                            <a:srgbClr val="000000"/>
                          </a:solidFill>
                          <a:effectLst/>
                          <a:latin typeface="Tahoma" panose="020B0604030504040204" pitchFamily="34" charset="0"/>
                        </a:rPr>
                        <a:t>4,466.86 </a:t>
                      </a:r>
                    </a:p>
                  </a:txBody>
                  <a:tcPr marL="0" marR="0" marT="0" marB="0" anchor="b">
                    <a:lnL>
                      <a:noFill/>
                    </a:lnL>
                    <a:lnR>
                      <a:noFill/>
                    </a:lnR>
                    <a:lnT>
                      <a:noFill/>
                    </a:lnT>
                    <a:lnB>
                      <a:noFill/>
                    </a:lnB>
                    <a:noFill/>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r" fontAlgn="b"/>
                      <a:r>
                        <a:rPr lang="en-US" sz="1200" b="0" i="0" u="none" strike="noStrike" dirty="0">
                          <a:solidFill>
                            <a:srgbClr val="000000"/>
                          </a:solidFill>
                          <a:effectLst/>
                          <a:latin typeface="Tahoma" panose="020B0604030504040204" pitchFamily="34" charset="0"/>
                        </a:rPr>
                        <a:t>13,400.58 </a:t>
                      </a:r>
                    </a:p>
                  </a:txBody>
                  <a:tcPr marL="0" marR="0" marT="0" marB="0" anchor="b">
                    <a:lnL>
                      <a:noFill/>
                    </a:lnL>
                    <a:lnR>
                      <a:noFill/>
                    </a:lnR>
                    <a:lnT>
                      <a:noFill/>
                    </a:lnT>
                    <a:lnB>
                      <a:noFill/>
                    </a:lnB>
                    <a:noFill/>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r" fontAlgn="b"/>
                      <a:r>
                        <a:rPr lang="en-US" sz="1200" b="0" i="0" u="none" strike="noStrike" dirty="0">
                          <a:solidFill>
                            <a:srgbClr val="000000"/>
                          </a:solidFill>
                          <a:effectLst/>
                          <a:latin typeface="Tahoma" panose="020B0604030504040204" pitchFamily="34" charset="0"/>
                        </a:rPr>
                        <a:t>33.33% </a:t>
                      </a:r>
                    </a:p>
                  </a:txBody>
                  <a:tcPr marL="0" marR="0" marT="0" marB="0" anchor="b">
                    <a:lnL>
                      <a:noFill/>
                    </a:lnL>
                    <a:lnR>
                      <a:noFill/>
                    </a:lnR>
                    <a:lnT>
                      <a:noFill/>
                    </a:lnT>
                    <a:lnB>
                      <a:noFill/>
                    </a:lnB>
                    <a:no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2392727545"/>
                  </a:ext>
                </a:extLst>
              </a:tr>
              <a:tr h="212760">
                <a:tc>
                  <a:txBody>
                    <a:bodyPr/>
                    <a:lstStyle/>
                    <a:p>
                      <a:pPr algn="l" fontAlgn="b"/>
                      <a:endParaRPr lang="en-US" sz="8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r>
                        <a:rPr lang="en-US" sz="1200" b="1" i="0" u="none" strike="noStrike" dirty="0">
                          <a:solidFill>
                            <a:srgbClr val="000000"/>
                          </a:solidFill>
                          <a:effectLst/>
                          <a:latin typeface="Tahoma" panose="020B0604030504040204" pitchFamily="34" charset="0"/>
                        </a:rPr>
                        <a:t>67000 · Donated Goods &amp; Services</a:t>
                      </a:r>
                    </a:p>
                  </a:txBody>
                  <a:tcPr marL="0" marR="0" marT="0" marB="0" anchor="b">
                    <a:lnL>
                      <a:noFill/>
                    </a:lnL>
                    <a:lnR>
                      <a:noFill/>
                    </a:lnR>
                    <a:lnT>
                      <a:noFill/>
                    </a:lnT>
                    <a:lnB>
                      <a:noFill/>
                    </a:lnB>
                    <a:noFill/>
                  </a:tcPr>
                </a:tc>
                <a:tc>
                  <a:txBody>
                    <a:bodyPr/>
                    <a:lstStyle/>
                    <a:p>
                      <a:pPr algn="r" fontAlgn="b"/>
                      <a:r>
                        <a:rPr lang="en-US" sz="1200" b="0" i="0" u="none" strike="noStrike" dirty="0">
                          <a:solidFill>
                            <a:srgbClr val="000000"/>
                          </a:solidFill>
                          <a:effectLst/>
                          <a:latin typeface="Tahoma" panose="020B0604030504040204" pitchFamily="34" charset="0"/>
                        </a:rPr>
                        <a:t>553.30 </a:t>
                      </a:r>
                    </a:p>
                  </a:txBody>
                  <a:tcPr marL="0" marR="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r" fontAlgn="b"/>
                      <a:r>
                        <a:rPr lang="en-US" sz="1200" b="0" i="0" u="none" strike="noStrike" dirty="0">
                          <a:solidFill>
                            <a:srgbClr val="000000"/>
                          </a:solidFill>
                          <a:effectLst/>
                          <a:latin typeface="Tahoma" panose="020B0604030504040204" pitchFamily="34" charset="0"/>
                        </a:rPr>
                        <a:t>1,564.10 </a:t>
                      </a:r>
                    </a:p>
                  </a:txBody>
                  <a:tcPr marL="0" marR="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r" fontAlgn="b"/>
                      <a:r>
                        <a:rPr lang="en-US" sz="1200" b="0" i="0" u="none" strike="noStrike" dirty="0">
                          <a:solidFill>
                            <a:srgbClr val="000000"/>
                          </a:solidFill>
                          <a:effectLst/>
                          <a:latin typeface="Tahoma" panose="020B0604030504040204" pitchFamily="34" charset="0"/>
                        </a:rPr>
                        <a:t>35.38% </a:t>
                      </a:r>
                    </a:p>
                  </a:txBody>
                  <a:tcPr marL="0" marR="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767850475"/>
                  </a:ext>
                </a:extLst>
              </a:tr>
              <a:tr h="212760">
                <a:tc>
                  <a:txBody>
                    <a:bodyPr/>
                    <a:lstStyle/>
                    <a:p>
                      <a:pPr algn="l" fontAlgn="b"/>
                      <a:endParaRPr lang="en-US" sz="8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gridSpan="2">
                  <a:txBody>
                    <a:bodyPr/>
                    <a:lstStyle/>
                    <a:p>
                      <a:pPr algn="l" fontAlgn="b"/>
                      <a:r>
                        <a:rPr lang="en-US" sz="1200" b="1" i="0" u="none" strike="noStrike" dirty="0">
                          <a:solidFill>
                            <a:srgbClr val="000000"/>
                          </a:solidFill>
                          <a:effectLst/>
                          <a:latin typeface="Tahoma" panose="020B0604030504040204" pitchFamily="34" charset="0"/>
                        </a:rPr>
                        <a:t>Total Expense</a:t>
                      </a:r>
                    </a:p>
                  </a:txBody>
                  <a:tcPr marL="0" marR="0" marT="0" marB="0" anchor="b">
                    <a:lnL>
                      <a:noFill/>
                    </a:lnL>
                    <a:lnR>
                      <a:noFill/>
                    </a:lnR>
                    <a:lnT>
                      <a:noFill/>
                    </a:lnT>
                    <a:lnB>
                      <a:noFill/>
                    </a:lnB>
                    <a:noFill/>
                  </a:tcPr>
                </a:tc>
                <a:tc hMerge="1">
                  <a:txBody>
                    <a:bodyPr/>
                    <a:lstStyle/>
                    <a:p>
                      <a:endParaRPr lang="en-US"/>
                    </a:p>
                  </a:txBody>
                  <a:tcPr/>
                </a:tc>
                <a:tc>
                  <a:txBody>
                    <a:bodyPr/>
                    <a:lstStyle/>
                    <a:p>
                      <a:pPr algn="r" fontAlgn="b"/>
                      <a:r>
                        <a:rPr lang="en-US" sz="1200" b="0" i="0" u="none" strike="noStrike" dirty="0">
                          <a:solidFill>
                            <a:srgbClr val="000000"/>
                          </a:solidFill>
                          <a:effectLst/>
                          <a:latin typeface="Tahoma" panose="020B0604030504040204" pitchFamily="34" charset="0"/>
                        </a:rPr>
                        <a:t>25,981.06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r" fontAlgn="b"/>
                      <a:r>
                        <a:rPr lang="en-US" sz="1200" b="0" i="0" u="none" strike="noStrike" dirty="0">
                          <a:solidFill>
                            <a:srgbClr val="000000"/>
                          </a:solidFill>
                          <a:effectLst/>
                          <a:latin typeface="Tahoma" panose="020B0604030504040204" pitchFamily="34" charset="0"/>
                        </a:rPr>
                        <a:t>50,920.88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r" fontAlgn="b"/>
                      <a:r>
                        <a:rPr lang="en-US" sz="1200" b="0" i="0" u="none" strike="noStrike" dirty="0">
                          <a:solidFill>
                            <a:srgbClr val="000000"/>
                          </a:solidFill>
                          <a:effectLst/>
                          <a:latin typeface="Tahoma" panose="020B0604030504040204" pitchFamily="34" charset="0"/>
                        </a:rPr>
                        <a:t>51.02%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2270027509"/>
                  </a:ext>
                </a:extLst>
              </a:tr>
              <a:tr h="202629">
                <a:tc>
                  <a:txBody>
                    <a:bodyPr/>
                    <a:lstStyle/>
                    <a:p>
                      <a:pPr algn="l" fontAlgn="b"/>
                      <a:endParaRPr lang="en-US" sz="8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gridSpan="4">
                  <a:txBody>
                    <a:bodyPr/>
                    <a:lstStyle/>
                    <a:p>
                      <a:pPr algn="l" fontAlgn="b"/>
                      <a:r>
                        <a:rPr lang="en-US" sz="1200" b="1" i="0" u="none" strike="noStrike" dirty="0">
                          <a:solidFill>
                            <a:srgbClr val="000000"/>
                          </a:solidFill>
                          <a:effectLst/>
                          <a:latin typeface="Tahoma" panose="020B0604030504040204" pitchFamily="34" charset="0"/>
                        </a:rPr>
                        <a:t>Net Ordinary Income</a:t>
                      </a:r>
                    </a:p>
                  </a:txBody>
                  <a:tcPr marL="0" marR="0" marT="0" marB="0" anchor="b">
                    <a:lnL>
                      <a:noFill/>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200" b="0" i="0" u="none" strike="noStrike" dirty="0">
                          <a:solidFill>
                            <a:srgbClr val="000000"/>
                          </a:solidFill>
                          <a:effectLst/>
                          <a:latin typeface="Tahoma" panose="020B0604030504040204" pitchFamily="34" charset="0"/>
                        </a:rPr>
                        <a:t>18,094.60 </a:t>
                      </a: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r" fontAlgn="b"/>
                      <a:r>
                        <a:rPr lang="en-US" sz="1200" b="0" i="0" u="none" strike="noStrike" dirty="0">
                          <a:solidFill>
                            <a:srgbClr val="000000"/>
                          </a:solidFill>
                          <a:effectLst/>
                          <a:latin typeface="Tahoma" panose="020B0604030504040204" pitchFamily="34" charset="0"/>
                        </a:rPr>
                        <a:t>298,623.14 </a:t>
                      </a: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r" fontAlgn="b"/>
                      <a:r>
                        <a:rPr lang="en-US" sz="1200" b="0" i="0" u="none" strike="noStrike" dirty="0">
                          <a:solidFill>
                            <a:srgbClr val="000000"/>
                          </a:solidFill>
                          <a:effectLst/>
                          <a:latin typeface="Tahoma" panose="020B0604030504040204" pitchFamily="34" charset="0"/>
                        </a:rPr>
                        <a:t>6.06% </a:t>
                      </a: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2218541086"/>
                  </a:ext>
                </a:extLst>
              </a:tr>
              <a:tr h="202629">
                <a:tc>
                  <a:txBody>
                    <a:bodyPr/>
                    <a:lstStyle/>
                    <a:p>
                      <a:pPr algn="l" fontAlgn="b"/>
                      <a:endParaRPr lang="en-US" sz="8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gridSpan="4">
                  <a:txBody>
                    <a:bodyPr/>
                    <a:lstStyle/>
                    <a:p>
                      <a:pPr algn="l" fontAlgn="b"/>
                      <a:r>
                        <a:rPr lang="en-US" sz="1200" b="1" i="0" u="none" strike="noStrike" dirty="0">
                          <a:solidFill>
                            <a:srgbClr val="000000"/>
                          </a:solidFill>
                          <a:effectLst/>
                          <a:latin typeface="Tahoma" panose="020B0604030504040204" pitchFamily="34" charset="0"/>
                        </a:rPr>
                        <a:t>Other Income/Expense</a:t>
                      </a:r>
                    </a:p>
                  </a:txBody>
                  <a:tcPr marL="0" marR="0" marT="0" marB="0" anchor="b">
                    <a:lnL>
                      <a:noFill/>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741856499"/>
                  </a:ext>
                </a:extLst>
              </a:tr>
              <a:tr h="202629">
                <a:tc>
                  <a:txBody>
                    <a:bodyPr/>
                    <a:lstStyle/>
                    <a:p>
                      <a:pPr algn="l" fontAlgn="b"/>
                      <a:endParaRPr lang="en-US" sz="8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gridSpan="3">
                  <a:txBody>
                    <a:bodyPr/>
                    <a:lstStyle/>
                    <a:p>
                      <a:pPr algn="l" fontAlgn="b"/>
                      <a:r>
                        <a:rPr lang="en-US" sz="1200" b="1" i="0" u="none" strike="noStrike" dirty="0">
                          <a:solidFill>
                            <a:srgbClr val="000000"/>
                          </a:solidFill>
                          <a:effectLst/>
                          <a:latin typeface="Tahoma" panose="020B0604030504040204" pitchFamily="34" charset="0"/>
                        </a:rPr>
                        <a:t>Other Income</a:t>
                      </a:r>
                    </a:p>
                  </a:txBody>
                  <a:tcPr marL="0" marR="0" marT="0" marB="0" anchor="b">
                    <a:lnL>
                      <a:noFill/>
                    </a:lnL>
                    <a:lnR>
                      <a:noFill/>
                    </a:lnR>
                    <a:lnT>
                      <a:noFill/>
                    </a:lnT>
                    <a:lnB>
                      <a:noFill/>
                    </a:lnB>
                    <a:noFill/>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2782085493"/>
                  </a:ext>
                </a:extLst>
              </a:tr>
              <a:tr h="212760">
                <a:tc>
                  <a:txBody>
                    <a:bodyPr/>
                    <a:lstStyle/>
                    <a:p>
                      <a:pPr algn="l" fontAlgn="b"/>
                      <a:endParaRPr lang="en-US" sz="8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gridSpan="2">
                  <a:txBody>
                    <a:bodyPr/>
                    <a:lstStyle/>
                    <a:p>
                      <a:pPr algn="l" fontAlgn="b"/>
                      <a:r>
                        <a:rPr lang="en-US" sz="1200" b="1" i="0" u="none" strike="noStrike" dirty="0">
                          <a:solidFill>
                            <a:srgbClr val="000000"/>
                          </a:solidFill>
                          <a:effectLst/>
                          <a:latin typeface="Tahoma" panose="020B0604030504040204" pitchFamily="34" charset="0"/>
                        </a:rPr>
                        <a:t>70000 · Net Changes to Temp. Restricted</a:t>
                      </a:r>
                    </a:p>
                  </a:txBody>
                  <a:tcPr marL="0" marR="0" marT="0" marB="0" anchor="b">
                    <a:lnL>
                      <a:noFill/>
                    </a:lnL>
                    <a:lnR>
                      <a:noFill/>
                    </a:lnR>
                    <a:lnT>
                      <a:noFill/>
                    </a:lnT>
                    <a:lnB>
                      <a:noFill/>
                    </a:lnB>
                    <a:noFill/>
                  </a:tcPr>
                </a:tc>
                <a:tc hMerge="1">
                  <a:txBody>
                    <a:bodyPr/>
                    <a:lstStyle/>
                    <a:p>
                      <a:endParaRPr lang="en-US"/>
                    </a:p>
                  </a:txBody>
                  <a:tcPr/>
                </a:tc>
                <a:tc>
                  <a:txBody>
                    <a:bodyPr/>
                    <a:lstStyle/>
                    <a:p>
                      <a:pPr algn="r" fontAlgn="b"/>
                      <a:r>
                        <a:rPr lang="en-US" sz="1200" b="0" i="0" u="none" strike="noStrike" dirty="0">
                          <a:solidFill>
                            <a:srgbClr val="000000"/>
                          </a:solidFill>
                          <a:effectLst/>
                          <a:latin typeface="Tahoma" panose="020B0604030504040204" pitchFamily="34" charset="0"/>
                        </a:rPr>
                        <a:t>(24,781.10)</a:t>
                      </a:r>
                    </a:p>
                  </a:txBody>
                  <a:tcPr marL="0" marR="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r" fontAlgn="b"/>
                      <a:r>
                        <a:rPr lang="en-US" sz="1200" b="0" i="0" u="none" strike="noStrike" dirty="0">
                          <a:solidFill>
                            <a:srgbClr val="000000"/>
                          </a:solidFill>
                          <a:effectLst/>
                          <a:latin typeface="Tahoma" panose="020B0604030504040204" pitchFamily="34" charset="0"/>
                        </a:rPr>
                        <a:t>(323,155.30)</a:t>
                      </a:r>
                    </a:p>
                  </a:txBody>
                  <a:tcPr marL="0" marR="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noFill/>
                  </a:tcPr>
                </a:tc>
                <a:tc>
                  <a:txBody>
                    <a:bodyPr/>
                    <a:lstStyle/>
                    <a:p>
                      <a:pPr algn="r" fontAlgn="b"/>
                      <a:r>
                        <a:rPr lang="en-US" sz="1200" b="0" i="0" u="none" strike="noStrike" dirty="0">
                          <a:solidFill>
                            <a:srgbClr val="000000"/>
                          </a:solidFill>
                          <a:effectLst/>
                          <a:latin typeface="Tahoma" panose="020B0604030504040204" pitchFamily="34" charset="0"/>
                        </a:rPr>
                        <a:t>7.67% </a:t>
                      </a:r>
                    </a:p>
                  </a:txBody>
                  <a:tcPr marL="0" marR="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907216116"/>
                  </a:ext>
                </a:extLst>
              </a:tr>
              <a:tr h="212760">
                <a:tc>
                  <a:txBody>
                    <a:bodyPr/>
                    <a:lstStyle/>
                    <a:p>
                      <a:pPr algn="l" fontAlgn="b"/>
                      <a:endParaRPr lang="en-US" sz="8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3">
                  <a:txBody>
                    <a:bodyPr/>
                    <a:lstStyle/>
                    <a:p>
                      <a:pPr algn="l" fontAlgn="b"/>
                      <a:r>
                        <a:rPr lang="en-US" sz="1200" b="1" i="0" u="none" strike="noStrike" dirty="0">
                          <a:solidFill>
                            <a:srgbClr val="000000"/>
                          </a:solidFill>
                          <a:effectLst/>
                          <a:latin typeface="Tahoma" panose="020B0604030504040204" pitchFamily="34" charset="0"/>
                        </a:rPr>
                        <a:t>Total Other Income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1200" b="0" i="0" u="none" strike="noStrike" dirty="0">
                          <a:solidFill>
                            <a:srgbClr val="000000"/>
                          </a:solidFill>
                          <a:effectLst/>
                          <a:latin typeface="Tahoma" panose="020B0604030504040204" pitchFamily="34" charset="0"/>
                        </a:rPr>
                        <a:t>(24,781.10)</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(323,155.30)</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7.67%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549659122"/>
                  </a:ext>
                </a:extLst>
              </a:tr>
              <a:tr h="212760">
                <a:tc>
                  <a:txBody>
                    <a:bodyPr/>
                    <a:lstStyle/>
                    <a:p>
                      <a:pPr algn="l" fontAlgn="b"/>
                      <a:endParaRPr lang="en-US" sz="8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4">
                  <a:txBody>
                    <a:bodyPr/>
                    <a:lstStyle/>
                    <a:p>
                      <a:pPr algn="l" fontAlgn="b"/>
                      <a:r>
                        <a:rPr lang="en-US" sz="1200" b="1" i="0" u="none" strike="noStrike" dirty="0">
                          <a:solidFill>
                            <a:srgbClr val="000000"/>
                          </a:solidFill>
                          <a:effectLst/>
                          <a:latin typeface="Tahoma" panose="020B0604030504040204" pitchFamily="34" charset="0"/>
                        </a:rPr>
                        <a:t>Net Other Income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200" b="0" i="0" u="none" strike="noStrike" dirty="0">
                          <a:solidFill>
                            <a:srgbClr val="000000"/>
                          </a:solidFill>
                          <a:effectLst/>
                          <a:latin typeface="Tahoma" panose="020B0604030504040204" pitchFamily="34" charset="0"/>
                        </a:rPr>
                        <a:t>(24,781.10)</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(323,155.30)</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7.67%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819931797"/>
                  </a:ext>
                </a:extLst>
              </a:tr>
              <a:tr h="186782">
                <a:tc gridSpan="4">
                  <a:txBody>
                    <a:bodyPr/>
                    <a:lstStyle/>
                    <a:p>
                      <a:pPr algn="l" fontAlgn="b"/>
                      <a:r>
                        <a:rPr lang="en-US" sz="1200" b="1" i="0" u="none" strike="noStrike" dirty="0">
                          <a:solidFill>
                            <a:srgbClr val="000000"/>
                          </a:solidFill>
                          <a:effectLst/>
                          <a:latin typeface="Tahoma" panose="020B0604030504040204" pitchFamily="34" charset="0"/>
                        </a:rPr>
                        <a:t>Net Income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1" i="0" u="none" strike="noStrike" dirty="0">
                          <a:solidFill>
                            <a:srgbClr val="000000"/>
                          </a:solidFill>
                          <a:effectLst/>
                          <a:latin typeface="Tahoma" panose="020B0604030504040204" pitchFamily="34" charset="0"/>
                        </a:rPr>
                        <a:t>(6,686.50)</a:t>
                      </a:r>
                    </a:p>
                  </a:txBody>
                  <a:tcPr marL="0" marR="0" marT="0" marB="0" anchor="b">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1" i="0" u="none" strike="noStrike" dirty="0">
                          <a:solidFill>
                            <a:srgbClr val="000000"/>
                          </a:solidFill>
                          <a:effectLst/>
                          <a:latin typeface="Tahoma" panose="020B0604030504040204" pitchFamily="34" charset="0"/>
                        </a:rPr>
                        <a:t>(24,532.16)</a:t>
                      </a:r>
                    </a:p>
                  </a:txBody>
                  <a:tcPr marL="0" marR="0" marT="0" marB="0" anchor="b">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1" i="0" u="none" strike="noStrike" dirty="0">
                          <a:solidFill>
                            <a:srgbClr val="000000"/>
                          </a:solidFill>
                          <a:effectLst/>
                          <a:latin typeface="Tahoma" panose="020B0604030504040204" pitchFamily="34" charset="0"/>
                        </a:rPr>
                        <a:t>27.26% </a:t>
                      </a:r>
                    </a:p>
                  </a:txBody>
                  <a:tcPr marL="0" marR="0" marT="0" marB="0" anchor="b">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131224757"/>
                  </a:ext>
                </a:extLst>
              </a:tr>
            </a:tbl>
          </a:graphicData>
        </a:graphic>
      </p:graphicFrame>
      <p:pic>
        <p:nvPicPr>
          <p:cNvPr id="8" name="FILTER" hidden="1">
            <a:extLst>
              <a:ext uri="{FF2B5EF4-FFF2-40B4-BE49-F238E27FC236}">
                <a16:creationId xmlns:a16="http://schemas.microsoft.com/office/drawing/2014/main" id="{C08D0B9A-4C9B-42C1-9880-7C0AADE041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100" y="2206625"/>
            <a:ext cx="1000256" cy="250064"/>
          </a:xfrm>
          <a:prstGeom prst="rect">
            <a:avLst/>
          </a:prstGeom>
          <a:solidFill>
            <a:srgbClr xmlns:mc="http://schemas.openxmlformats.org/markup-compatibility/2006" xmlns:a14="http://schemas.microsoft.com/office/drawing/2010/main" val="FFFFFF" mc:Ignorable="a14" a14:legacySpreadsheetColorIndex="65"/>
          </a:soli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pic>
      <p:pic>
        <p:nvPicPr>
          <p:cNvPr id="9" name="HEADER" hidden="1">
            <a:extLst>
              <a:ext uri="{FF2B5EF4-FFF2-40B4-BE49-F238E27FC236}">
                <a16:creationId xmlns:a16="http://schemas.microsoft.com/office/drawing/2014/main" id="{445F867C-9EF6-4620-8B74-85CAB54F08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2206625"/>
            <a:ext cx="1000256" cy="250064"/>
          </a:xfrm>
          <a:prstGeom prst="rect">
            <a:avLst/>
          </a:prstGeom>
          <a:solidFill>
            <a:srgbClr xmlns:mc="http://schemas.openxmlformats.org/markup-compatibility/2006" xmlns:a14="http://schemas.microsoft.com/office/drawing/2010/main" val="FFFFFF" mc:Ignorable="a14" a14:legacySpreadsheetColorIndex="65"/>
          </a:soli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pic>
    </p:spTree>
    <p:extLst>
      <p:ext uri="{BB962C8B-B14F-4D97-AF65-F5344CB8AC3E}">
        <p14:creationId xmlns:p14="http://schemas.microsoft.com/office/powerpoint/2010/main" val="1414987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BBCC2-BDAC-4CA5-8FD6-8AEE1891D497}"/>
              </a:ext>
            </a:extLst>
          </p:cNvPr>
          <p:cNvSpPr>
            <a:spLocks noGrp="1"/>
          </p:cNvSpPr>
          <p:nvPr>
            <p:ph type="title"/>
          </p:nvPr>
        </p:nvSpPr>
        <p:spPr>
          <a:xfrm>
            <a:off x="0" y="108281"/>
            <a:ext cx="5062194" cy="367149"/>
          </a:xfrm>
        </p:spPr>
        <p:txBody>
          <a:bodyPr>
            <a:normAutofit/>
          </a:bodyPr>
          <a:lstStyle/>
          <a:p>
            <a:r>
              <a:rPr lang="en-US" sz="1800" dirty="0"/>
              <a:t>Statement of Financial Position as of March 31, 2021</a:t>
            </a:r>
          </a:p>
        </p:txBody>
      </p:sp>
      <p:pic>
        <p:nvPicPr>
          <p:cNvPr id="8" name="FILTER" hidden="1">
            <a:extLst>
              <a:ext uri="{FF2B5EF4-FFF2-40B4-BE49-F238E27FC236}">
                <a16:creationId xmlns:a16="http://schemas.microsoft.com/office/drawing/2014/main" id="{DBF65D3D-ABCA-4B56-B7A9-8F304F66CF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3163" y="2206625"/>
            <a:ext cx="914400" cy="228600"/>
          </a:xfrm>
          <a:prstGeom prst="rect">
            <a:avLst/>
          </a:prstGeom>
          <a:solidFill>
            <a:srgbClr xmlns:mc="http://schemas.openxmlformats.org/markup-compatibility/2006" xmlns:a14="http://schemas.microsoft.com/office/drawing/2010/main" val="FFFFFF" mc:Ignorable="a14" a14:legacySpreadsheetColorIndex="65"/>
          </a:soli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pic>
      <p:pic>
        <p:nvPicPr>
          <p:cNvPr id="9" name="HEADER" hidden="1">
            <a:extLst>
              <a:ext uri="{FF2B5EF4-FFF2-40B4-BE49-F238E27FC236}">
                <a16:creationId xmlns:a16="http://schemas.microsoft.com/office/drawing/2014/main" id="{D7347A6E-4B80-4815-9224-06AECC2872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3163" y="2206625"/>
            <a:ext cx="914400" cy="228600"/>
          </a:xfrm>
          <a:prstGeom prst="rect">
            <a:avLst/>
          </a:prstGeom>
          <a:solidFill>
            <a:srgbClr xmlns:mc="http://schemas.openxmlformats.org/markup-compatibility/2006" xmlns:a14="http://schemas.microsoft.com/office/drawing/2010/main" val="FFFFFF" mc:Ignorable="a14" a14:legacySpreadsheetColorIndex="65"/>
          </a:soli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pic>
      <p:pic>
        <p:nvPicPr>
          <p:cNvPr id="11" name="FILTER" hidden="1">
            <a:extLst>
              <a:ext uri="{FF2B5EF4-FFF2-40B4-BE49-F238E27FC236}">
                <a16:creationId xmlns:a16="http://schemas.microsoft.com/office/drawing/2014/main" id="{DBF65D3D-ABCA-4B56-B7A9-8F304F66CF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6713" y="2183914"/>
            <a:ext cx="914400" cy="239607"/>
          </a:xfrm>
          <a:prstGeom prst="rect">
            <a:avLst/>
          </a:prstGeom>
          <a:solidFill>
            <a:srgbClr xmlns:mc="http://schemas.openxmlformats.org/markup-compatibility/2006" xmlns:a14="http://schemas.microsoft.com/office/drawing/2010/main" val="FFFFFF" mc:Ignorable="a14" a14:legacySpreadsheetColorIndex="65"/>
          </a:soli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pic>
      <p:pic>
        <p:nvPicPr>
          <p:cNvPr id="12" name="HEADER" hidden="1">
            <a:extLst>
              <a:ext uri="{FF2B5EF4-FFF2-40B4-BE49-F238E27FC236}">
                <a16:creationId xmlns:a16="http://schemas.microsoft.com/office/drawing/2014/main" id="{D7347A6E-4B80-4815-9224-06AECC2872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6713" y="2183914"/>
            <a:ext cx="914400" cy="239607"/>
          </a:xfrm>
          <a:prstGeom prst="rect">
            <a:avLst/>
          </a:prstGeom>
          <a:solidFill>
            <a:srgbClr xmlns:mc="http://schemas.openxmlformats.org/markup-compatibility/2006" xmlns:a14="http://schemas.microsoft.com/office/drawing/2010/main" val="FFFFFF" mc:Ignorable="a14" a14:legacySpreadsheetColorIndex="65"/>
          </a:soli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pic>
      <p:graphicFrame>
        <p:nvGraphicFramePr>
          <p:cNvPr id="14" name="Content Placeholder 13">
            <a:extLst>
              <a:ext uri="{FF2B5EF4-FFF2-40B4-BE49-F238E27FC236}">
                <a16:creationId xmlns:a16="http://schemas.microsoft.com/office/drawing/2014/main" id="{5C1F425D-E0DF-428A-A7C6-4D165D35D39A}"/>
              </a:ext>
            </a:extLst>
          </p:cNvPr>
          <p:cNvGraphicFramePr>
            <a:graphicFrameLocks noGrp="1"/>
          </p:cNvGraphicFramePr>
          <p:nvPr>
            <p:ph idx="1"/>
            <p:extLst>
              <p:ext uri="{D42A27DB-BD31-4B8C-83A1-F6EECF244321}">
                <p14:modId xmlns:p14="http://schemas.microsoft.com/office/powerpoint/2010/main" val="797351975"/>
              </p:ext>
            </p:extLst>
          </p:nvPr>
        </p:nvGraphicFramePr>
        <p:xfrm>
          <a:off x="252664" y="108281"/>
          <a:ext cx="11939335" cy="6404013"/>
        </p:xfrm>
        <a:graphic>
          <a:graphicData uri="http://schemas.openxmlformats.org/drawingml/2006/table">
            <a:tbl>
              <a:tblPr/>
              <a:tblGrid>
                <a:gridCol w="133455">
                  <a:extLst>
                    <a:ext uri="{9D8B030D-6E8A-4147-A177-3AD203B41FA5}">
                      <a16:colId xmlns:a16="http://schemas.microsoft.com/office/drawing/2014/main" val="4034783496"/>
                    </a:ext>
                  </a:extLst>
                </a:gridCol>
                <a:gridCol w="133455">
                  <a:extLst>
                    <a:ext uri="{9D8B030D-6E8A-4147-A177-3AD203B41FA5}">
                      <a16:colId xmlns:a16="http://schemas.microsoft.com/office/drawing/2014/main" val="1221638658"/>
                    </a:ext>
                  </a:extLst>
                </a:gridCol>
                <a:gridCol w="114390">
                  <a:extLst>
                    <a:ext uri="{9D8B030D-6E8A-4147-A177-3AD203B41FA5}">
                      <a16:colId xmlns:a16="http://schemas.microsoft.com/office/drawing/2014/main" val="1160368911"/>
                    </a:ext>
                  </a:extLst>
                </a:gridCol>
                <a:gridCol w="114390">
                  <a:extLst>
                    <a:ext uri="{9D8B030D-6E8A-4147-A177-3AD203B41FA5}">
                      <a16:colId xmlns:a16="http://schemas.microsoft.com/office/drawing/2014/main" val="2779024645"/>
                    </a:ext>
                  </a:extLst>
                </a:gridCol>
                <a:gridCol w="4200718">
                  <a:extLst>
                    <a:ext uri="{9D8B030D-6E8A-4147-A177-3AD203B41FA5}">
                      <a16:colId xmlns:a16="http://schemas.microsoft.com/office/drawing/2014/main" val="521611443"/>
                    </a:ext>
                  </a:extLst>
                </a:gridCol>
                <a:gridCol w="1480594">
                  <a:extLst>
                    <a:ext uri="{9D8B030D-6E8A-4147-A177-3AD203B41FA5}">
                      <a16:colId xmlns:a16="http://schemas.microsoft.com/office/drawing/2014/main" val="3619533905"/>
                    </a:ext>
                  </a:extLst>
                </a:gridCol>
                <a:gridCol w="499035">
                  <a:extLst>
                    <a:ext uri="{9D8B030D-6E8A-4147-A177-3AD203B41FA5}">
                      <a16:colId xmlns:a16="http://schemas.microsoft.com/office/drawing/2014/main" val="3527233382"/>
                    </a:ext>
                  </a:extLst>
                </a:gridCol>
                <a:gridCol w="1355017">
                  <a:extLst>
                    <a:ext uri="{9D8B030D-6E8A-4147-A177-3AD203B41FA5}">
                      <a16:colId xmlns:a16="http://schemas.microsoft.com/office/drawing/2014/main" val="3779911730"/>
                    </a:ext>
                  </a:extLst>
                </a:gridCol>
                <a:gridCol w="388942">
                  <a:extLst>
                    <a:ext uri="{9D8B030D-6E8A-4147-A177-3AD203B41FA5}">
                      <a16:colId xmlns:a16="http://schemas.microsoft.com/office/drawing/2014/main" val="2026525060"/>
                    </a:ext>
                  </a:extLst>
                </a:gridCol>
                <a:gridCol w="1040917">
                  <a:extLst>
                    <a:ext uri="{9D8B030D-6E8A-4147-A177-3AD203B41FA5}">
                      <a16:colId xmlns:a16="http://schemas.microsoft.com/office/drawing/2014/main" val="1918870088"/>
                    </a:ext>
                  </a:extLst>
                </a:gridCol>
                <a:gridCol w="2478422">
                  <a:extLst>
                    <a:ext uri="{9D8B030D-6E8A-4147-A177-3AD203B41FA5}">
                      <a16:colId xmlns:a16="http://schemas.microsoft.com/office/drawing/2014/main" val="3066889149"/>
                    </a:ext>
                  </a:extLst>
                </a:gridCol>
              </a:tblGrid>
              <a:tr h="267615">
                <a:tc>
                  <a:txBody>
                    <a:bodyPr/>
                    <a:lstStyle/>
                    <a:p>
                      <a:pPr algn="ctr" fontAlgn="b"/>
                      <a:endParaRPr lang="en-US" sz="10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US" sz="10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US" sz="10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US" sz="10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r>
                        <a:rPr lang="en-US" sz="1200" b="1" i="0" u="none" strike="noStrike" dirty="0">
                          <a:solidFill>
                            <a:srgbClr val="000000"/>
                          </a:solidFill>
                          <a:effectLst/>
                          <a:latin typeface="Tahoma" panose="020B0604030504040204" pitchFamily="34" charset="0"/>
                        </a:rPr>
                        <a:t>Mar 31, 21</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200" b="1" i="0" u="none" strike="noStrike" dirty="0">
                          <a:solidFill>
                            <a:srgbClr val="000000"/>
                          </a:solidFill>
                          <a:effectLst/>
                          <a:latin typeface="Tahoma" panose="020B0604030504040204" pitchFamily="34" charset="0"/>
                        </a:rPr>
                        <a:t>Feb 28, 21</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200" b="1" i="0" u="none" strike="noStrike" dirty="0">
                          <a:solidFill>
                            <a:srgbClr val="000000"/>
                          </a:solidFill>
                          <a:effectLst/>
                          <a:latin typeface="Tahoma" panose="020B0604030504040204" pitchFamily="34" charset="0"/>
                        </a:rPr>
                        <a:t>$ Change</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059996264"/>
                  </a:ext>
                </a:extLst>
              </a:tr>
              <a:tr h="255981">
                <a:tc gridSpan="5">
                  <a:txBody>
                    <a:bodyPr/>
                    <a:lstStyle/>
                    <a:p>
                      <a:pPr algn="l" fontAlgn="b"/>
                      <a:r>
                        <a:rPr lang="en-US" sz="1200" b="1" i="0" u="none" strike="noStrike" dirty="0">
                          <a:solidFill>
                            <a:srgbClr val="000000"/>
                          </a:solidFill>
                          <a:effectLst/>
                          <a:latin typeface="Tahoma" panose="020B0604030504040204" pitchFamily="34" charset="0"/>
                        </a:rPr>
                        <a:t>ASSETS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064538582"/>
                  </a:ext>
                </a:extLst>
              </a:tr>
              <a:tr h="244346">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4">
                  <a:txBody>
                    <a:bodyPr/>
                    <a:lstStyle/>
                    <a:p>
                      <a:pPr algn="l" fontAlgn="b"/>
                      <a:r>
                        <a:rPr lang="en-US" sz="1200" b="0" i="0" u="none" strike="noStrike" dirty="0">
                          <a:solidFill>
                            <a:srgbClr val="000000"/>
                          </a:solidFill>
                          <a:effectLst/>
                          <a:latin typeface="Tahoma" panose="020B0604030504040204" pitchFamily="34" charset="0"/>
                        </a:rPr>
                        <a:t>Current Assets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975109450"/>
                  </a:ext>
                </a:extLst>
              </a:tr>
              <a:tr h="244346">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3">
                  <a:txBody>
                    <a:bodyPr/>
                    <a:lstStyle/>
                    <a:p>
                      <a:pPr algn="l" fontAlgn="b"/>
                      <a:r>
                        <a:rPr lang="en-US" sz="1200" b="0" i="0" u="none" strike="noStrike" dirty="0">
                          <a:solidFill>
                            <a:srgbClr val="000000"/>
                          </a:solidFill>
                          <a:effectLst/>
                          <a:latin typeface="Tahoma" panose="020B0604030504040204" pitchFamily="34" charset="0"/>
                        </a:rPr>
                        <a:t>Checking/Savings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712673515"/>
                  </a:ext>
                </a:extLst>
              </a:tr>
              <a:tr h="232708">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2">
                  <a:txBody>
                    <a:bodyPr/>
                    <a:lstStyle/>
                    <a:p>
                      <a:pPr algn="l" fontAlgn="b"/>
                      <a:r>
                        <a:rPr lang="en-US" sz="1200" b="0" i="0" u="none" strike="noStrike" dirty="0">
                          <a:solidFill>
                            <a:srgbClr val="000000"/>
                          </a:solidFill>
                          <a:effectLst/>
                          <a:latin typeface="Tahoma" panose="020B0604030504040204" pitchFamily="34" charset="0"/>
                        </a:rPr>
                        <a:t>10100 · Operating Account</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1200" b="0" i="0" u="none" strike="noStrike" dirty="0">
                          <a:solidFill>
                            <a:srgbClr val="000000"/>
                          </a:solidFill>
                          <a:effectLst/>
                          <a:latin typeface="Tahoma" panose="020B0604030504040204" pitchFamily="34" charset="0"/>
                        </a:rPr>
                        <a:t>70,514.53 </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72,428.53 </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(1,914.00)</a:t>
                      </a:r>
                    </a:p>
                  </a:txBody>
                  <a:tcPr marL="0" marR="0" marT="0"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Monthly bills paid</a:t>
                      </a:r>
                    </a:p>
                  </a:txBody>
                  <a:tcPr marL="0" marR="0" marT="0" marB="0" anchor="b">
                    <a:lnL>
                      <a:noFill/>
                    </a:lnL>
                    <a:lnR>
                      <a:noFill/>
                    </a:lnR>
                    <a:lnT>
                      <a:noFill/>
                    </a:lnT>
                    <a:lnB>
                      <a:noFill/>
                    </a:lnB>
                  </a:tcPr>
                </a:tc>
                <a:extLst>
                  <a:ext uri="{0D108BD9-81ED-4DB2-BD59-A6C34878D82A}">
                    <a16:rowId xmlns:a16="http://schemas.microsoft.com/office/drawing/2014/main" val="1632739148"/>
                  </a:ext>
                </a:extLst>
              </a:tr>
              <a:tr h="244346">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2">
                  <a:txBody>
                    <a:bodyPr/>
                    <a:lstStyle/>
                    <a:p>
                      <a:pPr algn="l" fontAlgn="b"/>
                      <a:r>
                        <a:rPr lang="en-US" sz="1200" b="0" i="0" u="none" strike="noStrike" dirty="0">
                          <a:solidFill>
                            <a:srgbClr val="000000"/>
                          </a:solidFill>
                          <a:effectLst/>
                          <a:latin typeface="Tahoma" panose="020B0604030504040204" pitchFamily="34" charset="0"/>
                        </a:rPr>
                        <a:t>10200 · Reserve Account</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1200" b="0" i="0" u="none" strike="noStrike" dirty="0">
                          <a:solidFill>
                            <a:srgbClr val="000000"/>
                          </a:solidFill>
                          <a:effectLst/>
                          <a:latin typeface="Tahoma" panose="020B0604030504040204" pitchFamily="34" charset="0"/>
                        </a:rPr>
                        <a:t>1,894,037.81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1,893,796.55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241.26 </a:t>
                      </a:r>
                    </a:p>
                  </a:txBody>
                  <a:tcPr marL="0" marR="0" marT="0"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Monthly interest income</a:t>
                      </a:r>
                    </a:p>
                  </a:txBody>
                  <a:tcPr marL="0" marR="0" marT="0" marB="0" anchor="b">
                    <a:lnL>
                      <a:noFill/>
                    </a:lnL>
                    <a:lnR>
                      <a:noFill/>
                    </a:lnR>
                    <a:lnT>
                      <a:noFill/>
                    </a:lnT>
                    <a:lnB>
                      <a:noFill/>
                    </a:lnB>
                  </a:tcPr>
                </a:tc>
                <a:extLst>
                  <a:ext uri="{0D108BD9-81ED-4DB2-BD59-A6C34878D82A}">
                    <a16:rowId xmlns:a16="http://schemas.microsoft.com/office/drawing/2014/main" val="569776156"/>
                  </a:ext>
                </a:extLst>
              </a:tr>
              <a:tr h="232708">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3">
                  <a:txBody>
                    <a:bodyPr/>
                    <a:lstStyle/>
                    <a:p>
                      <a:pPr algn="l" fontAlgn="b"/>
                      <a:r>
                        <a:rPr lang="en-US" sz="1200" b="0" i="0" u="none" strike="noStrike" dirty="0">
                          <a:solidFill>
                            <a:srgbClr val="000000"/>
                          </a:solidFill>
                          <a:effectLst/>
                          <a:latin typeface="Tahoma" panose="020B0604030504040204" pitchFamily="34" charset="0"/>
                        </a:rPr>
                        <a:t>Total Checking/Savings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1200" b="0" i="0" u="none" strike="noStrike" dirty="0">
                          <a:solidFill>
                            <a:srgbClr val="000000"/>
                          </a:solidFill>
                          <a:effectLst/>
                          <a:latin typeface="Tahoma" panose="020B0604030504040204" pitchFamily="34" charset="0"/>
                        </a:rPr>
                        <a:t>1,964,552.34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1,966,225.08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(1,672.74)</a:t>
                      </a:r>
                    </a:p>
                  </a:txBody>
                  <a:tcPr marL="0" marR="0" marT="0" marB="0" anchor="b">
                    <a:lnL>
                      <a:noFill/>
                    </a:lnL>
                    <a:lnR>
                      <a:noFill/>
                    </a:lnR>
                    <a:lnT>
                      <a:noFill/>
                    </a:lnT>
                    <a:lnB>
                      <a:noFill/>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987083246"/>
                  </a:ext>
                </a:extLst>
              </a:tr>
              <a:tr h="232708">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3">
                  <a:txBody>
                    <a:bodyPr/>
                    <a:lstStyle/>
                    <a:p>
                      <a:pPr algn="l" fontAlgn="b"/>
                      <a:r>
                        <a:rPr lang="en-US" sz="1200" b="0" i="0" u="none" strike="noStrike" dirty="0">
                          <a:solidFill>
                            <a:srgbClr val="000000"/>
                          </a:solidFill>
                          <a:effectLst/>
                          <a:latin typeface="Tahoma" panose="020B0604030504040204" pitchFamily="34" charset="0"/>
                        </a:rPr>
                        <a:t>Accounts Receivable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848843745"/>
                  </a:ext>
                </a:extLst>
              </a:tr>
              <a:tr h="232708">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2">
                  <a:txBody>
                    <a:bodyPr/>
                    <a:lstStyle/>
                    <a:p>
                      <a:pPr algn="l" fontAlgn="b"/>
                      <a:r>
                        <a:rPr lang="en-US" sz="1200" b="0" i="0" u="none" strike="noStrike" dirty="0">
                          <a:solidFill>
                            <a:srgbClr val="000000"/>
                          </a:solidFill>
                          <a:effectLst/>
                          <a:latin typeface="Tahoma" panose="020B0604030504040204" pitchFamily="34" charset="0"/>
                        </a:rPr>
                        <a:t>11100 · Accounts Receivable</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1200" b="0" i="0" u="none" strike="noStrike" dirty="0">
                          <a:solidFill>
                            <a:srgbClr val="000000"/>
                          </a:solidFill>
                          <a:effectLst/>
                          <a:latin typeface="Tahoma" panose="020B0604030504040204" pitchFamily="34" charset="0"/>
                        </a:rPr>
                        <a:t>896,594.98 </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896,594.98 </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0.00 </a:t>
                      </a:r>
                    </a:p>
                  </a:txBody>
                  <a:tcPr marL="0" marR="0" marT="0" marB="0" anchor="b">
                    <a:lnL>
                      <a:noFill/>
                    </a:lnL>
                    <a:lnR>
                      <a:noFill/>
                    </a:lnR>
                    <a:lnT>
                      <a:noFill/>
                    </a:lnT>
                    <a:lnB>
                      <a:noFill/>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245487065"/>
                  </a:ext>
                </a:extLst>
              </a:tr>
              <a:tr h="232708">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2">
                  <a:txBody>
                    <a:bodyPr/>
                    <a:lstStyle/>
                    <a:p>
                      <a:pPr algn="l" fontAlgn="b"/>
                      <a:r>
                        <a:rPr lang="en-US" sz="1200" b="0" i="0" u="none" strike="noStrike" dirty="0">
                          <a:solidFill>
                            <a:srgbClr val="000000"/>
                          </a:solidFill>
                          <a:effectLst/>
                          <a:latin typeface="Tahoma" panose="020B0604030504040204" pitchFamily="34" charset="0"/>
                        </a:rPr>
                        <a:t>11150 · Allowance for Doubtful Accounts</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1200" b="0" i="0" u="none" strike="noStrike" dirty="0">
                          <a:solidFill>
                            <a:srgbClr val="000000"/>
                          </a:solidFill>
                          <a:effectLst/>
                          <a:latin typeface="Tahoma" panose="020B0604030504040204" pitchFamily="34" charset="0"/>
                        </a:rPr>
                        <a:t>(88,419.08)</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(88,419.08)</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0.00 </a:t>
                      </a:r>
                    </a:p>
                  </a:txBody>
                  <a:tcPr marL="0" marR="0" marT="0" marB="0" anchor="b">
                    <a:lnL>
                      <a:noFill/>
                    </a:lnL>
                    <a:lnR>
                      <a:noFill/>
                    </a:lnR>
                    <a:lnT>
                      <a:noFill/>
                    </a:lnT>
                    <a:lnB>
                      <a:noFill/>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11551008"/>
                  </a:ext>
                </a:extLst>
              </a:tr>
              <a:tr h="597922">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2">
                  <a:txBody>
                    <a:bodyPr/>
                    <a:lstStyle/>
                    <a:p>
                      <a:pPr algn="l" fontAlgn="b"/>
                      <a:r>
                        <a:rPr lang="en-US" sz="1200" b="0" i="0" u="none" strike="noStrike" dirty="0">
                          <a:solidFill>
                            <a:srgbClr val="000000"/>
                          </a:solidFill>
                          <a:effectLst/>
                          <a:latin typeface="Tahoma" panose="020B0604030504040204" pitchFamily="34" charset="0"/>
                        </a:rPr>
                        <a:t>11300 · Grants Receivable</a:t>
                      </a:r>
                    </a:p>
                  </a:txBody>
                  <a:tcPr marL="0" marR="0" marT="0" marB="0" anchor="b">
                    <a:lnL>
                      <a:noFill/>
                    </a:lnL>
                    <a:lnR>
                      <a:noFill/>
                    </a:lnR>
                    <a:lnT>
                      <a:noFill/>
                    </a:lnT>
                    <a:lnB>
                      <a:noFill/>
                    </a:lnB>
                    <a:noFill/>
                  </a:tcPr>
                </a:tc>
                <a:tc hMerge="1">
                  <a:txBody>
                    <a:bodyPr/>
                    <a:lstStyle/>
                    <a:p>
                      <a:endParaRPr lang="en-US"/>
                    </a:p>
                  </a:txBody>
                  <a:tcPr/>
                </a:tc>
                <a:tc>
                  <a:txBody>
                    <a:bodyPr/>
                    <a:lstStyle/>
                    <a:p>
                      <a:pPr algn="r" fontAlgn="b"/>
                      <a:r>
                        <a:rPr lang="en-US" sz="1200" b="0" i="0" u="none" strike="noStrike" dirty="0">
                          <a:solidFill>
                            <a:srgbClr val="000000"/>
                          </a:solidFill>
                          <a:effectLst/>
                          <a:latin typeface="Tahoma" panose="020B0604030504040204" pitchFamily="34" charset="0"/>
                        </a:rPr>
                        <a:t>343,019.80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324,519.80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18,500.00 </a:t>
                      </a:r>
                    </a:p>
                  </a:txBody>
                  <a:tcPr marL="0" marR="0" marT="0" marB="0" anchor="b">
                    <a:lnL>
                      <a:noFill/>
                    </a:lnL>
                    <a:lnR>
                      <a:noFill/>
                    </a:lnR>
                    <a:lnT>
                      <a:noFill/>
                    </a:lnT>
                    <a:lnB>
                      <a:noFill/>
                    </a:lnB>
                    <a:noFill/>
                  </a:tcPr>
                </a:tc>
                <a:tc>
                  <a:txBody>
                    <a:bodyPr/>
                    <a:lstStyle/>
                    <a:p>
                      <a:pPr algn="ctr" fontAlgn="b"/>
                      <a:r>
                        <a:rPr lang="en-US" sz="1200" b="0" i="0" u="none" strike="noStrike" dirty="0">
                          <a:solidFill>
                            <a:srgbClr val="000000"/>
                          </a:solidFill>
                          <a:effectLst/>
                          <a:latin typeface="Calibri" panose="020F0502020204030204" pitchFamily="34" charset="0"/>
                        </a:rPr>
                        <a:t>Increase due to reimbursement invoice for Relentless Challenge Grant to cover MIT-VMS invoice.</a:t>
                      </a:r>
                    </a:p>
                  </a:txBody>
                  <a:tcPr marL="0" marR="0" marT="0" marB="0" anchor="b">
                    <a:lnL>
                      <a:noFill/>
                    </a:lnL>
                    <a:lnR>
                      <a:noFill/>
                    </a:lnR>
                    <a:lnT>
                      <a:noFill/>
                    </a:lnT>
                    <a:lnB>
                      <a:noFill/>
                    </a:lnB>
                    <a:noFill/>
                  </a:tcPr>
                </a:tc>
                <a:extLst>
                  <a:ext uri="{0D108BD9-81ED-4DB2-BD59-A6C34878D82A}">
                    <a16:rowId xmlns:a16="http://schemas.microsoft.com/office/drawing/2014/main" val="3244483798"/>
                  </a:ext>
                </a:extLst>
              </a:tr>
              <a:tr h="232708">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3">
                  <a:txBody>
                    <a:bodyPr/>
                    <a:lstStyle/>
                    <a:p>
                      <a:pPr algn="l" fontAlgn="b"/>
                      <a:r>
                        <a:rPr lang="en-US" sz="1200" b="0" i="0" u="none" strike="noStrike" dirty="0">
                          <a:solidFill>
                            <a:srgbClr val="000000"/>
                          </a:solidFill>
                          <a:effectLst/>
                          <a:latin typeface="Tahoma" panose="020B0604030504040204" pitchFamily="34" charset="0"/>
                        </a:rPr>
                        <a:t>Total Accounts Receivable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1200" b="0" i="0" u="none" strike="noStrike" dirty="0">
                          <a:solidFill>
                            <a:srgbClr val="000000"/>
                          </a:solidFill>
                          <a:effectLst/>
                          <a:latin typeface="Tahoma" panose="020B0604030504040204" pitchFamily="34" charset="0"/>
                        </a:rPr>
                        <a:t>1,151,195.70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1,132,695.70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18,500.00 </a:t>
                      </a:r>
                    </a:p>
                  </a:txBody>
                  <a:tcPr marL="0" marR="0" marT="0" marB="0" anchor="b">
                    <a:lnL>
                      <a:noFill/>
                    </a:lnL>
                    <a:lnR>
                      <a:noFill/>
                    </a:lnR>
                    <a:lnT>
                      <a:noFill/>
                    </a:lnT>
                    <a:lnB>
                      <a:noFill/>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229741451"/>
                  </a:ext>
                </a:extLst>
              </a:tr>
              <a:tr h="232708">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3">
                  <a:txBody>
                    <a:bodyPr/>
                    <a:lstStyle/>
                    <a:p>
                      <a:pPr algn="l" fontAlgn="b"/>
                      <a:r>
                        <a:rPr lang="en-US" sz="1200" b="0" i="0" u="none" strike="noStrike" dirty="0">
                          <a:solidFill>
                            <a:srgbClr val="000000"/>
                          </a:solidFill>
                          <a:effectLst/>
                          <a:latin typeface="Tahoma" panose="020B0604030504040204" pitchFamily="34" charset="0"/>
                        </a:rPr>
                        <a:t>Other Current Assets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764339640"/>
                  </a:ext>
                </a:extLst>
              </a:tr>
              <a:tr h="314157">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2">
                  <a:txBody>
                    <a:bodyPr/>
                    <a:lstStyle/>
                    <a:p>
                      <a:pPr algn="l" fontAlgn="b"/>
                      <a:r>
                        <a:rPr lang="en-US" sz="1200" b="0" i="0" u="none" strike="noStrike" dirty="0">
                          <a:solidFill>
                            <a:srgbClr val="000000"/>
                          </a:solidFill>
                          <a:effectLst/>
                          <a:latin typeface="Tahoma" panose="020B0604030504040204" pitchFamily="34" charset="0"/>
                        </a:rPr>
                        <a:t>14000 · Real Property Held for Resale</a:t>
                      </a:r>
                    </a:p>
                  </a:txBody>
                  <a:tcPr marL="0" marR="0" marT="0" marB="0" anchor="b">
                    <a:lnL>
                      <a:noFill/>
                    </a:lnL>
                    <a:lnR>
                      <a:noFill/>
                    </a:lnR>
                    <a:lnT>
                      <a:noFill/>
                    </a:lnT>
                    <a:lnB>
                      <a:noFill/>
                    </a:lnB>
                    <a:noFill/>
                  </a:tcPr>
                </a:tc>
                <a:tc hMerge="1">
                  <a:txBody>
                    <a:bodyPr/>
                    <a:lstStyle/>
                    <a:p>
                      <a:endParaRPr lang="en-US"/>
                    </a:p>
                  </a:txBody>
                  <a:tcPr/>
                </a:tc>
                <a:tc>
                  <a:txBody>
                    <a:bodyPr/>
                    <a:lstStyle/>
                    <a:p>
                      <a:pPr algn="r" fontAlgn="b"/>
                      <a:r>
                        <a:rPr lang="en-US" sz="1200" b="0" i="0" u="none" strike="noStrike" dirty="0">
                          <a:solidFill>
                            <a:srgbClr val="000000"/>
                          </a:solidFill>
                          <a:effectLst/>
                          <a:latin typeface="Tahoma" panose="020B0604030504040204" pitchFamily="34" charset="0"/>
                        </a:rPr>
                        <a:t>3,187,997.59 </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3,178,465.24 </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9,532.35 </a:t>
                      </a:r>
                    </a:p>
                  </a:txBody>
                  <a:tcPr marL="0" marR="0" marT="0" marB="0" anchor="b">
                    <a:lnL>
                      <a:noFill/>
                    </a:lnL>
                    <a:lnR>
                      <a:noFill/>
                    </a:lnR>
                    <a:lnT>
                      <a:noFill/>
                    </a:lnT>
                    <a:lnB>
                      <a:noFill/>
                    </a:lnB>
                    <a:noFill/>
                  </a:tcPr>
                </a:tc>
                <a:tc>
                  <a:txBody>
                    <a:bodyPr/>
                    <a:lstStyle/>
                    <a:p>
                      <a:pPr algn="ctr" fontAlgn="b"/>
                      <a:r>
                        <a:rPr lang="en-US" sz="1200" b="0" i="0" u="none" strike="noStrike" dirty="0">
                          <a:solidFill>
                            <a:srgbClr val="000000"/>
                          </a:solidFill>
                          <a:effectLst/>
                          <a:latin typeface="Calibri" panose="020F0502020204030204" pitchFamily="34" charset="0"/>
                        </a:rPr>
                        <a:t>Improvements to Aspen </a:t>
                      </a:r>
                    </a:p>
                  </a:txBody>
                  <a:tcPr marL="0" marR="0" marT="0" marB="0" anchor="b">
                    <a:lnL>
                      <a:noFill/>
                    </a:lnL>
                    <a:lnR>
                      <a:noFill/>
                    </a:lnR>
                    <a:lnT>
                      <a:noFill/>
                    </a:lnT>
                    <a:lnB>
                      <a:noFill/>
                    </a:lnB>
                    <a:noFill/>
                  </a:tcPr>
                </a:tc>
                <a:extLst>
                  <a:ext uri="{0D108BD9-81ED-4DB2-BD59-A6C34878D82A}">
                    <a16:rowId xmlns:a16="http://schemas.microsoft.com/office/drawing/2014/main" val="2663140964"/>
                  </a:ext>
                </a:extLst>
              </a:tr>
              <a:tr h="244346">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2">
                  <a:txBody>
                    <a:bodyPr/>
                    <a:lstStyle/>
                    <a:p>
                      <a:pPr algn="l" fontAlgn="b"/>
                      <a:r>
                        <a:rPr lang="en-US" sz="1200" b="0" i="0" u="none" strike="noStrike" dirty="0">
                          <a:solidFill>
                            <a:srgbClr val="000000"/>
                          </a:solidFill>
                          <a:effectLst/>
                          <a:latin typeface="Tahoma" panose="020B0604030504040204" pitchFamily="34" charset="0"/>
                        </a:rPr>
                        <a:t>15100 · Deposits on Purchase Contracts</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1200" b="0" i="0" u="none" strike="noStrike" dirty="0">
                          <a:solidFill>
                            <a:srgbClr val="000000"/>
                          </a:solidFill>
                          <a:effectLst/>
                          <a:latin typeface="Tahoma" panose="020B0604030504040204" pitchFamily="34" charset="0"/>
                        </a:rPr>
                        <a:t>12,542.27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12,542.27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0.00 </a:t>
                      </a:r>
                    </a:p>
                  </a:txBody>
                  <a:tcPr marL="0" marR="0" marT="0" marB="0" anchor="b">
                    <a:lnL>
                      <a:noFill/>
                    </a:lnL>
                    <a:lnR>
                      <a:noFill/>
                    </a:lnR>
                    <a:lnT>
                      <a:noFill/>
                    </a:lnT>
                    <a:lnB>
                      <a:noFill/>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611619823"/>
                  </a:ext>
                </a:extLst>
              </a:tr>
              <a:tr h="244346">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3">
                  <a:txBody>
                    <a:bodyPr/>
                    <a:lstStyle/>
                    <a:p>
                      <a:pPr algn="l" fontAlgn="b"/>
                      <a:r>
                        <a:rPr lang="en-US" sz="1200" b="0" i="0" u="none" strike="noStrike" dirty="0">
                          <a:solidFill>
                            <a:srgbClr val="000000"/>
                          </a:solidFill>
                          <a:effectLst/>
                          <a:latin typeface="Tahoma" panose="020B0604030504040204" pitchFamily="34" charset="0"/>
                        </a:rPr>
                        <a:t>Total Other Current Assets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1200" b="0" i="0" u="none" strike="noStrike" dirty="0">
                          <a:solidFill>
                            <a:srgbClr val="000000"/>
                          </a:solidFill>
                          <a:effectLst/>
                          <a:latin typeface="Tahoma" panose="020B0604030504040204" pitchFamily="34" charset="0"/>
                        </a:rPr>
                        <a:t>3,200,539.86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3,191,007.51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9,532.35 </a:t>
                      </a:r>
                    </a:p>
                  </a:txBody>
                  <a:tcPr marL="0" marR="0" marT="0" marB="0" anchor="b">
                    <a:lnL>
                      <a:noFill/>
                    </a:lnL>
                    <a:lnR>
                      <a:noFill/>
                    </a:lnR>
                    <a:lnT>
                      <a:noFill/>
                    </a:lnT>
                    <a:lnB>
                      <a:noFill/>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685655691"/>
                  </a:ext>
                </a:extLst>
              </a:tr>
              <a:tr h="232708">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4">
                  <a:txBody>
                    <a:bodyPr/>
                    <a:lstStyle/>
                    <a:p>
                      <a:pPr algn="l" fontAlgn="b"/>
                      <a:r>
                        <a:rPr lang="en-US" sz="1200" b="0" i="0" u="none" strike="noStrike" dirty="0">
                          <a:solidFill>
                            <a:srgbClr val="000000"/>
                          </a:solidFill>
                          <a:effectLst/>
                          <a:latin typeface="Tahoma" panose="020B0604030504040204" pitchFamily="34" charset="0"/>
                        </a:rPr>
                        <a:t>Total Current Assets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200" b="0" i="0" u="none" strike="noStrike" dirty="0">
                          <a:solidFill>
                            <a:srgbClr val="000000"/>
                          </a:solidFill>
                          <a:effectLst/>
                          <a:latin typeface="Tahoma" panose="020B0604030504040204" pitchFamily="34" charset="0"/>
                        </a:rPr>
                        <a:t>6,316,287.90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6,289,928.29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26,359.61 </a:t>
                      </a:r>
                    </a:p>
                  </a:txBody>
                  <a:tcPr marL="0" marR="0" marT="0" marB="0" anchor="b">
                    <a:lnL>
                      <a:noFill/>
                    </a:lnL>
                    <a:lnR>
                      <a:noFill/>
                    </a:lnR>
                    <a:lnT>
                      <a:noFill/>
                    </a:lnT>
                    <a:lnB>
                      <a:noFill/>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15899108"/>
                  </a:ext>
                </a:extLst>
              </a:tr>
              <a:tr h="232708">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4">
                  <a:txBody>
                    <a:bodyPr/>
                    <a:lstStyle/>
                    <a:p>
                      <a:pPr algn="l" fontAlgn="b"/>
                      <a:r>
                        <a:rPr lang="en-US" sz="1200" b="0" i="0" u="none" strike="noStrike" dirty="0">
                          <a:solidFill>
                            <a:srgbClr val="000000"/>
                          </a:solidFill>
                          <a:effectLst/>
                          <a:latin typeface="Tahoma" panose="020B0604030504040204" pitchFamily="34" charset="0"/>
                        </a:rPr>
                        <a:t>Other Assets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930124177"/>
                  </a:ext>
                </a:extLst>
              </a:tr>
              <a:tr h="232708">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3">
                  <a:txBody>
                    <a:bodyPr/>
                    <a:lstStyle/>
                    <a:p>
                      <a:pPr algn="l" fontAlgn="b"/>
                      <a:r>
                        <a:rPr lang="en-US" sz="1200" b="0" i="0" u="none" strike="noStrike" dirty="0">
                          <a:solidFill>
                            <a:srgbClr val="000000"/>
                          </a:solidFill>
                          <a:effectLst/>
                          <a:latin typeface="Tahoma" panose="020B0604030504040204" pitchFamily="34" charset="0"/>
                        </a:rPr>
                        <a:t>18310 · Investment in Antrim Group, LLC</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1200" b="0" i="0" u="none" strike="noStrike" dirty="0">
                          <a:solidFill>
                            <a:srgbClr val="000000"/>
                          </a:solidFill>
                          <a:effectLst/>
                          <a:latin typeface="Tahoma" panose="020B0604030504040204" pitchFamily="34" charset="0"/>
                        </a:rPr>
                        <a:t>127,620.00 </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127,620.00 </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0.00 </a:t>
                      </a:r>
                    </a:p>
                  </a:txBody>
                  <a:tcPr marL="0" marR="0" marT="0" marB="0" anchor="b">
                    <a:lnL>
                      <a:noFill/>
                    </a:lnL>
                    <a:lnR>
                      <a:noFill/>
                    </a:lnR>
                    <a:lnT>
                      <a:noFill/>
                    </a:lnT>
                    <a:lnB>
                      <a:noFill/>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304359873"/>
                  </a:ext>
                </a:extLst>
              </a:tr>
              <a:tr h="465420">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3">
                  <a:txBody>
                    <a:bodyPr/>
                    <a:lstStyle/>
                    <a:p>
                      <a:pPr algn="l" fontAlgn="b"/>
                      <a:r>
                        <a:rPr lang="en-US" sz="1200" b="0" i="0" u="none" strike="noStrike" dirty="0">
                          <a:solidFill>
                            <a:srgbClr val="000000"/>
                          </a:solidFill>
                          <a:effectLst/>
                          <a:latin typeface="Tahoma" panose="020B0604030504040204" pitchFamily="34" charset="0"/>
                        </a:rPr>
                        <a:t>18320 · Investment in OTDC</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1200" b="0" i="0" u="none" strike="noStrike" dirty="0">
                          <a:solidFill>
                            <a:srgbClr val="000000"/>
                          </a:solidFill>
                          <a:effectLst/>
                          <a:latin typeface="Tahoma" panose="020B0604030504040204" pitchFamily="34" charset="0"/>
                        </a:rPr>
                        <a:t>4,646.00 </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4,496.00 </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150.00 </a:t>
                      </a:r>
                    </a:p>
                  </a:txBody>
                  <a:tcPr marL="0" marR="0" marT="0"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Monthly business tax paid for OTDC</a:t>
                      </a:r>
                    </a:p>
                  </a:txBody>
                  <a:tcPr marL="0" marR="0" marT="0" marB="0" anchor="b">
                    <a:lnL>
                      <a:noFill/>
                    </a:lnL>
                    <a:lnR>
                      <a:noFill/>
                    </a:lnR>
                    <a:lnT>
                      <a:noFill/>
                    </a:lnT>
                    <a:lnB>
                      <a:noFill/>
                    </a:lnB>
                  </a:tcPr>
                </a:tc>
                <a:extLst>
                  <a:ext uri="{0D108BD9-81ED-4DB2-BD59-A6C34878D82A}">
                    <a16:rowId xmlns:a16="http://schemas.microsoft.com/office/drawing/2014/main" val="67565219"/>
                  </a:ext>
                </a:extLst>
              </a:tr>
              <a:tr h="232708">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3">
                  <a:txBody>
                    <a:bodyPr/>
                    <a:lstStyle/>
                    <a:p>
                      <a:pPr algn="l" fontAlgn="b"/>
                      <a:r>
                        <a:rPr lang="en-US" sz="1200" b="0" i="0" u="none" strike="noStrike" dirty="0">
                          <a:solidFill>
                            <a:srgbClr val="000000"/>
                          </a:solidFill>
                          <a:effectLst/>
                          <a:latin typeface="Tahoma" panose="020B0604030504040204" pitchFamily="34" charset="0"/>
                        </a:rPr>
                        <a:t>18330 · Investment in Joint ED Fund</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1200" b="0" i="0" u="none" strike="noStrike" dirty="0">
                          <a:solidFill>
                            <a:srgbClr val="000000"/>
                          </a:solidFill>
                          <a:effectLst/>
                          <a:latin typeface="Tahoma" panose="020B0604030504040204" pitchFamily="34" charset="0"/>
                        </a:rPr>
                        <a:t>386,600.00 </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386,600.00 </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0.00 </a:t>
                      </a:r>
                    </a:p>
                  </a:txBody>
                  <a:tcPr marL="0" marR="0" marT="0" marB="0" anchor="b">
                    <a:lnL>
                      <a:noFill/>
                    </a:lnL>
                    <a:lnR>
                      <a:noFill/>
                    </a:lnR>
                    <a:lnT>
                      <a:noFill/>
                    </a:lnT>
                    <a:lnB>
                      <a:noFill/>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4425782"/>
                  </a:ext>
                </a:extLst>
              </a:tr>
              <a:tr h="244346">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3">
                  <a:txBody>
                    <a:bodyPr/>
                    <a:lstStyle/>
                    <a:p>
                      <a:pPr algn="l" fontAlgn="b"/>
                      <a:r>
                        <a:rPr lang="en-US" sz="1200" b="0" i="0" u="none" strike="noStrike" dirty="0">
                          <a:solidFill>
                            <a:srgbClr val="000000"/>
                          </a:solidFill>
                          <a:effectLst/>
                          <a:latin typeface="Tahoma" panose="020B0604030504040204" pitchFamily="34" charset="0"/>
                        </a:rPr>
                        <a:t>18400 · Intangible Assets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1200" b="0" i="0" u="none" strike="noStrike" dirty="0">
                          <a:solidFill>
                            <a:srgbClr val="000000"/>
                          </a:solidFill>
                          <a:effectLst/>
                          <a:latin typeface="Tahoma" panose="020B0604030504040204" pitchFamily="34" charset="0"/>
                        </a:rPr>
                        <a:t>14,400.00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14,400.00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0.00 </a:t>
                      </a:r>
                    </a:p>
                  </a:txBody>
                  <a:tcPr marL="0" marR="0" marT="0" marB="0" anchor="b">
                    <a:lnL>
                      <a:noFill/>
                    </a:lnL>
                    <a:lnR>
                      <a:noFill/>
                    </a:lnR>
                    <a:lnT>
                      <a:noFill/>
                    </a:lnT>
                    <a:lnB>
                      <a:noFill/>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954055204"/>
                  </a:ext>
                </a:extLst>
              </a:tr>
              <a:tr h="244346">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4">
                  <a:txBody>
                    <a:bodyPr/>
                    <a:lstStyle/>
                    <a:p>
                      <a:pPr algn="l" fontAlgn="b"/>
                      <a:r>
                        <a:rPr lang="en-US" sz="1200" b="0" i="0" u="none" strike="noStrike" dirty="0">
                          <a:solidFill>
                            <a:srgbClr val="000000"/>
                          </a:solidFill>
                          <a:effectLst/>
                          <a:latin typeface="Tahoma" panose="020B0604030504040204" pitchFamily="34" charset="0"/>
                        </a:rPr>
                        <a:t>Total Other Assets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200" b="0" i="0" u="none" strike="noStrike" dirty="0">
                          <a:solidFill>
                            <a:srgbClr val="000000"/>
                          </a:solidFill>
                          <a:effectLst/>
                          <a:latin typeface="Tahoma" panose="020B0604030504040204" pitchFamily="34" charset="0"/>
                        </a:rPr>
                        <a:t>533,266.00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533,116.00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150.00 </a:t>
                      </a:r>
                    </a:p>
                  </a:txBody>
                  <a:tcPr marL="0" marR="0" marT="0" marB="0" anchor="b">
                    <a:lnL>
                      <a:noFill/>
                    </a:lnL>
                    <a:lnR>
                      <a:noFill/>
                    </a:lnR>
                    <a:lnT>
                      <a:noFill/>
                    </a:lnT>
                    <a:lnB>
                      <a:noFill/>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252083100"/>
                  </a:ext>
                </a:extLst>
              </a:tr>
              <a:tr h="232708">
                <a:tc gridSpan="5">
                  <a:txBody>
                    <a:bodyPr/>
                    <a:lstStyle/>
                    <a:p>
                      <a:pPr algn="l" fontAlgn="b"/>
                      <a:r>
                        <a:rPr lang="en-US" sz="1200" b="1" i="0" u="none" strike="noStrike" dirty="0">
                          <a:solidFill>
                            <a:srgbClr val="000000"/>
                          </a:solidFill>
                          <a:effectLst/>
                          <a:latin typeface="Tahoma" panose="020B0604030504040204" pitchFamily="34" charset="0"/>
                        </a:rPr>
                        <a:t>TOTAL ASSETS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200" b="1" i="0" u="none" strike="noStrike" dirty="0">
                          <a:solidFill>
                            <a:srgbClr val="000000"/>
                          </a:solidFill>
                          <a:effectLst/>
                          <a:latin typeface="Tahoma" panose="020B0604030504040204" pitchFamily="34" charset="0"/>
                        </a:rPr>
                        <a:t>6,849,553.90 </a:t>
                      </a:r>
                    </a:p>
                  </a:txBody>
                  <a:tcPr marL="0" marR="0" marT="0" marB="0" anchor="b">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1" i="0" u="none" strike="noStrike" dirty="0">
                          <a:solidFill>
                            <a:srgbClr val="000000"/>
                          </a:solidFill>
                          <a:effectLst/>
                          <a:latin typeface="Tahoma" panose="020B0604030504040204" pitchFamily="34" charset="0"/>
                        </a:rPr>
                        <a:t>6,823,044.29 </a:t>
                      </a:r>
                    </a:p>
                  </a:txBody>
                  <a:tcPr marL="0" marR="0" marT="0" marB="0" anchor="b">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r" fontAlgn="b"/>
                      <a:r>
                        <a:rPr lang="en-US" sz="1200" b="1" i="0" u="none" strike="noStrike" dirty="0">
                          <a:solidFill>
                            <a:srgbClr val="000000"/>
                          </a:solidFill>
                          <a:effectLst/>
                          <a:latin typeface="Tahoma" panose="020B0604030504040204" pitchFamily="34" charset="0"/>
                        </a:rPr>
                        <a:t>26,509.61 </a:t>
                      </a:r>
                    </a:p>
                  </a:txBody>
                  <a:tcPr marL="0" marR="0" marT="0" marB="0" anchor="b">
                    <a:lnL>
                      <a:noFill/>
                    </a:lnL>
                    <a:lnR>
                      <a:noFill/>
                    </a:lnR>
                    <a:lnT>
                      <a:noFill/>
                    </a:lnT>
                    <a:lnB>
                      <a:noFill/>
                    </a:lnB>
                  </a:tcPr>
                </a:tc>
                <a:tc>
                  <a:txBody>
                    <a:bodyPr/>
                    <a:lstStyle/>
                    <a:p>
                      <a:pPr algn="ctr" fontAlgn="b"/>
                      <a:endParaRPr lang="en-US" sz="12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922380018"/>
                  </a:ext>
                </a:extLst>
              </a:tr>
            </a:tbl>
          </a:graphicData>
        </a:graphic>
      </p:graphicFrame>
      <p:pic>
        <p:nvPicPr>
          <p:cNvPr id="16" name="FILTER" hidden="1">
            <a:extLst>
              <a:ext uri="{FF2B5EF4-FFF2-40B4-BE49-F238E27FC236}">
                <a16:creationId xmlns:a16="http://schemas.microsoft.com/office/drawing/2014/main" id="{DBF65D3D-ABCA-4B56-B7A9-8F304F66CF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4690" y="2174234"/>
            <a:ext cx="1163879" cy="240575"/>
          </a:xfrm>
          <a:prstGeom prst="rect">
            <a:avLst/>
          </a:prstGeom>
          <a:solidFill>
            <a:srgbClr xmlns:mc="http://schemas.openxmlformats.org/markup-compatibility/2006" xmlns:a14="http://schemas.microsoft.com/office/drawing/2010/main" val="FFFFFF" mc:Ignorable="a14" a14:legacySpreadsheetColorIndex="65"/>
          </a:soli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pic>
      <p:pic>
        <p:nvPicPr>
          <p:cNvPr id="17" name="HEADER" hidden="1">
            <a:extLst>
              <a:ext uri="{FF2B5EF4-FFF2-40B4-BE49-F238E27FC236}">
                <a16:creationId xmlns:a16="http://schemas.microsoft.com/office/drawing/2014/main" id="{D7347A6E-4B80-4815-9224-06AECC2872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690" y="2174234"/>
            <a:ext cx="1163879" cy="240575"/>
          </a:xfrm>
          <a:prstGeom prst="rect">
            <a:avLst/>
          </a:prstGeom>
          <a:solidFill>
            <a:srgbClr xmlns:mc="http://schemas.openxmlformats.org/markup-compatibility/2006" xmlns:a14="http://schemas.microsoft.com/office/drawing/2010/main" val="FFFFFF" mc:Ignorable="a14" a14:legacySpreadsheetColorIndex="65"/>
          </a:soli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pic>
    </p:spTree>
    <p:extLst>
      <p:ext uri="{BB962C8B-B14F-4D97-AF65-F5344CB8AC3E}">
        <p14:creationId xmlns:p14="http://schemas.microsoft.com/office/powerpoint/2010/main" val="3364650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2A36FEE5-278D-4F15-9606-8A949811DEEF}"/>
              </a:ext>
            </a:extLst>
          </p:cNvPr>
          <p:cNvGraphicFramePr>
            <a:graphicFrameLocks noGrp="1"/>
          </p:cNvGraphicFramePr>
          <p:nvPr>
            <p:ph idx="1"/>
          </p:nvPr>
        </p:nvGraphicFramePr>
        <p:xfrm>
          <a:off x="194820" y="-452486"/>
          <a:ext cx="11997180" cy="7037106"/>
        </p:xfrm>
        <a:graphic>
          <a:graphicData uri="http://schemas.openxmlformats.org/drawingml/2006/table">
            <a:tbl>
              <a:tblPr/>
              <a:tblGrid>
                <a:gridCol w="129466">
                  <a:extLst>
                    <a:ext uri="{9D8B030D-6E8A-4147-A177-3AD203B41FA5}">
                      <a16:colId xmlns:a16="http://schemas.microsoft.com/office/drawing/2014/main" val="1233839490"/>
                    </a:ext>
                  </a:extLst>
                </a:gridCol>
                <a:gridCol w="129466">
                  <a:extLst>
                    <a:ext uri="{9D8B030D-6E8A-4147-A177-3AD203B41FA5}">
                      <a16:colId xmlns:a16="http://schemas.microsoft.com/office/drawing/2014/main" val="4213049946"/>
                    </a:ext>
                  </a:extLst>
                </a:gridCol>
                <a:gridCol w="115082">
                  <a:extLst>
                    <a:ext uri="{9D8B030D-6E8A-4147-A177-3AD203B41FA5}">
                      <a16:colId xmlns:a16="http://schemas.microsoft.com/office/drawing/2014/main" val="1991356255"/>
                    </a:ext>
                  </a:extLst>
                </a:gridCol>
                <a:gridCol w="115082">
                  <a:extLst>
                    <a:ext uri="{9D8B030D-6E8A-4147-A177-3AD203B41FA5}">
                      <a16:colId xmlns:a16="http://schemas.microsoft.com/office/drawing/2014/main" val="3570794205"/>
                    </a:ext>
                  </a:extLst>
                </a:gridCol>
                <a:gridCol w="3927135">
                  <a:extLst>
                    <a:ext uri="{9D8B030D-6E8A-4147-A177-3AD203B41FA5}">
                      <a16:colId xmlns:a16="http://schemas.microsoft.com/office/drawing/2014/main" val="932364302"/>
                    </a:ext>
                  </a:extLst>
                </a:gridCol>
                <a:gridCol w="1783753">
                  <a:extLst>
                    <a:ext uri="{9D8B030D-6E8A-4147-A177-3AD203B41FA5}">
                      <a16:colId xmlns:a16="http://schemas.microsoft.com/office/drawing/2014/main" val="3467838695"/>
                    </a:ext>
                  </a:extLst>
                </a:gridCol>
                <a:gridCol w="100694">
                  <a:extLst>
                    <a:ext uri="{9D8B030D-6E8A-4147-A177-3AD203B41FA5}">
                      <a16:colId xmlns:a16="http://schemas.microsoft.com/office/drawing/2014/main" val="3655399026"/>
                    </a:ext>
                  </a:extLst>
                </a:gridCol>
                <a:gridCol w="1764573">
                  <a:extLst>
                    <a:ext uri="{9D8B030D-6E8A-4147-A177-3AD203B41FA5}">
                      <a16:colId xmlns:a16="http://schemas.microsoft.com/office/drawing/2014/main" val="444247046"/>
                    </a:ext>
                  </a:extLst>
                </a:gridCol>
                <a:gridCol w="76722">
                  <a:extLst>
                    <a:ext uri="{9D8B030D-6E8A-4147-A177-3AD203B41FA5}">
                      <a16:colId xmlns:a16="http://schemas.microsoft.com/office/drawing/2014/main" val="708450947"/>
                    </a:ext>
                  </a:extLst>
                </a:gridCol>
                <a:gridCol w="1361789">
                  <a:extLst>
                    <a:ext uri="{9D8B030D-6E8A-4147-A177-3AD203B41FA5}">
                      <a16:colId xmlns:a16="http://schemas.microsoft.com/office/drawing/2014/main" val="1803372822"/>
                    </a:ext>
                  </a:extLst>
                </a:gridCol>
                <a:gridCol w="2493418">
                  <a:extLst>
                    <a:ext uri="{9D8B030D-6E8A-4147-A177-3AD203B41FA5}">
                      <a16:colId xmlns:a16="http://schemas.microsoft.com/office/drawing/2014/main" val="1488694424"/>
                    </a:ext>
                  </a:extLst>
                </a:gridCol>
              </a:tblGrid>
              <a:tr h="1467541">
                <a:tc gridSpan="5">
                  <a:txBody>
                    <a:bodyPr/>
                    <a:lstStyle/>
                    <a:p>
                      <a:pPr algn="l" fontAlgn="b"/>
                      <a:r>
                        <a:rPr lang="en-US" sz="1200" b="1" i="0" u="none" strike="noStrike" dirty="0">
                          <a:solidFill>
                            <a:srgbClr val="000000"/>
                          </a:solidFill>
                          <a:effectLst/>
                          <a:latin typeface="Tahoma" panose="020B0604030504040204" pitchFamily="34" charset="0"/>
                        </a:rPr>
                        <a:t>LIABILITIES &amp; EQUITY</a:t>
                      </a:r>
                    </a:p>
                  </a:txBody>
                  <a:tcPr marL="7756" marR="7756" marT="7756"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7756" marR="7756" marT="7756" marB="0" anchor="b">
                    <a:lnL>
                      <a:noFill/>
                    </a:lnL>
                    <a:lnR>
                      <a:noFill/>
                    </a:lnR>
                    <a:lnT>
                      <a:noFill/>
                    </a:lnT>
                    <a:lnB>
                      <a:noFill/>
                    </a:lnB>
                  </a:tcPr>
                </a:tc>
                <a:extLst>
                  <a:ext uri="{0D108BD9-81ED-4DB2-BD59-A6C34878D82A}">
                    <a16:rowId xmlns:a16="http://schemas.microsoft.com/office/drawing/2014/main" val="1977686295"/>
                  </a:ext>
                </a:extLst>
              </a:tr>
              <a:tr h="219707">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gridSpan="4">
                  <a:txBody>
                    <a:bodyPr/>
                    <a:lstStyle/>
                    <a:p>
                      <a:pPr algn="l" fontAlgn="b"/>
                      <a:r>
                        <a:rPr lang="en-US" sz="1200" b="0" i="0" u="none" strike="noStrike" dirty="0">
                          <a:solidFill>
                            <a:srgbClr val="000000"/>
                          </a:solidFill>
                          <a:effectLst/>
                          <a:latin typeface="Tahoma" panose="020B0604030504040204" pitchFamily="34" charset="0"/>
                        </a:rPr>
                        <a:t>Liabilities</a:t>
                      </a:r>
                    </a:p>
                  </a:txBody>
                  <a:tcPr marL="7756" marR="7756" marT="7756"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7756" marR="7756" marT="7756" marB="0" anchor="b">
                    <a:lnL>
                      <a:noFill/>
                    </a:lnL>
                    <a:lnR>
                      <a:noFill/>
                    </a:lnR>
                    <a:lnT>
                      <a:noFill/>
                    </a:lnT>
                    <a:lnB>
                      <a:noFill/>
                    </a:lnB>
                  </a:tcPr>
                </a:tc>
                <a:extLst>
                  <a:ext uri="{0D108BD9-81ED-4DB2-BD59-A6C34878D82A}">
                    <a16:rowId xmlns:a16="http://schemas.microsoft.com/office/drawing/2014/main" val="641949101"/>
                  </a:ext>
                </a:extLst>
              </a:tr>
              <a:tr h="219707">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gridSpan="3">
                  <a:txBody>
                    <a:bodyPr/>
                    <a:lstStyle/>
                    <a:p>
                      <a:pPr algn="l" fontAlgn="b"/>
                      <a:r>
                        <a:rPr lang="en-US" sz="1200" b="0" i="0" u="none" strike="noStrike" dirty="0">
                          <a:solidFill>
                            <a:srgbClr val="000000"/>
                          </a:solidFill>
                          <a:effectLst/>
                          <a:latin typeface="Tahoma" panose="020B0604030504040204" pitchFamily="34" charset="0"/>
                        </a:rPr>
                        <a:t>Current Liabilities</a:t>
                      </a:r>
                    </a:p>
                  </a:txBody>
                  <a:tcPr marL="7756" marR="7756" marT="7756"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7756" marR="7756" marT="7756" marB="0" anchor="b">
                    <a:lnL>
                      <a:noFill/>
                    </a:lnL>
                    <a:lnR>
                      <a:noFill/>
                    </a:lnR>
                    <a:lnT>
                      <a:noFill/>
                    </a:lnT>
                    <a:lnB>
                      <a:noFill/>
                    </a:lnB>
                  </a:tcPr>
                </a:tc>
                <a:extLst>
                  <a:ext uri="{0D108BD9-81ED-4DB2-BD59-A6C34878D82A}">
                    <a16:rowId xmlns:a16="http://schemas.microsoft.com/office/drawing/2014/main" val="3564165413"/>
                  </a:ext>
                </a:extLst>
              </a:tr>
              <a:tr h="219707">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gridSpan="2">
                  <a:txBody>
                    <a:bodyPr/>
                    <a:lstStyle/>
                    <a:p>
                      <a:pPr algn="l" fontAlgn="b"/>
                      <a:r>
                        <a:rPr lang="en-US" sz="1200" b="0" i="0" u="none" strike="noStrike" dirty="0">
                          <a:solidFill>
                            <a:srgbClr val="000000"/>
                          </a:solidFill>
                          <a:effectLst/>
                          <a:latin typeface="Tahoma" panose="020B0604030504040204" pitchFamily="34" charset="0"/>
                        </a:rPr>
                        <a:t>Accounts Payable</a:t>
                      </a:r>
                    </a:p>
                  </a:txBody>
                  <a:tcPr marL="7756" marR="7756" marT="7756"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7756" marR="7756" marT="7756" marB="0" anchor="b">
                    <a:lnL>
                      <a:noFill/>
                    </a:lnL>
                    <a:lnR>
                      <a:noFill/>
                    </a:lnR>
                    <a:lnT>
                      <a:noFill/>
                    </a:lnT>
                    <a:lnB>
                      <a:noFill/>
                    </a:lnB>
                  </a:tcPr>
                </a:tc>
                <a:extLst>
                  <a:ext uri="{0D108BD9-81ED-4DB2-BD59-A6C34878D82A}">
                    <a16:rowId xmlns:a16="http://schemas.microsoft.com/office/drawing/2014/main" val="3700830381"/>
                  </a:ext>
                </a:extLst>
              </a:tr>
              <a:tr h="230691">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r>
                        <a:rPr lang="en-US" sz="1200" b="0" i="0" u="none" strike="noStrike" dirty="0">
                          <a:solidFill>
                            <a:srgbClr val="000000"/>
                          </a:solidFill>
                          <a:effectLst/>
                          <a:latin typeface="Tahoma" panose="020B0604030504040204" pitchFamily="34" charset="0"/>
                        </a:rPr>
                        <a:t>20100 · Accounts Payable</a:t>
                      </a:r>
                    </a:p>
                  </a:txBody>
                  <a:tcPr marL="7756" marR="7756" marT="7756"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32,831.55 </a:t>
                      </a:r>
                    </a:p>
                  </a:txBody>
                  <a:tcPr marL="7756" marR="7756" marT="775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4,102.30 </a:t>
                      </a:r>
                    </a:p>
                  </a:txBody>
                  <a:tcPr marL="7756" marR="7756" marT="775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28,729.25 </a:t>
                      </a:r>
                    </a:p>
                  </a:txBody>
                  <a:tcPr marL="7756" marR="7756" marT="7756"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Monthly bills entered</a:t>
                      </a:r>
                    </a:p>
                  </a:txBody>
                  <a:tcPr marL="7756" marR="7756" marT="7756" marB="0" anchor="b">
                    <a:lnL>
                      <a:noFill/>
                    </a:lnL>
                    <a:lnR>
                      <a:noFill/>
                    </a:lnR>
                    <a:lnT>
                      <a:noFill/>
                    </a:lnT>
                    <a:lnB>
                      <a:noFill/>
                    </a:lnB>
                  </a:tcPr>
                </a:tc>
                <a:extLst>
                  <a:ext uri="{0D108BD9-81ED-4DB2-BD59-A6C34878D82A}">
                    <a16:rowId xmlns:a16="http://schemas.microsoft.com/office/drawing/2014/main" val="4285880112"/>
                  </a:ext>
                </a:extLst>
              </a:tr>
              <a:tr h="219707">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gridSpan="2">
                  <a:txBody>
                    <a:bodyPr/>
                    <a:lstStyle/>
                    <a:p>
                      <a:pPr algn="l" fontAlgn="b"/>
                      <a:r>
                        <a:rPr lang="en-US" sz="1200" b="0" i="0" u="none" strike="noStrike" dirty="0">
                          <a:solidFill>
                            <a:srgbClr val="000000"/>
                          </a:solidFill>
                          <a:effectLst/>
                          <a:latin typeface="Tahoma" panose="020B0604030504040204" pitchFamily="34" charset="0"/>
                        </a:rPr>
                        <a:t>Total Accounts Payable</a:t>
                      </a:r>
                    </a:p>
                  </a:txBody>
                  <a:tcPr marL="7756" marR="7756" marT="7756" marB="0" anchor="b">
                    <a:lnL>
                      <a:noFill/>
                    </a:lnL>
                    <a:lnR>
                      <a:noFill/>
                    </a:lnR>
                    <a:lnT>
                      <a:noFill/>
                    </a:lnT>
                    <a:lnB>
                      <a:noFill/>
                    </a:lnB>
                  </a:tcPr>
                </a:tc>
                <a:tc hMerge="1">
                  <a:txBody>
                    <a:bodyPr/>
                    <a:lstStyle/>
                    <a:p>
                      <a:endParaRPr lang="en-US"/>
                    </a:p>
                  </a:txBody>
                  <a:tcPr/>
                </a:tc>
                <a:tc>
                  <a:txBody>
                    <a:bodyPr/>
                    <a:lstStyle/>
                    <a:p>
                      <a:pPr algn="r" fontAlgn="b"/>
                      <a:r>
                        <a:rPr lang="en-US" sz="1200" b="0" i="0" u="none" strike="noStrike" dirty="0">
                          <a:solidFill>
                            <a:srgbClr val="000000"/>
                          </a:solidFill>
                          <a:effectLst/>
                          <a:latin typeface="Tahoma" panose="020B0604030504040204" pitchFamily="34" charset="0"/>
                        </a:rPr>
                        <a:t>32,831.55 </a:t>
                      </a:r>
                    </a:p>
                  </a:txBody>
                  <a:tcPr marL="7756" marR="7756" marT="775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4,102.30 </a:t>
                      </a:r>
                    </a:p>
                  </a:txBody>
                  <a:tcPr marL="7756" marR="7756" marT="775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28,729.25 </a:t>
                      </a:r>
                    </a:p>
                  </a:txBody>
                  <a:tcPr marL="7756" marR="7756" marT="7756" marB="0" anchor="b">
                    <a:lnL>
                      <a:noFill/>
                    </a:lnL>
                    <a:lnR>
                      <a:noFill/>
                    </a:lnR>
                    <a:lnT>
                      <a:noFill/>
                    </a:lnT>
                    <a:lnB>
                      <a:noFill/>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7756" marR="7756" marT="7756" marB="0" anchor="b">
                    <a:lnL>
                      <a:noFill/>
                    </a:lnL>
                    <a:lnR>
                      <a:noFill/>
                    </a:lnR>
                    <a:lnT>
                      <a:noFill/>
                    </a:lnT>
                    <a:lnB>
                      <a:noFill/>
                    </a:lnB>
                  </a:tcPr>
                </a:tc>
                <a:extLst>
                  <a:ext uri="{0D108BD9-81ED-4DB2-BD59-A6C34878D82A}">
                    <a16:rowId xmlns:a16="http://schemas.microsoft.com/office/drawing/2014/main" val="627396366"/>
                  </a:ext>
                </a:extLst>
              </a:tr>
              <a:tr h="219707">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gridSpan="2">
                  <a:txBody>
                    <a:bodyPr/>
                    <a:lstStyle/>
                    <a:p>
                      <a:pPr algn="l" fontAlgn="b"/>
                      <a:r>
                        <a:rPr lang="en-US" sz="1200" b="0" i="0" u="none" strike="noStrike" dirty="0">
                          <a:solidFill>
                            <a:srgbClr val="000000"/>
                          </a:solidFill>
                          <a:effectLst/>
                          <a:latin typeface="Tahoma" panose="020B0604030504040204" pitchFamily="34" charset="0"/>
                        </a:rPr>
                        <a:t>Other Current Liabilities</a:t>
                      </a:r>
                    </a:p>
                  </a:txBody>
                  <a:tcPr marL="7756" marR="7756" marT="7756"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7756" marR="7756" marT="7756" marB="0" anchor="b">
                    <a:lnL>
                      <a:noFill/>
                    </a:lnL>
                    <a:lnR>
                      <a:noFill/>
                    </a:lnR>
                    <a:lnT>
                      <a:noFill/>
                    </a:lnT>
                    <a:lnB>
                      <a:noFill/>
                    </a:lnB>
                  </a:tcPr>
                </a:tc>
                <a:extLst>
                  <a:ext uri="{0D108BD9-81ED-4DB2-BD59-A6C34878D82A}">
                    <a16:rowId xmlns:a16="http://schemas.microsoft.com/office/drawing/2014/main" val="1530072377"/>
                  </a:ext>
                </a:extLst>
              </a:tr>
              <a:tr h="219707">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r>
                        <a:rPr lang="en-US" sz="1200" b="0" i="0" u="none" strike="noStrike" dirty="0">
                          <a:solidFill>
                            <a:srgbClr val="000000"/>
                          </a:solidFill>
                          <a:effectLst/>
                          <a:latin typeface="Tahoma" panose="020B0604030504040204" pitchFamily="34" charset="0"/>
                        </a:rPr>
                        <a:t>20500 · Construction Retainage Payable</a:t>
                      </a:r>
                    </a:p>
                  </a:txBody>
                  <a:tcPr marL="7756" marR="7756" marT="7756"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130,776.70 </a:t>
                      </a: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130,776.70 </a:t>
                      </a: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0.00 </a:t>
                      </a:r>
                    </a:p>
                  </a:txBody>
                  <a:tcPr marL="7756" marR="7756" marT="7756" marB="0" anchor="b">
                    <a:lnL>
                      <a:noFill/>
                    </a:lnL>
                    <a:lnR>
                      <a:noFill/>
                    </a:lnR>
                    <a:lnT>
                      <a:noFill/>
                    </a:lnT>
                    <a:lnB>
                      <a:noFill/>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7756" marR="7756" marT="7756" marB="0" anchor="b">
                    <a:lnL>
                      <a:noFill/>
                    </a:lnL>
                    <a:lnR>
                      <a:noFill/>
                    </a:lnR>
                    <a:lnT>
                      <a:noFill/>
                    </a:lnT>
                    <a:lnB>
                      <a:noFill/>
                    </a:lnB>
                  </a:tcPr>
                </a:tc>
                <a:extLst>
                  <a:ext uri="{0D108BD9-81ED-4DB2-BD59-A6C34878D82A}">
                    <a16:rowId xmlns:a16="http://schemas.microsoft.com/office/drawing/2014/main" val="3126621507"/>
                  </a:ext>
                </a:extLst>
              </a:tr>
              <a:tr h="659123">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r>
                        <a:rPr lang="en-US" sz="1200" b="0" i="0" u="none" strike="noStrike" dirty="0">
                          <a:solidFill>
                            <a:srgbClr val="000000"/>
                          </a:solidFill>
                          <a:effectLst/>
                          <a:latin typeface="Tahoma" panose="020B0604030504040204" pitchFamily="34" charset="0"/>
                        </a:rPr>
                        <a:t>24200 · Accrued Expenses</a:t>
                      </a:r>
                    </a:p>
                  </a:txBody>
                  <a:tcPr marL="7756" marR="7756" marT="7756"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22,334.28 </a:t>
                      </a: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17,867.42 </a:t>
                      </a: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4,466.86 </a:t>
                      </a:r>
                    </a:p>
                  </a:txBody>
                  <a:tcPr marL="7756" marR="7756" marT="7756"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Monthly entry interest  expense for Aspen mortgage</a:t>
                      </a:r>
                    </a:p>
                  </a:txBody>
                  <a:tcPr marL="7756" marR="7756" marT="7756" marB="0" anchor="b">
                    <a:lnL>
                      <a:noFill/>
                    </a:lnL>
                    <a:lnR>
                      <a:noFill/>
                    </a:lnR>
                    <a:lnT>
                      <a:noFill/>
                    </a:lnT>
                    <a:lnB>
                      <a:noFill/>
                    </a:lnB>
                  </a:tcPr>
                </a:tc>
                <a:extLst>
                  <a:ext uri="{0D108BD9-81ED-4DB2-BD59-A6C34878D82A}">
                    <a16:rowId xmlns:a16="http://schemas.microsoft.com/office/drawing/2014/main" val="779927024"/>
                  </a:ext>
                </a:extLst>
              </a:tr>
              <a:tr h="230691">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r>
                        <a:rPr lang="en-US" sz="1200" b="0" i="0" u="none" strike="noStrike" dirty="0">
                          <a:solidFill>
                            <a:srgbClr val="000000"/>
                          </a:solidFill>
                          <a:effectLst/>
                          <a:latin typeface="Tahoma" panose="020B0604030504040204" pitchFamily="34" charset="0"/>
                        </a:rPr>
                        <a:t>25800 · Deferred Revenue</a:t>
                      </a:r>
                    </a:p>
                  </a:txBody>
                  <a:tcPr marL="7756" marR="7756" marT="7756"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850.00 </a:t>
                      </a:r>
                    </a:p>
                  </a:txBody>
                  <a:tcPr marL="7756" marR="7756" marT="775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850.00 </a:t>
                      </a:r>
                    </a:p>
                  </a:txBody>
                  <a:tcPr marL="7756" marR="7756" marT="775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0.00 </a:t>
                      </a:r>
                    </a:p>
                  </a:txBody>
                  <a:tcPr marL="7756" marR="7756" marT="7756" marB="0" anchor="b">
                    <a:lnL>
                      <a:noFill/>
                    </a:lnL>
                    <a:lnR>
                      <a:noFill/>
                    </a:lnR>
                    <a:lnT>
                      <a:noFill/>
                    </a:lnT>
                    <a:lnB>
                      <a:noFill/>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7756" marR="7756" marT="7756" marB="0" anchor="b">
                    <a:lnL>
                      <a:noFill/>
                    </a:lnL>
                    <a:lnR>
                      <a:noFill/>
                    </a:lnR>
                    <a:lnT>
                      <a:noFill/>
                    </a:lnT>
                    <a:lnB>
                      <a:noFill/>
                    </a:lnB>
                  </a:tcPr>
                </a:tc>
                <a:extLst>
                  <a:ext uri="{0D108BD9-81ED-4DB2-BD59-A6C34878D82A}">
                    <a16:rowId xmlns:a16="http://schemas.microsoft.com/office/drawing/2014/main" val="161523291"/>
                  </a:ext>
                </a:extLst>
              </a:tr>
              <a:tr h="230691">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gridSpan="2">
                  <a:txBody>
                    <a:bodyPr/>
                    <a:lstStyle/>
                    <a:p>
                      <a:pPr algn="l" fontAlgn="b"/>
                      <a:r>
                        <a:rPr lang="en-US" sz="1200" b="0" i="0" u="none" strike="noStrike" dirty="0">
                          <a:solidFill>
                            <a:srgbClr val="000000"/>
                          </a:solidFill>
                          <a:effectLst/>
                          <a:latin typeface="Tahoma" panose="020B0604030504040204" pitchFamily="34" charset="0"/>
                        </a:rPr>
                        <a:t>Total Other Current Liabilities</a:t>
                      </a:r>
                    </a:p>
                  </a:txBody>
                  <a:tcPr marL="7756" marR="7756" marT="7756" marB="0" anchor="b">
                    <a:lnL>
                      <a:noFill/>
                    </a:lnL>
                    <a:lnR>
                      <a:noFill/>
                    </a:lnR>
                    <a:lnT>
                      <a:noFill/>
                    </a:lnT>
                    <a:lnB>
                      <a:noFill/>
                    </a:lnB>
                  </a:tcPr>
                </a:tc>
                <a:tc hMerge="1">
                  <a:txBody>
                    <a:bodyPr/>
                    <a:lstStyle/>
                    <a:p>
                      <a:endParaRPr lang="en-US"/>
                    </a:p>
                  </a:txBody>
                  <a:tcPr/>
                </a:tc>
                <a:tc>
                  <a:txBody>
                    <a:bodyPr/>
                    <a:lstStyle/>
                    <a:p>
                      <a:pPr algn="r" fontAlgn="b"/>
                      <a:r>
                        <a:rPr lang="en-US" sz="1200" b="0" i="0" u="none" strike="noStrike" dirty="0">
                          <a:solidFill>
                            <a:srgbClr val="000000"/>
                          </a:solidFill>
                          <a:effectLst/>
                          <a:latin typeface="Tahoma" panose="020B0604030504040204" pitchFamily="34" charset="0"/>
                        </a:rPr>
                        <a:t>153,960.98 </a:t>
                      </a:r>
                    </a:p>
                  </a:txBody>
                  <a:tcPr marL="7756" marR="7756" marT="77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149,494.12 </a:t>
                      </a:r>
                    </a:p>
                  </a:txBody>
                  <a:tcPr marL="7756" marR="7756" marT="77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4,466.86 </a:t>
                      </a:r>
                    </a:p>
                  </a:txBody>
                  <a:tcPr marL="7756" marR="7756" marT="7756" marB="0" anchor="b">
                    <a:lnL>
                      <a:noFill/>
                    </a:lnL>
                    <a:lnR>
                      <a:noFill/>
                    </a:lnR>
                    <a:lnT>
                      <a:noFill/>
                    </a:lnT>
                    <a:lnB>
                      <a:noFill/>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7756" marR="7756" marT="7756" marB="0" anchor="b">
                    <a:lnL>
                      <a:noFill/>
                    </a:lnL>
                    <a:lnR>
                      <a:noFill/>
                    </a:lnR>
                    <a:lnT>
                      <a:noFill/>
                    </a:lnT>
                    <a:lnB>
                      <a:noFill/>
                    </a:lnB>
                  </a:tcPr>
                </a:tc>
                <a:extLst>
                  <a:ext uri="{0D108BD9-81ED-4DB2-BD59-A6C34878D82A}">
                    <a16:rowId xmlns:a16="http://schemas.microsoft.com/office/drawing/2014/main" val="1874258463"/>
                  </a:ext>
                </a:extLst>
              </a:tr>
              <a:tr h="219707">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gridSpan="3">
                  <a:txBody>
                    <a:bodyPr/>
                    <a:lstStyle/>
                    <a:p>
                      <a:pPr algn="l" fontAlgn="b"/>
                      <a:r>
                        <a:rPr lang="en-US" sz="1200" b="0" i="0" u="none" strike="noStrike" dirty="0">
                          <a:solidFill>
                            <a:srgbClr val="000000"/>
                          </a:solidFill>
                          <a:effectLst/>
                          <a:latin typeface="Tahoma" panose="020B0604030504040204" pitchFamily="34" charset="0"/>
                        </a:rPr>
                        <a:t>Total Current Liabilities</a:t>
                      </a:r>
                    </a:p>
                  </a:txBody>
                  <a:tcPr marL="7756" marR="7756" marT="7756"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1200" b="0" i="0" u="none" strike="noStrike" dirty="0">
                          <a:solidFill>
                            <a:srgbClr val="000000"/>
                          </a:solidFill>
                          <a:effectLst/>
                          <a:latin typeface="Tahoma" panose="020B0604030504040204" pitchFamily="34" charset="0"/>
                        </a:rPr>
                        <a:t>186,792.53 </a:t>
                      </a:r>
                    </a:p>
                  </a:txBody>
                  <a:tcPr marL="7756" marR="7756" marT="775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153,596.42 </a:t>
                      </a:r>
                    </a:p>
                  </a:txBody>
                  <a:tcPr marL="7756" marR="7756" marT="775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33,196.11 </a:t>
                      </a:r>
                    </a:p>
                  </a:txBody>
                  <a:tcPr marL="7756" marR="7756" marT="7756" marB="0" anchor="b">
                    <a:lnL>
                      <a:noFill/>
                    </a:lnL>
                    <a:lnR>
                      <a:noFill/>
                    </a:lnR>
                    <a:lnT>
                      <a:noFill/>
                    </a:lnT>
                    <a:lnB>
                      <a:noFill/>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7756" marR="7756" marT="7756" marB="0" anchor="b">
                    <a:lnL>
                      <a:noFill/>
                    </a:lnL>
                    <a:lnR>
                      <a:noFill/>
                    </a:lnR>
                    <a:lnT>
                      <a:noFill/>
                    </a:lnT>
                    <a:lnB>
                      <a:noFill/>
                    </a:lnB>
                  </a:tcPr>
                </a:tc>
                <a:extLst>
                  <a:ext uri="{0D108BD9-81ED-4DB2-BD59-A6C34878D82A}">
                    <a16:rowId xmlns:a16="http://schemas.microsoft.com/office/drawing/2014/main" val="921596297"/>
                  </a:ext>
                </a:extLst>
              </a:tr>
              <a:tr h="219707">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gridSpan="3">
                  <a:txBody>
                    <a:bodyPr/>
                    <a:lstStyle/>
                    <a:p>
                      <a:pPr algn="l" fontAlgn="b"/>
                      <a:r>
                        <a:rPr lang="en-US" sz="1200" b="0" i="0" u="none" strike="noStrike" dirty="0">
                          <a:solidFill>
                            <a:srgbClr val="000000"/>
                          </a:solidFill>
                          <a:effectLst/>
                          <a:latin typeface="Tahoma" panose="020B0604030504040204" pitchFamily="34" charset="0"/>
                        </a:rPr>
                        <a:t>Long Term Liabilities</a:t>
                      </a:r>
                    </a:p>
                  </a:txBody>
                  <a:tcPr marL="7756" marR="7756" marT="7756"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7756" marR="7756" marT="7756" marB="0" anchor="b">
                    <a:lnL>
                      <a:noFill/>
                    </a:lnL>
                    <a:lnR>
                      <a:noFill/>
                    </a:lnR>
                    <a:lnT>
                      <a:noFill/>
                    </a:lnT>
                    <a:lnB>
                      <a:noFill/>
                    </a:lnB>
                  </a:tcPr>
                </a:tc>
                <a:extLst>
                  <a:ext uri="{0D108BD9-81ED-4DB2-BD59-A6C34878D82A}">
                    <a16:rowId xmlns:a16="http://schemas.microsoft.com/office/drawing/2014/main" val="1462037606"/>
                  </a:ext>
                </a:extLst>
              </a:tr>
              <a:tr h="219707">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gridSpan="2">
                  <a:txBody>
                    <a:bodyPr/>
                    <a:lstStyle/>
                    <a:p>
                      <a:pPr algn="l" fontAlgn="b"/>
                      <a:r>
                        <a:rPr lang="en-US" sz="1200" b="0" i="0" u="none" strike="noStrike" dirty="0">
                          <a:solidFill>
                            <a:srgbClr val="000000"/>
                          </a:solidFill>
                          <a:effectLst/>
                          <a:latin typeface="Tahoma" panose="020B0604030504040204" pitchFamily="34" charset="0"/>
                        </a:rPr>
                        <a:t>27100 · Notes, Mortgages, and Leases</a:t>
                      </a:r>
                    </a:p>
                  </a:txBody>
                  <a:tcPr marL="7756" marR="7756" marT="7756" marB="0" anchor="b">
                    <a:lnL>
                      <a:noFill/>
                    </a:lnL>
                    <a:lnR>
                      <a:noFill/>
                    </a:lnR>
                    <a:lnT>
                      <a:noFill/>
                    </a:lnT>
                    <a:lnB>
                      <a:noFill/>
                    </a:lnB>
                  </a:tcPr>
                </a:tc>
                <a:tc hMerge="1">
                  <a:txBody>
                    <a:bodyPr/>
                    <a:lstStyle/>
                    <a:p>
                      <a:endParaRPr lang="en-US"/>
                    </a:p>
                  </a:txBody>
                  <a:tcPr/>
                </a:tc>
                <a:tc>
                  <a:txBody>
                    <a:bodyPr/>
                    <a:lstStyle/>
                    <a:p>
                      <a:pPr algn="r" fontAlgn="b"/>
                      <a:r>
                        <a:rPr lang="en-US" sz="1200" b="0" i="0" u="none" strike="noStrike" dirty="0">
                          <a:solidFill>
                            <a:srgbClr val="000000"/>
                          </a:solidFill>
                          <a:effectLst/>
                          <a:latin typeface="Tahoma" panose="020B0604030504040204" pitchFamily="34" charset="0"/>
                        </a:rPr>
                        <a:t>1,649,302.91 </a:t>
                      </a: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1,649,302.91 </a:t>
                      </a: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0.00 </a:t>
                      </a: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7756" marR="7756" marT="7756" marB="0" anchor="b">
                    <a:lnL>
                      <a:noFill/>
                    </a:lnL>
                    <a:lnR>
                      <a:noFill/>
                    </a:lnR>
                    <a:lnT>
                      <a:noFill/>
                    </a:lnT>
                    <a:lnB>
                      <a:noFill/>
                    </a:lnB>
                  </a:tcPr>
                </a:tc>
                <a:extLst>
                  <a:ext uri="{0D108BD9-81ED-4DB2-BD59-A6C34878D82A}">
                    <a16:rowId xmlns:a16="http://schemas.microsoft.com/office/drawing/2014/main" val="2425998350"/>
                  </a:ext>
                </a:extLst>
              </a:tr>
              <a:tr h="230691">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gridSpan="2">
                  <a:txBody>
                    <a:bodyPr/>
                    <a:lstStyle/>
                    <a:p>
                      <a:pPr algn="l" fontAlgn="b"/>
                      <a:r>
                        <a:rPr lang="en-US" sz="1200" b="0" i="0" u="none" strike="noStrike" dirty="0">
                          <a:solidFill>
                            <a:srgbClr val="000000"/>
                          </a:solidFill>
                          <a:effectLst/>
                          <a:latin typeface="Tahoma" panose="020B0604030504040204" pitchFamily="34" charset="0"/>
                        </a:rPr>
                        <a:t>28000 · Liabilities on Properties AFS</a:t>
                      </a:r>
                    </a:p>
                  </a:txBody>
                  <a:tcPr marL="7756" marR="7756" marT="7756" marB="0" anchor="b">
                    <a:lnL>
                      <a:noFill/>
                    </a:lnL>
                    <a:lnR>
                      <a:noFill/>
                    </a:lnR>
                    <a:lnT>
                      <a:noFill/>
                    </a:lnT>
                    <a:lnB>
                      <a:noFill/>
                    </a:lnB>
                  </a:tcPr>
                </a:tc>
                <a:tc hMerge="1">
                  <a:txBody>
                    <a:bodyPr/>
                    <a:lstStyle/>
                    <a:p>
                      <a:endParaRPr lang="en-US"/>
                    </a:p>
                  </a:txBody>
                  <a:tcPr/>
                </a:tc>
                <a:tc>
                  <a:txBody>
                    <a:bodyPr/>
                    <a:lstStyle/>
                    <a:p>
                      <a:pPr algn="r" fontAlgn="b"/>
                      <a:r>
                        <a:rPr lang="en-US" sz="1200" b="0" i="0" u="none" strike="noStrike" dirty="0">
                          <a:solidFill>
                            <a:srgbClr val="000000"/>
                          </a:solidFill>
                          <a:effectLst/>
                          <a:latin typeface="Tahoma" panose="020B0604030504040204" pitchFamily="34" charset="0"/>
                        </a:rPr>
                        <a:t>312,500.00 </a:t>
                      </a:r>
                    </a:p>
                  </a:txBody>
                  <a:tcPr marL="7756" marR="7756" marT="775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312,500.00 </a:t>
                      </a:r>
                    </a:p>
                  </a:txBody>
                  <a:tcPr marL="7756" marR="7756" marT="775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0.00 </a:t>
                      </a: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7756" marR="7756" marT="7756" marB="0" anchor="b">
                    <a:lnL>
                      <a:noFill/>
                    </a:lnL>
                    <a:lnR>
                      <a:noFill/>
                    </a:lnR>
                    <a:lnT>
                      <a:noFill/>
                    </a:lnT>
                    <a:lnB>
                      <a:noFill/>
                    </a:lnB>
                  </a:tcPr>
                </a:tc>
                <a:extLst>
                  <a:ext uri="{0D108BD9-81ED-4DB2-BD59-A6C34878D82A}">
                    <a16:rowId xmlns:a16="http://schemas.microsoft.com/office/drawing/2014/main" val="2110692030"/>
                  </a:ext>
                </a:extLst>
              </a:tr>
              <a:tr h="230691">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gridSpan="3">
                  <a:txBody>
                    <a:bodyPr/>
                    <a:lstStyle/>
                    <a:p>
                      <a:pPr algn="l" fontAlgn="b"/>
                      <a:r>
                        <a:rPr lang="en-US" sz="1200" b="0" i="0" u="none" strike="noStrike" dirty="0">
                          <a:solidFill>
                            <a:srgbClr val="000000"/>
                          </a:solidFill>
                          <a:effectLst/>
                          <a:latin typeface="Tahoma" panose="020B0604030504040204" pitchFamily="34" charset="0"/>
                        </a:rPr>
                        <a:t>Total Long Term Liabilities</a:t>
                      </a:r>
                    </a:p>
                  </a:txBody>
                  <a:tcPr marL="7756" marR="7756" marT="7756"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1200" b="0" i="0" u="none" strike="noStrike" dirty="0">
                          <a:solidFill>
                            <a:srgbClr val="000000"/>
                          </a:solidFill>
                          <a:effectLst/>
                          <a:latin typeface="Tahoma" panose="020B0604030504040204" pitchFamily="34" charset="0"/>
                        </a:rPr>
                        <a:t>1,961,802.91 </a:t>
                      </a:r>
                    </a:p>
                  </a:txBody>
                  <a:tcPr marL="7756" marR="7756" marT="77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1,961,802.91 </a:t>
                      </a:r>
                    </a:p>
                  </a:txBody>
                  <a:tcPr marL="7756" marR="7756" marT="77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0.00 </a:t>
                      </a: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7756" marR="7756" marT="7756" marB="0" anchor="b">
                    <a:lnL>
                      <a:noFill/>
                    </a:lnL>
                    <a:lnR>
                      <a:noFill/>
                    </a:lnR>
                    <a:lnT>
                      <a:noFill/>
                    </a:lnT>
                    <a:lnB>
                      <a:noFill/>
                    </a:lnB>
                  </a:tcPr>
                </a:tc>
                <a:extLst>
                  <a:ext uri="{0D108BD9-81ED-4DB2-BD59-A6C34878D82A}">
                    <a16:rowId xmlns:a16="http://schemas.microsoft.com/office/drawing/2014/main" val="3589255398"/>
                  </a:ext>
                </a:extLst>
              </a:tr>
              <a:tr h="219707">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gridSpan="4">
                  <a:txBody>
                    <a:bodyPr/>
                    <a:lstStyle/>
                    <a:p>
                      <a:pPr algn="l" fontAlgn="b"/>
                      <a:r>
                        <a:rPr lang="en-US" sz="1200" b="0" i="0" u="none" strike="noStrike" dirty="0">
                          <a:solidFill>
                            <a:srgbClr val="000000"/>
                          </a:solidFill>
                          <a:effectLst/>
                          <a:latin typeface="Tahoma" panose="020B0604030504040204" pitchFamily="34" charset="0"/>
                        </a:rPr>
                        <a:t>Total Liabilities</a:t>
                      </a:r>
                    </a:p>
                  </a:txBody>
                  <a:tcPr marL="7756" marR="7756" marT="7756"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200" b="0" i="0" u="none" strike="noStrike" dirty="0">
                          <a:solidFill>
                            <a:srgbClr val="000000"/>
                          </a:solidFill>
                          <a:effectLst/>
                          <a:latin typeface="Tahoma" panose="020B0604030504040204" pitchFamily="34" charset="0"/>
                        </a:rPr>
                        <a:t>2,148,595.44 </a:t>
                      </a:r>
                    </a:p>
                  </a:txBody>
                  <a:tcPr marL="7756" marR="7756" marT="775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2,115,399.33 </a:t>
                      </a:r>
                    </a:p>
                  </a:txBody>
                  <a:tcPr marL="7756" marR="7756" marT="775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33,196.11 </a:t>
                      </a: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7756" marR="7756" marT="7756" marB="0" anchor="b">
                    <a:lnL>
                      <a:noFill/>
                    </a:lnL>
                    <a:lnR>
                      <a:noFill/>
                    </a:lnR>
                    <a:lnT>
                      <a:noFill/>
                    </a:lnT>
                    <a:lnB>
                      <a:noFill/>
                    </a:lnB>
                  </a:tcPr>
                </a:tc>
                <a:extLst>
                  <a:ext uri="{0D108BD9-81ED-4DB2-BD59-A6C34878D82A}">
                    <a16:rowId xmlns:a16="http://schemas.microsoft.com/office/drawing/2014/main" val="792208396"/>
                  </a:ext>
                </a:extLst>
              </a:tr>
              <a:tr h="219707">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gridSpan="4">
                  <a:txBody>
                    <a:bodyPr/>
                    <a:lstStyle/>
                    <a:p>
                      <a:pPr algn="l" fontAlgn="b"/>
                      <a:r>
                        <a:rPr lang="en-US" sz="1200" b="0" i="0" u="none" strike="noStrike" dirty="0">
                          <a:solidFill>
                            <a:srgbClr val="000000"/>
                          </a:solidFill>
                          <a:effectLst/>
                          <a:latin typeface="Tahoma" panose="020B0604030504040204" pitchFamily="34" charset="0"/>
                        </a:rPr>
                        <a:t>Equity</a:t>
                      </a:r>
                    </a:p>
                  </a:txBody>
                  <a:tcPr marL="7756" marR="7756" marT="7756"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7756" marR="7756" marT="7756" marB="0" anchor="b">
                    <a:lnL>
                      <a:noFill/>
                    </a:lnL>
                    <a:lnR>
                      <a:noFill/>
                    </a:lnR>
                    <a:lnT>
                      <a:noFill/>
                    </a:lnT>
                    <a:lnB>
                      <a:noFill/>
                    </a:lnB>
                  </a:tcPr>
                </a:tc>
                <a:extLst>
                  <a:ext uri="{0D108BD9-81ED-4DB2-BD59-A6C34878D82A}">
                    <a16:rowId xmlns:a16="http://schemas.microsoft.com/office/drawing/2014/main" val="602211113"/>
                  </a:ext>
                </a:extLst>
              </a:tr>
              <a:tr h="219707">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gridSpan="3">
                  <a:txBody>
                    <a:bodyPr/>
                    <a:lstStyle/>
                    <a:p>
                      <a:pPr algn="l" fontAlgn="b"/>
                      <a:r>
                        <a:rPr lang="en-US" sz="1200" b="0" i="0" u="none" strike="noStrike" dirty="0">
                          <a:solidFill>
                            <a:srgbClr val="000000"/>
                          </a:solidFill>
                          <a:effectLst/>
                          <a:latin typeface="Tahoma" panose="020B0604030504040204" pitchFamily="34" charset="0"/>
                        </a:rPr>
                        <a:t>31000 · NA W/O Donor Restrict</a:t>
                      </a:r>
                    </a:p>
                  </a:txBody>
                  <a:tcPr marL="7756" marR="7756" marT="7756"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1200" b="0" i="0" u="none" strike="noStrike" dirty="0">
                          <a:solidFill>
                            <a:srgbClr val="000000"/>
                          </a:solidFill>
                          <a:effectLst/>
                          <a:latin typeface="Tahoma" panose="020B0604030504040204" pitchFamily="34" charset="0"/>
                        </a:rPr>
                        <a:t>3,566,201.47 </a:t>
                      </a: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3,545,887.23 </a:t>
                      </a: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20,314.24 </a:t>
                      </a: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7756" marR="7756" marT="7756" marB="0" anchor="b">
                    <a:lnL>
                      <a:noFill/>
                    </a:lnL>
                    <a:lnR>
                      <a:noFill/>
                    </a:lnR>
                    <a:lnT>
                      <a:noFill/>
                    </a:lnT>
                    <a:lnB>
                      <a:noFill/>
                    </a:lnB>
                  </a:tcPr>
                </a:tc>
                <a:extLst>
                  <a:ext uri="{0D108BD9-81ED-4DB2-BD59-A6C34878D82A}">
                    <a16:rowId xmlns:a16="http://schemas.microsoft.com/office/drawing/2014/main" val="545149101"/>
                  </a:ext>
                </a:extLst>
              </a:tr>
              <a:tr h="219707">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gridSpan="3">
                  <a:txBody>
                    <a:bodyPr/>
                    <a:lstStyle/>
                    <a:p>
                      <a:pPr algn="l" fontAlgn="b"/>
                      <a:r>
                        <a:rPr lang="en-US" sz="1200" b="0" i="0" u="none" strike="noStrike" dirty="0">
                          <a:solidFill>
                            <a:srgbClr val="000000"/>
                          </a:solidFill>
                          <a:effectLst/>
                          <a:latin typeface="Tahoma" panose="020B0604030504040204" pitchFamily="34" charset="0"/>
                        </a:rPr>
                        <a:t>31100 · NA W/O Donor Restrict - Board</a:t>
                      </a:r>
                    </a:p>
                  </a:txBody>
                  <a:tcPr marL="7756" marR="7756" marT="7756"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1200" b="0" i="0" u="none" strike="noStrike" dirty="0">
                          <a:solidFill>
                            <a:srgbClr val="000000"/>
                          </a:solidFill>
                          <a:effectLst/>
                          <a:latin typeface="Tahoma" panose="020B0604030504040204" pitchFamily="34" charset="0"/>
                        </a:rPr>
                        <a:t>829,538.96 </a:t>
                      </a: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825,072.10 </a:t>
                      </a: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4,466.86 </a:t>
                      </a: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7756" marR="7756" marT="7756" marB="0" anchor="b">
                    <a:lnL>
                      <a:noFill/>
                    </a:lnL>
                    <a:lnR>
                      <a:noFill/>
                    </a:lnR>
                    <a:lnT>
                      <a:noFill/>
                    </a:lnT>
                    <a:lnB>
                      <a:noFill/>
                    </a:lnB>
                  </a:tcPr>
                </a:tc>
                <a:extLst>
                  <a:ext uri="{0D108BD9-81ED-4DB2-BD59-A6C34878D82A}">
                    <a16:rowId xmlns:a16="http://schemas.microsoft.com/office/drawing/2014/main" val="2153535567"/>
                  </a:ext>
                </a:extLst>
              </a:tr>
              <a:tr h="219707">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gridSpan="3">
                  <a:txBody>
                    <a:bodyPr/>
                    <a:lstStyle/>
                    <a:p>
                      <a:pPr algn="l" fontAlgn="b"/>
                      <a:r>
                        <a:rPr lang="en-US" sz="1200" b="0" i="0" u="none" strike="noStrike" dirty="0">
                          <a:solidFill>
                            <a:srgbClr val="000000"/>
                          </a:solidFill>
                          <a:effectLst/>
                          <a:latin typeface="Tahoma" panose="020B0604030504040204" pitchFamily="34" charset="0"/>
                        </a:rPr>
                        <a:t>32000 · NA With Donor Restrict - Temp</a:t>
                      </a:r>
                    </a:p>
                  </a:txBody>
                  <a:tcPr marL="7756" marR="7756" marT="7756"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1200" b="0" i="0" u="none" strike="noStrike" dirty="0">
                          <a:solidFill>
                            <a:srgbClr val="000000"/>
                          </a:solidFill>
                          <a:effectLst/>
                          <a:latin typeface="Tahoma" panose="020B0604030504040204" pitchFamily="34" charset="0"/>
                        </a:rPr>
                        <a:t>329,750.19 </a:t>
                      </a: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354,531.29 </a:t>
                      </a: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(24,781.10)</a:t>
                      </a: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7756" marR="7756" marT="7756" marB="0" anchor="b">
                    <a:lnL>
                      <a:noFill/>
                    </a:lnL>
                    <a:lnR>
                      <a:noFill/>
                    </a:lnR>
                    <a:lnT>
                      <a:noFill/>
                    </a:lnT>
                    <a:lnB>
                      <a:noFill/>
                    </a:lnB>
                  </a:tcPr>
                </a:tc>
                <a:extLst>
                  <a:ext uri="{0D108BD9-81ED-4DB2-BD59-A6C34878D82A}">
                    <a16:rowId xmlns:a16="http://schemas.microsoft.com/office/drawing/2014/main" val="3717175439"/>
                  </a:ext>
                </a:extLst>
              </a:tr>
              <a:tr h="230691">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gridSpan="3">
                  <a:txBody>
                    <a:bodyPr/>
                    <a:lstStyle/>
                    <a:p>
                      <a:pPr algn="l" fontAlgn="b"/>
                      <a:r>
                        <a:rPr lang="en-US" sz="1200" b="0" i="0" u="none" strike="noStrike" dirty="0">
                          <a:solidFill>
                            <a:srgbClr val="000000"/>
                          </a:solidFill>
                          <a:effectLst/>
                          <a:latin typeface="Tahoma" panose="020B0604030504040204" pitchFamily="34" charset="0"/>
                        </a:rPr>
                        <a:t>Net Income</a:t>
                      </a:r>
                    </a:p>
                  </a:txBody>
                  <a:tcPr marL="7756" marR="7756" marT="7756"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1200" b="0" i="0" u="none" strike="noStrike" dirty="0">
                          <a:solidFill>
                            <a:srgbClr val="000000"/>
                          </a:solidFill>
                          <a:effectLst/>
                          <a:latin typeface="Tahoma" panose="020B0604030504040204" pitchFamily="34" charset="0"/>
                        </a:rPr>
                        <a:t>(24,532.16)</a:t>
                      </a:r>
                    </a:p>
                  </a:txBody>
                  <a:tcPr marL="7756" marR="7756" marT="775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(17,845.66)</a:t>
                      </a:r>
                    </a:p>
                  </a:txBody>
                  <a:tcPr marL="7756" marR="7756" marT="775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(6,686.50)</a:t>
                      </a: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7756" marR="7756" marT="7756" marB="0" anchor="b">
                    <a:lnL>
                      <a:noFill/>
                    </a:lnL>
                    <a:lnR>
                      <a:noFill/>
                    </a:lnR>
                    <a:lnT>
                      <a:noFill/>
                    </a:lnT>
                    <a:lnB>
                      <a:noFill/>
                    </a:lnB>
                  </a:tcPr>
                </a:tc>
                <a:extLst>
                  <a:ext uri="{0D108BD9-81ED-4DB2-BD59-A6C34878D82A}">
                    <a16:rowId xmlns:a16="http://schemas.microsoft.com/office/drawing/2014/main" val="3080001534"/>
                  </a:ext>
                </a:extLst>
              </a:tr>
              <a:tr h="230691">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gridSpan="4">
                  <a:txBody>
                    <a:bodyPr/>
                    <a:lstStyle/>
                    <a:p>
                      <a:pPr algn="l" fontAlgn="b"/>
                      <a:r>
                        <a:rPr lang="en-US" sz="1200" b="0" i="0" u="none" strike="noStrike" dirty="0">
                          <a:solidFill>
                            <a:srgbClr val="000000"/>
                          </a:solidFill>
                          <a:effectLst/>
                          <a:latin typeface="Tahoma" panose="020B0604030504040204" pitchFamily="34" charset="0"/>
                        </a:rPr>
                        <a:t>Total Equity</a:t>
                      </a:r>
                    </a:p>
                  </a:txBody>
                  <a:tcPr marL="7756" marR="7756" marT="7756"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200" b="0" i="0" u="none" strike="noStrike" dirty="0">
                          <a:solidFill>
                            <a:srgbClr val="000000"/>
                          </a:solidFill>
                          <a:effectLst/>
                          <a:latin typeface="Tahoma" panose="020B0604030504040204" pitchFamily="34" charset="0"/>
                        </a:rPr>
                        <a:t>4,700,958.46 </a:t>
                      </a:r>
                    </a:p>
                  </a:txBody>
                  <a:tcPr marL="7756" marR="7756" marT="77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4,707,644.96 </a:t>
                      </a:r>
                    </a:p>
                  </a:txBody>
                  <a:tcPr marL="7756" marR="7756" marT="77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(6,686.50)</a:t>
                      </a:r>
                    </a:p>
                  </a:txBody>
                  <a:tcPr marL="7756" marR="7756" marT="7756"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7756" marR="7756" marT="7756" marB="0" anchor="b">
                    <a:lnL>
                      <a:noFill/>
                    </a:lnL>
                    <a:lnR>
                      <a:noFill/>
                    </a:lnR>
                    <a:lnT>
                      <a:noFill/>
                    </a:lnT>
                    <a:lnB>
                      <a:noFill/>
                    </a:lnB>
                  </a:tcPr>
                </a:tc>
                <a:extLst>
                  <a:ext uri="{0D108BD9-81ED-4DB2-BD59-A6C34878D82A}">
                    <a16:rowId xmlns:a16="http://schemas.microsoft.com/office/drawing/2014/main" val="1752755065"/>
                  </a:ext>
                </a:extLst>
              </a:tr>
              <a:tr h="219707">
                <a:tc gridSpan="5">
                  <a:txBody>
                    <a:bodyPr/>
                    <a:lstStyle/>
                    <a:p>
                      <a:pPr algn="l" fontAlgn="b"/>
                      <a:r>
                        <a:rPr lang="en-US" sz="1200" b="1" i="0" u="none" strike="noStrike" dirty="0">
                          <a:solidFill>
                            <a:srgbClr val="000000"/>
                          </a:solidFill>
                          <a:effectLst/>
                          <a:latin typeface="Tahoma" panose="020B0604030504040204" pitchFamily="34" charset="0"/>
                        </a:rPr>
                        <a:t>TOTAL LIABILITIES &amp; EQUITY</a:t>
                      </a:r>
                    </a:p>
                  </a:txBody>
                  <a:tcPr marL="7756" marR="7756" marT="7756"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200" b="1" i="0" u="none" strike="noStrike" dirty="0">
                          <a:solidFill>
                            <a:srgbClr val="000000"/>
                          </a:solidFill>
                          <a:effectLst/>
                          <a:latin typeface="Tahoma" panose="020B0604030504040204" pitchFamily="34" charset="0"/>
                        </a:rPr>
                        <a:t>6,849,553.90 </a:t>
                      </a:r>
                    </a:p>
                  </a:txBody>
                  <a:tcPr marL="7756" marR="7756" marT="7756" marB="0" anchor="b">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r" fontAlgn="b"/>
                      <a:r>
                        <a:rPr lang="en-US" sz="1200" b="1" i="0" u="none" strike="noStrike" dirty="0">
                          <a:solidFill>
                            <a:srgbClr val="000000"/>
                          </a:solidFill>
                          <a:effectLst/>
                          <a:latin typeface="Tahoma" panose="020B0604030504040204" pitchFamily="34" charset="0"/>
                        </a:rPr>
                        <a:t>6,823,044.29 </a:t>
                      </a:r>
                    </a:p>
                  </a:txBody>
                  <a:tcPr marL="7756" marR="7756" marT="7756" marB="0" anchor="b">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tc>
                  <a:txBody>
                    <a:bodyPr/>
                    <a:lstStyle/>
                    <a:p>
                      <a:pPr algn="r" fontAlgn="b"/>
                      <a:r>
                        <a:rPr lang="en-US" sz="1200" b="1" i="0" u="none" strike="noStrike" dirty="0">
                          <a:solidFill>
                            <a:srgbClr val="000000"/>
                          </a:solidFill>
                          <a:effectLst/>
                          <a:latin typeface="Tahoma" panose="020B0604030504040204" pitchFamily="34" charset="0"/>
                        </a:rPr>
                        <a:t>26,509.61 </a:t>
                      </a:r>
                    </a:p>
                  </a:txBody>
                  <a:tcPr marL="7756" marR="7756" marT="7756"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Tahoma" panose="020B0604030504040204" pitchFamily="34" charset="0"/>
                      </a:endParaRPr>
                    </a:p>
                  </a:txBody>
                  <a:tcPr marL="7756" marR="7756" marT="7756" marB="0" anchor="b">
                    <a:lnL>
                      <a:noFill/>
                    </a:lnL>
                    <a:lnR>
                      <a:noFill/>
                    </a:lnR>
                    <a:lnT>
                      <a:noFill/>
                    </a:lnT>
                    <a:lnB>
                      <a:noFill/>
                    </a:lnB>
                  </a:tcPr>
                </a:tc>
                <a:extLst>
                  <a:ext uri="{0D108BD9-81ED-4DB2-BD59-A6C34878D82A}">
                    <a16:rowId xmlns:a16="http://schemas.microsoft.com/office/drawing/2014/main" val="2945545379"/>
                  </a:ext>
                </a:extLst>
              </a:tr>
            </a:tbl>
          </a:graphicData>
        </a:graphic>
      </p:graphicFrame>
      <p:sp>
        <p:nvSpPr>
          <p:cNvPr id="6" name="Title 1">
            <a:extLst>
              <a:ext uri="{FF2B5EF4-FFF2-40B4-BE49-F238E27FC236}">
                <a16:creationId xmlns:a16="http://schemas.microsoft.com/office/drawing/2014/main" id="{7814EC3C-C1A5-41B9-B2A7-0FBE75F09413}"/>
              </a:ext>
            </a:extLst>
          </p:cNvPr>
          <p:cNvSpPr txBox="1">
            <a:spLocks/>
          </p:cNvSpPr>
          <p:nvPr/>
        </p:nvSpPr>
        <p:spPr>
          <a:xfrm>
            <a:off x="194820" y="273380"/>
            <a:ext cx="5062194" cy="3671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435464"/>
                </a:solidFill>
                <a:effectLst/>
                <a:uLnTx/>
                <a:uFillTx/>
                <a:latin typeface="Calibri Light" panose="020F0302020204030204"/>
                <a:ea typeface="+mj-ea"/>
                <a:cs typeface="+mj-cs"/>
              </a:rPr>
              <a:t>Statement of Financial Position as of March 31, 2021</a:t>
            </a:r>
          </a:p>
        </p:txBody>
      </p:sp>
    </p:spTree>
    <p:extLst>
      <p:ext uri="{BB962C8B-B14F-4D97-AF65-F5344CB8AC3E}">
        <p14:creationId xmlns:p14="http://schemas.microsoft.com/office/powerpoint/2010/main" val="2236986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3450" y="1710383"/>
            <a:ext cx="9405036" cy="2215991"/>
          </a:xfrm>
          <a:prstGeom prst="rect">
            <a:avLst/>
          </a:prstGeom>
          <a:noFill/>
        </p:spPr>
        <p:txBody>
          <a:bodyPr wrap="square" rtlCol="0">
            <a:spAutoFit/>
          </a:bodyPr>
          <a:lstStyle/>
          <a:p>
            <a:r>
              <a:rPr lang="en-US" sz="6000" b="1" dirty="0">
                <a:ln w="0"/>
                <a:solidFill>
                  <a:schemeClr val="accent1"/>
                </a:solidFill>
                <a:effectLst>
                  <a:outerShdw blurRad="38100" dist="38100" dir="2700000" algn="tl">
                    <a:srgbClr val="000000">
                      <a:alpha val="43137"/>
                    </a:srgbClr>
                  </a:outerShdw>
                </a:effectLst>
                <a:latin typeface="Gill Sans MT" panose="020B0502020104020203" pitchFamily="34" charset="0"/>
              </a:rPr>
              <a:t>Entrepreneurship</a:t>
            </a:r>
          </a:p>
          <a:p>
            <a:r>
              <a:rPr lang="en-US" sz="6000" b="1" dirty="0">
                <a:ln w="0"/>
                <a:solidFill>
                  <a:schemeClr val="accent1"/>
                </a:solidFill>
                <a:effectLst>
                  <a:outerShdw blurRad="38100" dist="38100" dir="2700000" algn="tl">
                    <a:srgbClr val="000000">
                      <a:alpha val="43137"/>
                    </a:srgbClr>
                  </a:outerShdw>
                </a:effectLst>
                <a:latin typeface="Gill Sans MT" panose="020B0502020104020203" pitchFamily="34" charset="0"/>
              </a:rPr>
              <a:t>Committee</a:t>
            </a:r>
            <a:br>
              <a:rPr lang="en-US" b="1" dirty="0">
                <a:ln w="0"/>
                <a:solidFill>
                  <a:srgbClr val="109AD6"/>
                </a:solidFill>
                <a:effectLst>
                  <a:outerShdw blurRad="38100" dist="38100" dir="2700000" algn="tl">
                    <a:srgbClr val="000000">
                      <a:alpha val="43137"/>
                    </a:srgbClr>
                  </a:outerShdw>
                </a:effectLst>
                <a:latin typeface="Gill Sans MT" panose="020B0502020104020203" pitchFamily="34" charset="0"/>
              </a:rPr>
            </a:br>
            <a:endParaRPr lang="en-US" dirty="0">
              <a:effectLst>
                <a:outerShdw blurRad="38100" dist="38100" dir="2700000" algn="tl">
                  <a:srgbClr val="000000">
                    <a:alpha val="43137"/>
                  </a:srgbClr>
                </a:outerShdw>
              </a:effectLst>
              <a:latin typeface="Gill Sans MT" panose="020B0502020104020203" pitchFamily="34" charset="0"/>
            </a:endParaRPr>
          </a:p>
        </p:txBody>
      </p:sp>
      <p:sp>
        <p:nvSpPr>
          <p:cNvPr id="5" name="TextBox 4"/>
          <p:cNvSpPr txBox="1"/>
          <p:nvPr/>
        </p:nvSpPr>
        <p:spPr>
          <a:xfrm>
            <a:off x="933450" y="3819564"/>
            <a:ext cx="2824812" cy="707886"/>
          </a:xfrm>
          <a:prstGeom prst="rect">
            <a:avLst/>
          </a:prstGeom>
          <a:noFill/>
        </p:spPr>
        <p:txBody>
          <a:bodyPr wrap="none" rtlCol="0">
            <a:spAutoFit/>
          </a:bodyPr>
          <a:lstStyle/>
          <a:p>
            <a:r>
              <a:rPr lang="en-US" sz="4000" b="1" dirty="0">
                <a:ln w="0"/>
                <a:solidFill>
                  <a:schemeClr val="accent3"/>
                </a:solidFill>
                <a:effectLst>
                  <a:outerShdw blurRad="38100" dist="38100" dir="2700000" algn="tl">
                    <a:srgbClr val="000000">
                      <a:alpha val="43137"/>
                    </a:srgbClr>
                  </a:outerShdw>
                </a:effectLst>
                <a:latin typeface="Gill Sans MT" panose="020B0502020104020203" pitchFamily="34" charset="0"/>
              </a:rPr>
              <a:t>Dan Ballou</a:t>
            </a:r>
            <a:endParaRPr lang="en-US" sz="4000" dirty="0">
              <a:solidFill>
                <a:schemeClr val="accent3"/>
              </a:solidFill>
              <a:effectLst>
                <a:outerShdw blurRad="38100" dist="38100" dir="2700000" algn="tl">
                  <a:srgbClr val="000000">
                    <a:alpha val="43137"/>
                  </a:srgbClr>
                </a:outerShdw>
              </a:effectLst>
              <a:latin typeface="Gill Sans MT" panose="020B0502020104020203" pitchFamily="34" charset="0"/>
            </a:endParaRPr>
          </a:p>
        </p:txBody>
      </p:sp>
      <p:sp>
        <p:nvSpPr>
          <p:cNvPr id="4" name="TextBox 3"/>
          <p:cNvSpPr txBox="1"/>
          <p:nvPr/>
        </p:nvSpPr>
        <p:spPr>
          <a:xfrm>
            <a:off x="933450" y="4527450"/>
            <a:ext cx="4223436" cy="553998"/>
          </a:xfrm>
          <a:prstGeom prst="rect">
            <a:avLst/>
          </a:prstGeom>
          <a:noFill/>
        </p:spPr>
        <p:txBody>
          <a:bodyPr wrap="square" rtlCol="0">
            <a:spAutoFit/>
          </a:bodyPr>
          <a:lstStyle/>
          <a:p>
            <a:r>
              <a:rPr lang="en-US" sz="3000" b="1" dirty="0">
                <a:ln w="0"/>
                <a:solidFill>
                  <a:schemeClr val="accent2"/>
                </a:solidFill>
                <a:effectLst>
                  <a:outerShdw blurRad="38100" dist="38100" dir="2700000" algn="tl">
                    <a:srgbClr val="000000">
                      <a:alpha val="43137"/>
                    </a:srgbClr>
                  </a:outerShdw>
                </a:effectLst>
                <a:latin typeface="Gill Sans MT" panose="020B0502020104020203" pitchFamily="34" charset="0"/>
              </a:rPr>
              <a:t>Committee Chair</a:t>
            </a:r>
            <a:endParaRPr lang="en-US" sz="3000" dirty="0">
              <a:solidFill>
                <a:schemeClr val="accent2"/>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2667389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3152" y="772576"/>
            <a:ext cx="7839075"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0"/>
                <a:solidFill>
                  <a:srgbClr val="109AD6"/>
                </a:solidFill>
                <a:effectLst/>
                <a:uLnTx/>
                <a:uFillTx/>
                <a:latin typeface="Gill Sans MT" panose="020B0502020104020203" pitchFamily="34" charset="0"/>
                <a:ea typeface="+mn-ea"/>
                <a:cs typeface="+mn-cs"/>
              </a:rPr>
              <a:t>Quality of Life Committee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ln w="0"/>
                <a:latin typeface="Gill Sans MT" panose="020B0502020104020203" pitchFamily="34" charset="0"/>
              </a:rPr>
              <a:t>Project Updates</a:t>
            </a:r>
            <a:br>
              <a:rPr kumimoji="0" lang="en-US" sz="6000" b="1" i="0" u="none" strike="noStrike" kern="1200" cap="none" spc="0" normalizeH="0" baseline="0" noProof="0" dirty="0">
                <a:ln w="0"/>
                <a:solidFill>
                  <a:srgbClr val="109AD6"/>
                </a:solidFill>
                <a:effectLst/>
                <a:uLnTx/>
                <a:uFillTx/>
                <a:latin typeface="Gill Sans MT" panose="020B0502020104020203" pitchFamily="34" charset="0"/>
                <a:ea typeface="+mn-ea"/>
                <a:cs typeface="+mn-cs"/>
              </a:rPr>
            </a:br>
            <a:br>
              <a:rPr kumimoji="0" lang="en-US" sz="1800" b="1" i="0" u="none" strike="noStrike" kern="1200" cap="none" spc="0" normalizeH="0" baseline="0" noProof="0" dirty="0">
                <a:ln w="0"/>
                <a:solidFill>
                  <a:srgbClr val="109AD6"/>
                </a:solidFill>
                <a:effectLst/>
                <a:uLnTx/>
                <a:uFillTx/>
                <a:latin typeface="Gill Sans MT" panose="020B0502020104020203" pitchFamily="34" charset="0"/>
                <a:ea typeface="+mn-ea"/>
                <a:cs typeface="+mn-cs"/>
              </a:rPr>
            </a:br>
            <a:endParaRPr kumimoji="0" lang="en-US" sz="1800" b="0" i="0" u="none" strike="noStrike" kern="1200" cap="none" spc="0" normalizeH="0" baseline="0" noProof="0" dirty="0">
              <a:ln>
                <a:noFill/>
              </a:ln>
              <a:solidFill>
                <a:srgbClr val="109AD6"/>
              </a:solidFill>
              <a:effectLst/>
              <a:uLnTx/>
              <a:uFillTx/>
              <a:latin typeface="Gill Sans MT" panose="020B0502020104020203" pitchFamily="34" charset="0"/>
              <a:ea typeface="+mn-ea"/>
              <a:cs typeface="+mn-cs"/>
            </a:endParaRPr>
          </a:p>
        </p:txBody>
      </p:sp>
      <p:sp>
        <p:nvSpPr>
          <p:cNvPr id="5" name="TextBox 4"/>
          <p:cNvSpPr txBox="1"/>
          <p:nvPr/>
        </p:nvSpPr>
        <p:spPr>
          <a:xfrm>
            <a:off x="733152" y="3819564"/>
            <a:ext cx="301973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AF17"/>
                </a:solidFill>
                <a:effectLst/>
                <a:uLnTx/>
                <a:uFillTx/>
                <a:latin typeface="Gill Sans MT" panose="020B0502020104020203" pitchFamily="34" charset="0"/>
                <a:ea typeface="+mn-ea"/>
                <a:cs typeface="+mn-cs"/>
              </a:rPr>
              <a:t>Melanie Jones</a:t>
            </a:r>
          </a:p>
        </p:txBody>
      </p:sp>
      <p:sp>
        <p:nvSpPr>
          <p:cNvPr id="2" name="TextBox 1"/>
          <p:cNvSpPr txBox="1"/>
          <p:nvPr/>
        </p:nvSpPr>
        <p:spPr>
          <a:xfrm>
            <a:off x="733152" y="4527450"/>
            <a:ext cx="3395481"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w="0"/>
                <a:solidFill>
                  <a:srgbClr val="6FC5E8"/>
                </a:solidFill>
                <a:effectLst/>
                <a:uLnTx/>
                <a:uFillTx/>
                <a:latin typeface="Gill Sans MT" panose="020B0502020104020203" pitchFamily="34" charset="0"/>
                <a:ea typeface="+mn-ea"/>
                <a:cs typeface="+mn-cs"/>
              </a:rPr>
              <a:t>Committee Chair</a:t>
            </a:r>
            <a:endParaRPr kumimoji="0" lang="en-US" sz="3000" b="0" i="0" u="none" strike="noStrike" kern="1200" cap="none" spc="0" normalizeH="0" baseline="0" noProof="0" dirty="0">
              <a:ln>
                <a:noFill/>
              </a:ln>
              <a:solidFill>
                <a:srgbClr val="6FC5E8"/>
              </a:solidFill>
              <a:effectLst/>
              <a:uLnTx/>
              <a:uFillTx/>
              <a:latin typeface="Gill Sans MT" panose="020B0502020104020203" pitchFamily="34" charset="0"/>
              <a:ea typeface="+mn-ea"/>
              <a:cs typeface="+mn-cs"/>
            </a:endParaRPr>
          </a:p>
        </p:txBody>
      </p:sp>
    </p:spTree>
    <p:extLst>
      <p:ext uri="{BB962C8B-B14F-4D97-AF65-F5344CB8AC3E}">
        <p14:creationId xmlns:p14="http://schemas.microsoft.com/office/powerpoint/2010/main" val="1896214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30608-C09B-4461-832C-6E8811625E30}"/>
              </a:ext>
            </a:extLst>
          </p:cNvPr>
          <p:cNvSpPr>
            <a:spLocks noGrp="1"/>
          </p:cNvSpPr>
          <p:nvPr>
            <p:ph type="title"/>
          </p:nvPr>
        </p:nvSpPr>
        <p:spPr>
          <a:xfrm>
            <a:off x="652670" y="2006600"/>
            <a:ext cx="10515600" cy="1325563"/>
          </a:xfrm>
        </p:spPr>
        <p:txBody>
          <a:bodyPr/>
          <a:lstStyle/>
          <a:p>
            <a:r>
              <a:rPr lang="en-US" dirty="0"/>
              <a:t>AGENDA</a:t>
            </a:r>
          </a:p>
        </p:txBody>
      </p:sp>
      <p:sp>
        <p:nvSpPr>
          <p:cNvPr id="3" name="Content Placeholder 2">
            <a:extLst>
              <a:ext uri="{FF2B5EF4-FFF2-40B4-BE49-F238E27FC236}">
                <a16:creationId xmlns:a16="http://schemas.microsoft.com/office/drawing/2014/main" id="{970AEC01-04CC-415F-8615-1242F9EACB66}"/>
              </a:ext>
            </a:extLst>
          </p:cNvPr>
          <p:cNvSpPr>
            <a:spLocks noGrp="1"/>
          </p:cNvSpPr>
          <p:nvPr>
            <p:ph idx="1"/>
          </p:nvPr>
        </p:nvSpPr>
        <p:spPr>
          <a:xfrm>
            <a:off x="652670" y="2991678"/>
            <a:ext cx="10515600" cy="4351338"/>
          </a:xfrm>
        </p:spPr>
        <p:txBody>
          <a:bodyPr/>
          <a:lstStyle/>
          <a:p>
            <a:pPr marL="571500" indent="-571500">
              <a:buFont typeface="+mj-lt"/>
              <a:buAutoNum type="romanUcPeriod"/>
            </a:pPr>
            <a:r>
              <a:rPr lang="en-US" dirty="0"/>
              <a:t>Call to Order and Welcome</a:t>
            </a:r>
          </a:p>
          <a:p>
            <a:pPr marL="571500" indent="-571500">
              <a:buFont typeface="+mj-lt"/>
              <a:buAutoNum type="romanUcPeriod"/>
            </a:pPr>
            <a:r>
              <a:rPr lang="en-US" dirty="0"/>
              <a:t>Approve Minutes of the April 13, 2021 Monthly Meeting</a:t>
            </a:r>
          </a:p>
          <a:p>
            <a:pPr marL="571500" indent="-571500">
              <a:buFont typeface="+mj-lt"/>
              <a:buAutoNum type="romanUcPeriod"/>
            </a:pPr>
            <a:r>
              <a:rPr lang="en-US" dirty="0"/>
              <a:t>Reports/Project Updates</a:t>
            </a:r>
          </a:p>
        </p:txBody>
      </p:sp>
      <p:sp>
        <p:nvSpPr>
          <p:cNvPr id="4" name="Title 1">
            <a:extLst>
              <a:ext uri="{FF2B5EF4-FFF2-40B4-BE49-F238E27FC236}">
                <a16:creationId xmlns:a16="http://schemas.microsoft.com/office/drawing/2014/main" id="{7E10B019-3134-4C61-82EF-4867154C8741}"/>
              </a:ext>
            </a:extLst>
          </p:cNvPr>
          <p:cNvSpPr txBox="1">
            <a:spLocks/>
          </p:cNvSpPr>
          <p:nvPr/>
        </p:nvSpPr>
        <p:spPr>
          <a:xfrm>
            <a:off x="523461" y="584200"/>
            <a:ext cx="10515600" cy="1325563"/>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dirty="0"/>
              <a:t>Mission:</a:t>
            </a:r>
            <a:r>
              <a:rPr lang="en-US" dirty="0"/>
              <a:t> To benefit Rock Hill economically by fostering increased employment opportunities and by expansion of business and industry; thereby, lessening the burdens of government and combatting community deterioration.</a:t>
            </a:r>
          </a:p>
        </p:txBody>
      </p:sp>
    </p:spTree>
    <p:extLst>
      <p:ext uri="{BB962C8B-B14F-4D97-AF65-F5344CB8AC3E}">
        <p14:creationId xmlns:p14="http://schemas.microsoft.com/office/powerpoint/2010/main" val="3388236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77A153-6FCD-45B3-9914-24DC3425555A}"/>
              </a:ext>
            </a:extLst>
          </p:cNvPr>
          <p:cNvSpPr txBox="1"/>
          <p:nvPr/>
        </p:nvSpPr>
        <p:spPr>
          <a:xfrm>
            <a:off x="901148" y="715617"/>
            <a:ext cx="9011478" cy="707886"/>
          </a:xfrm>
          <a:prstGeom prst="rect">
            <a:avLst/>
          </a:prstGeom>
          <a:noFill/>
        </p:spPr>
        <p:txBody>
          <a:bodyPr wrap="square" rtlCol="0">
            <a:spAutoFit/>
          </a:bodyPr>
          <a:lstStyle/>
          <a:p>
            <a:r>
              <a:rPr lang="en-US" sz="4000" b="1" dirty="0">
                <a:solidFill>
                  <a:srgbClr val="00B0F0"/>
                </a:solidFill>
                <a:latin typeface="Gill Sans MT" panose="020B0502020104020203" pitchFamily="34" charset="0"/>
              </a:rPr>
              <a:t>Bloomberg Asphalt Grant</a:t>
            </a:r>
          </a:p>
        </p:txBody>
      </p:sp>
      <p:sp>
        <p:nvSpPr>
          <p:cNvPr id="5" name="TextBox 4">
            <a:extLst>
              <a:ext uri="{FF2B5EF4-FFF2-40B4-BE49-F238E27FC236}">
                <a16:creationId xmlns:a16="http://schemas.microsoft.com/office/drawing/2014/main" id="{F6B35B7B-4D64-49F2-96F2-716240866E15}"/>
              </a:ext>
            </a:extLst>
          </p:cNvPr>
          <p:cNvSpPr txBox="1"/>
          <p:nvPr/>
        </p:nvSpPr>
        <p:spPr>
          <a:xfrm>
            <a:off x="901148" y="1423503"/>
            <a:ext cx="10045147" cy="954107"/>
          </a:xfrm>
          <a:prstGeom prst="rect">
            <a:avLst/>
          </a:prstGeom>
          <a:noFill/>
        </p:spPr>
        <p:txBody>
          <a:bodyPr wrap="square" rtlCol="0">
            <a:spAutoFit/>
          </a:bodyPr>
          <a:lstStyle/>
          <a:p>
            <a:r>
              <a:rPr lang="en-US" sz="2800" dirty="0">
                <a:latin typeface="Gill Sans MT" panose="020B0502020104020203" pitchFamily="34" charset="0"/>
              </a:rPr>
              <a:t>On Friday, 4/30/2021 the RHEDC QOL Committee(acting as the fiscal agent) applied for a $25,000 Bloomberg asphalt grant.  </a:t>
            </a:r>
          </a:p>
        </p:txBody>
      </p:sp>
      <p:sp>
        <p:nvSpPr>
          <p:cNvPr id="6" name="TextBox 5">
            <a:extLst>
              <a:ext uri="{FF2B5EF4-FFF2-40B4-BE49-F238E27FC236}">
                <a16:creationId xmlns:a16="http://schemas.microsoft.com/office/drawing/2014/main" id="{A191AC76-A433-4890-985F-97B8F77196BE}"/>
              </a:ext>
            </a:extLst>
          </p:cNvPr>
          <p:cNvSpPr txBox="1"/>
          <p:nvPr/>
        </p:nvSpPr>
        <p:spPr>
          <a:xfrm>
            <a:off x="894521" y="2434028"/>
            <a:ext cx="10402957" cy="3293209"/>
          </a:xfrm>
          <a:prstGeom prst="rect">
            <a:avLst/>
          </a:prstGeom>
          <a:noFill/>
        </p:spPr>
        <p:txBody>
          <a:bodyPr wrap="square" rtlCol="0">
            <a:spAutoFit/>
          </a:bodyPr>
          <a:lstStyle/>
          <a:p>
            <a:r>
              <a:rPr lang="en-US" sz="4000" b="1" dirty="0">
                <a:solidFill>
                  <a:srgbClr val="00B0F0"/>
                </a:solidFill>
                <a:latin typeface="Gill Sans MT" panose="020B0502020104020203" pitchFamily="34" charset="0"/>
              </a:rPr>
              <a:t>Background: </a:t>
            </a:r>
            <a:r>
              <a:rPr lang="en-US" sz="2800" dirty="0">
                <a:latin typeface="Gill Sans MT" panose="020B0502020104020203" pitchFamily="34" charset="0"/>
              </a:rPr>
              <a:t>Two years ago, </a:t>
            </a:r>
            <a:r>
              <a:rPr lang="en-US" sz="2800" dirty="0"/>
              <a:t>the RHEDC Quality of Life Committee hosted a two-day placemaking workshop facilitated by Project for Public Spaces (PPS). The workshop focused on developing a diverse community-led Placemaking Action Plan. As a result, five priority locations were identified to initiate the PPS lighter, quicker, cheaper methodology, including our proposed project: Connections and safety in Downtown Black Street Block.</a:t>
            </a:r>
            <a:r>
              <a:rPr lang="en-US" sz="2800" b="1" dirty="0">
                <a:solidFill>
                  <a:srgbClr val="00B0F0"/>
                </a:solidFill>
                <a:latin typeface="Gill Sans MT" panose="020B0502020104020203" pitchFamily="34" charset="0"/>
              </a:rPr>
              <a:t> </a:t>
            </a:r>
          </a:p>
        </p:txBody>
      </p:sp>
    </p:spTree>
    <p:extLst>
      <p:ext uri="{BB962C8B-B14F-4D97-AF65-F5344CB8AC3E}">
        <p14:creationId xmlns:p14="http://schemas.microsoft.com/office/powerpoint/2010/main" val="2812795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AFC38-E635-4203-93F4-FD62AB709DBE}"/>
              </a:ext>
            </a:extLst>
          </p:cNvPr>
          <p:cNvSpPr>
            <a:spLocks noGrp="1"/>
          </p:cNvSpPr>
          <p:nvPr>
            <p:ph type="title"/>
          </p:nvPr>
        </p:nvSpPr>
        <p:spPr>
          <a:xfrm>
            <a:off x="838200" y="142253"/>
            <a:ext cx="10515600" cy="1325563"/>
          </a:xfrm>
        </p:spPr>
        <p:txBody>
          <a:bodyPr>
            <a:normAutofit/>
          </a:bodyPr>
          <a:lstStyle/>
          <a:p>
            <a:r>
              <a:rPr lang="en-US" sz="4000" b="1" dirty="0">
                <a:solidFill>
                  <a:srgbClr val="00B0F0"/>
                </a:solidFill>
                <a:latin typeface="Gill Sans MT" panose="020B0502020104020203" pitchFamily="34" charset="0"/>
              </a:rPr>
              <a:t>Bloomberg Asphalt Grant Continued</a:t>
            </a:r>
          </a:p>
        </p:txBody>
      </p:sp>
      <p:sp>
        <p:nvSpPr>
          <p:cNvPr id="3" name="Content Placeholder 2">
            <a:extLst>
              <a:ext uri="{FF2B5EF4-FFF2-40B4-BE49-F238E27FC236}">
                <a16:creationId xmlns:a16="http://schemas.microsoft.com/office/drawing/2014/main" id="{9FDF2AD7-1805-49BA-8D40-0D65D7DB2858}"/>
              </a:ext>
            </a:extLst>
          </p:cNvPr>
          <p:cNvSpPr>
            <a:spLocks noGrp="1"/>
          </p:cNvSpPr>
          <p:nvPr>
            <p:ph idx="1"/>
          </p:nvPr>
        </p:nvSpPr>
        <p:spPr>
          <a:xfrm>
            <a:off x="838200" y="1467816"/>
            <a:ext cx="10515600" cy="4351338"/>
          </a:xfrm>
        </p:spPr>
        <p:txBody>
          <a:bodyPr>
            <a:normAutofit/>
          </a:bodyPr>
          <a:lstStyle/>
          <a:p>
            <a:pPr marL="0" indent="0">
              <a:buNone/>
            </a:pPr>
            <a:r>
              <a:rPr lang="en-US" b="1" dirty="0">
                <a:solidFill>
                  <a:srgbClr val="00B0F0"/>
                </a:solidFill>
                <a:latin typeface="Gill Sans MT" panose="020B0502020104020203" pitchFamily="34" charset="0"/>
              </a:rPr>
              <a:t>Project Purpose:</a:t>
            </a:r>
          </a:p>
          <a:p>
            <a:pPr marL="0" indent="0">
              <a:buNone/>
            </a:pPr>
            <a:r>
              <a:rPr lang="en-US" sz="3200" dirty="0"/>
              <a:t>The asphalt project will lead to safer pedestrian crossings, slower traffic, and the use of under-activated space while</a:t>
            </a:r>
          </a:p>
          <a:p>
            <a:pPr marL="0" indent="0">
              <a:buNone/>
            </a:pPr>
            <a:r>
              <a:rPr lang="en-US" sz="3200" dirty="0"/>
              <a:t>The artwork will be located at the parking deck/Police Department crosswalk connection and at the Elk Ave/Amphitheater crosswalk connection. There is a high amount of pedestrian traffic along this block given its proximity to City Hall, the Police Department (PD), the public library, a bus stop, and a public parking deck.</a:t>
            </a:r>
          </a:p>
        </p:txBody>
      </p:sp>
    </p:spTree>
    <p:extLst>
      <p:ext uri="{BB962C8B-B14F-4D97-AF65-F5344CB8AC3E}">
        <p14:creationId xmlns:p14="http://schemas.microsoft.com/office/powerpoint/2010/main" val="47216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AC7DA67-71E0-45B9-B3C5-CA1933C3DF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0369" y="0"/>
            <a:ext cx="9831457" cy="6858000"/>
          </a:xfrm>
        </p:spPr>
      </p:pic>
    </p:spTree>
    <p:extLst>
      <p:ext uri="{BB962C8B-B14F-4D97-AF65-F5344CB8AC3E}">
        <p14:creationId xmlns:p14="http://schemas.microsoft.com/office/powerpoint/2010/main" val="4037136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E36E18-91F9-4290-87B8-8D24A6D981DE}"/>
              </a:ext>
            </a:extLst>
          </p:cNvPr>
          <p:cNvSpPr txBox="1"/>
          <p:nvPr/>
        </p:nvSpPr>
        <p:spPr>
          <a:xfrm>
            <a:off x="795131" y="1457069"/>
            <a:ext cx="11396869" cy="1631216"/>
          </a:xfrm>
          <a:prstGeom prst="rect">
            <a:avLst/>
          </a:prstGeom>
          <a:noFill/>
        </p:spPr>
        <p:txBody>
          <a:bodyPr wrap="square" rtlCol="0">
            <a:spAutoFit/>
          </a:bodyPr>
          <a:lstStyle/>
          <a:p>
            <a:r>
              <a:rPr lang="en-US" sz="3600" b="1" dirty="0">
                <a:solidFill>
                  <a:srgbClr val="00B0F0"/>
                </a:solidFill>
                <a:latin typeface="Gill Sans MT" panose="020B0502020104020203" pitchFamily="34" charset="0"/>
              </a:rPr>
              <a:t>Project Timeline:</a:t>
            </a:r>
          </a:p>
          <a:p>
            <a:r>
              <a:rPr lang="en-US" sz="3200" dirty="0"/>
              <a:t>October 2021-Begin Coordination and Artist Selection Process</a:t>
            </a:r>
          </a:p>
          <a:p>
            <a:r>
              <a:rPr lang="en-US" sz="3200" dirty="0"/>
              <a:t>May-June 2022-Paint/install asphalt art. Document the process</a:t>
            </a:r>
          </a:p>
        </p:txBody>
      </p:sp>
    </p:spTree>
    <p:extLst>
      <p:ext uri="{BB962C8B-B14F-4D97-AF65-F5344CB8AC3E}">
        <p14:creationId xmlns:p14="http://schemas.microsoft.com/office/powerpoint/2010/main" val="308772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B9BBDC-6B22-40F3-AF21-2A892EABE210}"/>
              </a:ext>
            </a:extLst>
          </p:cNvPr>
          <p:cNvSpPr txBox="1"/>
          <p:nvPr/>
        </p:nvSpPr>
        <p:spPr>
          <a:xfrm>
            <a:off x="159026" y="172278"/>
            <a:ext cx="7156174" cy="954107"/>
          </a:xfrm>
          <a:prstGeom prst="rect">
            <a:avLst/>
          </a:prstGeom>
          <a:noFill/>
        </p:spPr>
        <p:txBody>
          <a:bodyPr wrap="square" rtlCol="0">
            <a:spAutoFit/>
          </a:bodyPr>
          <a:lstStyle/>
          <a:p>
            <a:r>
              <a:rPr lang="en-US" sz="2800" b="1" dirty="0">
                <a:solidFill>
                  <a:srgbClr val="00B0F0"/>
                </a:solidFill>
                <a:latin typeface="Gill Sans MT" panose="020B0502020104020203" pitchFamily="34" charset="0"/>
              </a:rPr>
              <a:t>Project Examples:</a:t>
            </a:r>
          </a:p>
          <a:p>
            <a:endParaRPr lang="en-US" sz="2800" b="1" dirty="0">
              <a:solidFill>
                <a:srgbClr val="00B0F0"/>
              </a:solidFill>
              <a:latin typeface="Gill Sans MT" panose="020B0502020104020203" pitchFamily="34" charset="0"/>
            </a:endParaRPr>
          </a:p>
        </p:txBody>
      </p:sp>
      <p:pic>
        <p:nvPicPr>
          <p:cNvPr id="5" name="Picture 4">
            <a:extLst>
              <a:ext uri="{FF2B5EF4-FFF2-40B4-BE49-F238E27FC236}">
                <a16:creationId xmlns:a16="http://schemas.microsoft.com/office/drawing/2014/main" id="{3324945C-2005-44C2-A852-4267F4007F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26" y="649331"/>
            <a:ext cx="10827026" cy="2877458"/>
          </a:xfrm>
          <a:prstGeom prst="rect">
            <a:avLst/>
          </a:prstGeom>
        </p:spPr>
      </p:pic>
      <p:pic>
        <p:nvPicPr>
          <p:cNvPr id="7" name="Picture 6">
            <a:extLst>
              <a:ext uri="{FF2B5EF4-FFF2-40B4-BE49-F238E27FC236}">
                <a16:creationId xmlns:a16="http://schemas.microsoft.com/office/drawing/2014/main" id="{904FFA5C-B9D5-45F9-801C-D137223884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26" y="3429001"/>
            <a:ext cx="10827026" cy="3104322"/>
          </a:xfrm>
          <a:prstGeom prst="rect">
            <a:avLst/>
          </a:prstGeom>
        </p:spPr>
      </p:pic>
    </p:spTree>
    <p:extLst>
      <p:ext uri="{BB962C8B-B14F-4D97-AF65-F5344CB8AC3E}">
        <p14:creationId xmlns:p14="http://schemas.microsoft.com/office/powerpoint/2010/main" val="972129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95A532-2220-428F-A46C-BFD512E1E958}"/>
              </a:ext>
            </a:extLst>
          </p:cNvPr>
          <p:cNvSpPr txBox="1"/>
          <p:nvPr/>
        </p:nvSpPr>
        <p:spPr>
          <a:xfrm>
            <a:off x="663795" y="336552"/>
            <a:ext cx="10864410" cy="6124754"/>
          </a:xfrm>
          <a:prstGeom prst="rect">
            <a:avLst/>
          </a:prstGeom>
          <a:noFill/>
        </p:spPr>
        <p:txBody>
          <a:bodyPr wrap="square" rtlCol="0">
            <a:spAutoFit/>
          </a:bodyPr>
          <a:lstStyle/>
          <a:p>
            <a:r>
              <a:rPr lang="en-US" sz="2800" b="1" dirty="0">
                <a:solidFill>
                  <a:srgbClr val="00B0F0"/>
                </a:solidFill>
                <a:latin typeface="Gill Sans MT" panose="020B0502020104020203" pitchFamily="34" charset="0"/>
              </a:rPr>
              <a:t>Freedom Riders Project in Rock Hill</a:t>
            </a:r>
          </a:p>
          <a:p>
            <a:endParaRPr lang="en-US" sz="2800" b="1" dirty="0">
              <a:solidFill>
                <a:srgbClr val="00B0F0"/>
              </a:solidFill>
              <a:latin typeface="Gill Sans MT" panose="020B0502020104020203" pitchFamily="34" charset="0"/>
            </a:endParaRPr>
          </a:p>
          <a:p>
            <a:r>
              <a:rPr lang="en-US" sz="2800" b="1" dirty="0">
                <a:solidFill>
                  <a:srgbClr val="00B0F0"/>
                </a:solidFill>
                <a:latin typeface="Gill Sans MT" panose="020B0502020104020203" pitchFamily="34" charset="0"/>
              </a:rPr>
              <a:t>The RHEDC QOL Committee has pledged their support to a 2022 project (TBD) to commemorate the arrival of the Freedom Riders in  Rock Hill 60 years ago. </a:t>
            </a:r>
          </a:p>
          <a:p>
            <a:endParaRPr lang="en-US" sz="2800" dirty="0">
              <a:latin typeface="Gill Sans MT" panose="020B0502020104020203" pitchFamily="34" charset="0"/>
            </a:endParaRPr>
          </a:p>
          <a:p>
            <a:pPr fontAlgn="base"/>
            <a:r>
              <a:rPr lang="en-US" sz="2800" dirty="0"/>
              <a:t>The Freedom Riders were a group of (initially) 13 Black and White individuals who set out in May 1961 to challenge the segregated buses and terminals of the American South.</a:t>
            </a:r>
          </a:p>
          <a:p>
            <a:pPr fontAlgn="base"/>
            <a:r>
              <a:rPr lang="en-US" sz="2800" dirty="0"/>
              <a:t>Per federal law, segregated buses and terminals were illegal. However, the law was not being enforced.</a:t>
            </a:r>
          </a:p>
          <a:p>
            <a:pPr fontAlgn="base"/>
            <a:r>
              <a:rPr lang="en-US" sz="2800" dirty="0"/>
              <a:t>The Freedom Rides were organized by the Congress of Racial Equality, led by Mr. James Farmer, who was also one of the Freedom Riders.</a:t>
            </a:r>
          </a:p>
          <a:p>
            <a:endParaRPr lang="en-US" sz="2800" dirty="0">
              <a:latin typeface="Gill Sans MT" panose="020B0502020104020203" pitchFamily="34" charset="0"/>
            </a:endParaRPr>
          </a:p>
        </p:txBody>
      </p:sp>
    </p:spTree>
    <p:extLst>
      <p:ext uri="{BB962C8B-B14F-4D97-AF65-F5344CB8AC3E}">
        <p14:creationId xmlns:p14="http://schemas.microsoft.com/office/powerpoint/2010/main" val="3033952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C2E011-079D-487F-AEC5-A952CE0087A3}"/>
              </a:ext>
            </a:extLst>
          </p:cNvPr>
          <p:cNvSpPr txBox="1"/>
          <p:nvPr/>
        </p:nvSpPr>
        <p:spPr>
          <a:xfrm>
            <a:off x="728870" y="795130"/>
            <a:ext cx="9183755" cy="2492990"/>
          </a:xfrm>
          <a:prstGeom prst="rect">
            <a:avLst/>
          </a:prstGeom>
          <a:noFill/>
        </p:spPr>
        <p:txBody>
          <a:bodyPr wrap="square" rtlCol="0">
            <a:spAutoFit/>
          </a:bodyPr>
          <a:lstStyle/>
          <a:p>
            <a:r>
              <a:rPr lang="en-US" sz="4000" b="1" dirty="0">
                <a:solidFill>
                  <a:srgbClr val="00B0F0"/>
                </a:solidFill>
                <a:latin typeface="Gill Sans MT" panose="020B0502020104020203" pitchFamily="34" charset="0"/>
              </a:rPr>
              <a:t>Freedom Riders Project in Rock Hill</a:t>
            </a:r>
          </a:p>
          <a:p>
            <a:r>
              <a:rPr lang="en-US" sz="3600" dirty="0"/>
              <a:t>May 9, 1961, The First Day of Violence</a:t>
            </a:r>
            <a:endParaRPr lang="en-US" sz="3600" b="0" dirty="0">
              <a:effectLst/>
            </a:endParaRPr>
          </a:p>
          <a:p>
            <a:br>
              <a:rPr lang="en-US" sz="4000" dirty="0"/>
            </a:br>
            <a:endParaRPr lang="en-US" sz="4000" b="1" dirty="0">
              <a:solidFill>
                <a:srgbClr val="00B0F0"/>
              </a:solidFill>
              <a:latin typeface="Gill Sans MT" panose="020B0502020104020203" pitchFamily="34" charset="0"/>
            </a:endParaRPr>
          </a:p>
        </p:txBody>
      </p:sp>
      <p:sp>
        <p:nvSpPr>
          <p:cNvPr id="4" name="Rectangle 3">
            <a:extLst>
              <a:ext uri="{FF2B5EF4-FFF2-40B4-BE49-F238E27FC236}">
                <a16:creationId xmlns:a16="http://schemas.microsoft.com/office/drawing/2014/main" id="{E2739075-B52B-44C8-91CF-370AF2626512}"/>
              </a:ext>
            </a:extLst>
          </p:cNvPr>
          <p:cNvSpPr/>
          <p:nvPr/>
        </p:nvSpPr>
        <p:spPr>
          <a:xfrm>
            <a:off x="728869" y="2074783"/>
            <a:ext cx="11198087" cy="1415772"/>
          </a:xfrm>
          <a:prstGeom prst="rect">
            <a:avLst/>
          </a:prstGeom>
        </p:spPr>
        <p:txBody>
          <a:bodyPr wrap="square">
            <a:spAutoFit/>
          </a:bodyPr>
          <a:lstStyle/>
          <a:p>
            <a:pPr>
              <a:spcAft>
                <a:spcPts val="1200"/>
              </a:spcAft>
            </a:pPr>
            <a:r>
              <a:rPr lang="en-US" sz="2000" b="1" dirty="0">
                <a:latin typeface="Roboto"/>
              </a:rPr>
              <a:t>The Freedom Riders brought national and international attention to the South’s segregated society, shattering the complacency and go-slow attitudes of national leaders.</a:t>
            </a:r>
            <a:endParaRPr lang="en-US" sz="2000" b="1" dirty="0">
              <a:effectLst/>
            </a:endParaRPr>
          </a:p>
          <a:p>
            <a:br>
              <a:rPr lang="en-US" dirty="0"/>
            </a:br>
            <a:endParaRPr lang="en-US" dirty="0"/>
          </a:p>
        </p:txBody>
      </p:sp>
      <p:pic>
        <p:nvPicPr>
          <p:cNvPr id="2050" name="Picture 2">
            <a:extLst>
              <a:ext uri="{FF2B5EF4-FFF2-40B4-BE49-F238E27FC236}">
                <a16:creationId xmlns:a16="http://schemas.microsoft.com/office/drawing/2014/main" id="{8948F25A-32A4-4BBF-85B3-AEF5282B4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461" y="2928730"/>
            <a:ext cx="3233530" cy="380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936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59432A1-81B0-4575-B18E-86657503D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218" y="503583"/>
            <a:ext cx="9700592" cy="6175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257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6EC1F2-A167-490D-B8C3-73376D106B1C}"/>
              </a:ext>
            </a:extLst>
          </p:cNvPr>
          <p:cNvSpPr txBox="1"/>
          <p:nvPr/>
        </p:nvSpPr>
        <p:spPr>
          <a:xfrm>
            <a:off x="1378226" y="993912"/>
            <a:ext cx="8772939" cy="4308872"/>
          </a:xfrm>
          <a:prstGeom prst="rect">
            <a:avLst/>
          </a:prstGeom>
          <a:noFill/>
        </p:spPr>
        <p:txBody>
          <a:bodyPr wrap="square" rtlCol="0">
            <a:spAutoFit/>
          </a:bodyPr>
          <a:lstStyle/>
          <a:p>
            <a:r>
              <a:rPr lang="en-US" sz="3200" b="1" dirty="0">
                <a:solidFill>
                  <a:srgbClr val="0070C0"/>
                </a:solidFill>
                <a:latin typeface="Gill Sans MT" panose="020B0502020104020203" pitchFamily="34" charset="0"/>
              </a:rPr>
              <a:t>Six Community groups supporting the effort:</a:t>
            </a:r>
          </a:p>
          <a:p>
            <a:pPr marL="457200" indent="-457200">
              <a:buFont typeface="Wingdings" panose="05000000000000000000" pitchFamily="2" charset="2"/>
              <a:buChar char="§"/>
            </a:pPr>
            <a:r>
              <a:rPr lang="en-US" sz="2800" dirty="0"/>
              <a:t>RHEDC QOL Committee</a:t>
            </a:r>
          </a:p>
          <a:p>
            <a:pPr marL="457200" indent="-457200">
              <a:buFont typeface="Wingdings" panose="05000000000000000000" pitchFamily="2" charset="2"/>
              <a:buChar char="§"/>
            </a:pPr>
            <a:r>
              <a:rPr lang="en-US" sz="2800" dirty="0"/>
              <a:t>African American Cultural Resources Advisory Committee</a:t>
            </a:r>
          </a:p>
          <a:p>
            <a:pPr marL="457200" indent="-457200">
              <a:buFont typeface="Wingdings" panose="05000000000000000000" pitchFamily="2" charset="2"/>
              <a:buChar char="§"/>
            </a:pPr>
            <a:r>
              <a:rPr lang="en-US" sz="2800" dirty="0"/>
              <a:t>Freedom Walkway Committee</a:t>
            </a:r>
          </a:p>
          <a:p>
            <a:pPr marL="457200" indent="-457200">
              <a:buFont typeface="Wingdings" panose="05000000000000000000" pitchFamily="2" charset="2"/>
              <a:buChar char="§"/>
            </a:pPr>
            <a:r>
              <a:rPr lang="en-US" sz="2800" dirty="0"/>
              <a:t>Historic Rock Hill</a:t>
            </a:r>
          </a:p>
          <a:p>
            <a:pPr marL="457200" indent="-457200">
              <a:buFont typeface="Wingdings" panose="05000000000000000000" pitchFamily="2" charset="2"/>
              <a:buChar char="§"/>
            </a:pPr>
            <a:r>
              <a:rPr lang="en-US" sz="2800" dirty="0"/>
              <a:t>Visit York County</a:t>
            </a:r>
          </a:p>
          <a:p>
            <a:pPr marL="457200" indent="-457200">
              <a:buFont typeface="Wingdings" panose="05000000000000000000" pitchFamily="2" charset="2"/>
              <a:buChar char="§"/>
            </a:pPr>
            <a:r>
              <a:rPr lang="en-US" sz="2800" dirty="0"/>
              <a:t>Community Relations Council</a:t>
            </a:r>
          </a:p>
          <a:p>
            <a:endParaRPr lang="en-US" sz="2800" dirty="0"/>
          </a:p>
          <a:p>
            <a:endParaRPr lang="en-US" dirty="0"/>
          </a:p>
        </p:txBody>
      </p:sp>
    </p:spTree>
    <p:extLst>
      <p:ext uri="{BB962C8B-B14F-4D97-AF65-F5344CB8AC3E}">
        <p14:creationId xmlns:p14="http://schemas.microsoft.com/office/powerpoint/2010/main" val="1243995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B60257-634F-4617-BF58-F81A41584AB8}"/>
              </a:ext>
            </a:extLst>
          </p:cNvPr>
          <p:cNvSpPr/>
          <p:nvPr/>
        </p:nvSpPr>
        <p:spPr>
          <a:xfrm>
            <a:off x="1338102" y="1166842"/>
            <a:ext cx="10164417" cy="4524315"/>
          </a:xfrm>
          <a:prstGeom prst="rect">
            <a:avLst/>
          </a:prstGeom>
        </p:spPr>
        <p:txBody>
          <a:bodyPr wrap="square">
            <a:spAutoFit/>
          </a:bodyPr>
          <a:lstStyle/>
          <a:p>
            <a:r>
              <a:rPr lang="en-US" sz="3600" b="1" dirty="0">
                <a:solidFill>
                  <a:srgbClr val="00B0F0"/>
                </a:solidFill>
                <a:latin typeface="Gill Sans MT" panose="020B0502020104020203" pitchFamily="34" charset="0"/>
                <a:ea typeface="Calibri" panose="020F0502020204030204" pitchFamily="34" charset="0"/>
              </a:rPr>
              <a:t>Please lend your support:</a:t>
            </a:r>
          </a:p>
          <a:p>
            <a:endParaRPr lang="en-US" sz="3600" b="1" dirty="0">
              <a:solidFill>
                <a:srgbClr val="00B0F0"/>
              </a:solidFill>
              <a:latin typeface="Gill Sans MT" panose="020B0502020104020203" pitchFamily="34" charset="0"/>
              <a:ea typeface="Calibri" panose="020F0502020204030204" pitchFamily="34" charset="0"/>
            </a:endParaRPr>
          </a:p>
          <a:p>
            <a:r>
              <a:rPr lang="en-US" sz="3600" dirty="0">
                <a:latin typeface="Gill Sans MT" panose="020B0502020104020203" pitchFamily="34" charset="0"/>
                <a:ea typeface="Calibri" panose="020F0502020204030204" pitchFamily="34" charset="0"/>
              </a:rPr>
              <a:t>On May 10</a:t>
            </a:r>
            <a:r>
              <a:rPr lang="en-US" sz="3600" baseline="30000" dirty="0">
                <a:latin typeface="Gill Sans MT" panose="020B0502020104020203" pitchFamily="34" charset="0"/>
                <a:ea typeface="Calibri" panose="020F0502020204030204" pitchFamily="34" charset="0"/>
              </a:rPr>
              <a:t>th</a:t>
            </a:r>
            <a:r>
              <a:rPr lang="en-US" sz="3600" dirty="0">
                <a:latin typeface="Gill Sans MT" panose="020B0502020104020203" pitchFamily="34" charset="0"/>
                <a:ea typeface="Calibri" panose="020F0502020204030204" pitchFamily="34" charset="0"/>
              </a:rPr>
              <a:t>, 2021at 5:30pm, </a:t>
            </a:r>
            <a:r>
              <a:rPr lang="en-US" sz="3600" i="1" dirty="0">
                <a:latin typeface="Gill Sans MT" panose="020B0502020104020203" pitchFamily="34" charset="0"/>
                <a:ea typeface="Calibri" panose="020F0502020204030204" pitchFamily="34" charset="0"/>
              </a:rPr>
              <a:t>Gladys Robinson, representing the African American Cultural Resources Advisory Committee, and Chip Hutchison, representing Historic Rock Hill, will address City Council regarding an effort to honor and interpret the Freedom Riders' May 9, 1961 visit to Rock Hill.</a:t>
            </a:r>
            <a:endParaRPr lang="en-US" sz="3600" dirty="0">
              <a:latin typeface="Gill Sans MT" panose="020B0502020104020203" pitchFamily="34" charset="0"/>
              <a:ea typeface="Calibri" panose="020F0502020204030204" pitchFamily="34" charset="0"/>
            </a:endParaRPr>
          </a:p>
        </p:txBody>
      </p:sp>
    </p:spTree>
    <p:extLst>
      <p:ext uri="{BB962C8B-B14F-4D97-AF65-F5344CB8AC3E}">
        <p14:creationId xmlns:p14="http://schemas.microsoft.com/office/powerpoint/2010/main" val="2336423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104 William Industrial Blvd, Rock Hill, SC, 29730 - Industrial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8731" y="382803"/>
            <a:ext cx="8254688" cy="55098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68731" y="534062"/>
            <a:ext cx="6096000" cy="1077218"/>
          </a:xfrm>
          <a:prstGeom prst="rect">
            <a:avLst/>
          </a:prstGeom>
        </p:spPr>
        <p:txBody>
          <a:bodyPr>
            <a:spAutoFit/>
          </a:bodyPr>
          <a:lstStyle/>
          <a:p>
            <a:r>
              <a:rPr lang="en-US" sz="3200" b="1" dirty="0">
                <a:ln w="0"/>
                <a:solidFill>
                  <a:srgbClr val="FF9900"/>
                </a:solidFill>
                <a:effectLst>
                  <a:outerShdw blurRad="38100" dist="38100" dir="2700000" algn="tl">
                    <a:srgbClr val="000000">
                      <a:alpha val="43137"/>
                    </a:srgbClr>
                  </a:outerShdw>
                </a:effectLst>
                <a:latin typeface="Gill Sans MT" panose="020B0502020104020203" pitchFamily="34" charset="0"/>
              </a:rPr>
              <a:t>Prospect Report</a:t>
            </a:r>
          </a:p>
          <a:p>
            <a:r>
              <a:rPr lang="en-US" sz="3200" b="1" dirty="0">
                <a:ln w="0"/>
                <a:solidFill>
                  <a:srgbClr val="FF9900"/>
                </a:solidFill>
                <a:effectLst>
                  <a:outerShdw blurRad="38100" dist="38100" dir="2700000" algn="tl">
                    <a:srgbClr val="000000">
                      <a:alpha val="43137"/>
                    </a:srgbClr>
                  </a:outerShdw>
                </a:effectLst>
                <a:latin typeface="Gill Sans MT" panose="020B0502020104020203" pitchFamily="34" charset="0"/>
              </a:rPr>
              <a:t>Rick Norwood</a:t>
            </a:r>
            <a:endParaRPr lang="en-US" sz="3200" dirty="0">
              <a:solidFill>
                <a:srgbClr val="FF9900"/>
              </a:solidFill>
              <a:effectLst>
                <a:outerShdw blurRad="38100" dist="38100" dir="2700000" algn="tl">
                  <a:srgbClr val="000000">
                    <a:alpha val="43137"/>
                  </a:srgbClr>
                </a:outerShdw>
              </a:effectLst>
              <a:latin typeface="Gill Sans MT" panose="020B0502020104020203" pitchFamily="34" charset="0"/>
            </a:endParaRPr>
          </a:p>
        </p:txBody>
      </p:sp>
      <p:graphicFrame>
        <p:nvGraphicFramePr>
          <p:cNvPr id="5" name="Object 4">
            <a:extLst>
              <a:ext uri="{FF2B5EF4-FFF2-40B4-BE49-F238E27FC236}">
                <a16:creationId xmlns:a16="http://schemas.microsoft.com/office/drawing/2014/main" id="{A9401420-E280-49FC-8FA0-7F3A392562AD}"/>
              </a:ext>
            </a:extLst>
          </p:cNvPr>
          <p:cNvGraphicFramePr>
            <a:graphicFrameLocks noChangeAspect="1"/>
          </p:cNvGraphicFramePr>
          <p:nvPr/>
        </p:nvGraphicFramePr>
        <p:xfrm>
          <a:off x="4216087" y="2100663"/>
          <a:ext cx="4782139" cy="3421215"/>
        </p:xfrm>
        <a:graphic>
          <a:graphicData uri="http://schemas.openxmlformats.org/presentationml/2006/ole">
            <mc:AlternateContent xmlns:mc="http://schemas.openxmlformats.org/markup-compatibility/2006">
              <mc:Choice xmlns:v="urn:schemas-microsoft-com:vml" Requires="v">
                <p:oleObj spid="_x0000_s2060" name="Worksheet" r:id="rId4" imgW="2409710" imgH="1724189" progId="Excel.Sheet.12">
                  <p:embed/>
                </p:oleObj>
              </mc:Choice>
              <mc:Fallback>
                <p:oleObj name="Worksheet" r:id="rId4" imgW="2409710" imgH="1724189" progId="Excel.Sheet.12">
                  <p:embed/>
                  <p:pic>
                    <p:nvPicPr>
                      <p:cNvPr id="5" name="Object 4">
                        <a:extLst>
                          <a:ext uri="{FF2B5EF4-FFF2-40B4-BE49-F238E27FC236}">
                            <a16:creationId xmlns:a16="http://schemas.microsoft.com/office/drawing/2014/main" id="{A9401420-E280-49FC-8FA0-7F3A392562AD}"/>
                          </a:ext>
                        </a:extLst>
                      </p:cNvPr>
                      <p:cNvPicPr/>
                      <p:nvPr/>
                    </p:nvPicPr>
                    <p:blipFill>
                      <a:blip r:embed="rId5"/>
                      <a:stretch>
                        <a:fillRect/>
                      </a:stretch>
                    </p:blipFill>
                    <p:spPr>
                      <a:xfrm>
                        <a:off x="4216087" y="2100663"/>
                        <a:ext cx="4782139" cy="3421215"/>
                      </a:xfrm>
                      <a:prstGeom prst="rect">
                        <a:avLst/>
                      </a:prstGeom>
                    </p:spPr>
                  </p:pic>
                </p:oleObj>
              </mc:Fallback>
            </mc:AlternateContent>
          </a:graphicData>
        </a:graphic>
      </p:graphicFrame>
    </p:spTree>
    <p:extLst>
      <p:ext uri="{BB962C8B-B14F-4D97-AF65-F5344CB8AC3E}">
        <p14:creationId xmlns:p14="http://schemas.microsoft.com/office/powerpoint/2010/main" val="1411901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3450" y="1710383"/>
            <a:ext cx="9405036" cy="2215991"/>
          </a:xfrm>
          <a:prstGeom prst="rect">
            <a:avLst/>
          </a:prstGeom>
          <a:noFill/>
        </p:spPr>
        <p:txBody>
          <a:bodyPr wrap="square" rtlCol="0">
            <a:spAutoFit/>
          </a:bodyPr>
          <a:lstStyle/>
          <a:p>
            <a:r>
              <a:rPr lang="en-US" sz="6000" b="1" dirty="0">
                <a:ln w="0"/>
                <a:solidFill>
                  <a:schemeClr val="accent1"/>
                </a:solidFill>
                <a:effectLst>
                  <a:outerShdw blurRad="38100" dist="38100" dir="2700000" algn="tl">
                    <a:srgbClr val="000000">
                      <a:alpha val="43137"/>
                    </a:srgbClr>
                  </a:outerShdw>
                </a:effectLst>
                <a:latin typeface="Gill Sans MT" panose="020B0502020104020203" pitchFamily="34" charset="0"/>
              </a:rPr>
              <a:t>Talent Development</a:t>
            </a:r>
          </a:p>
          <a:p>
            <a:r>
              <a:rPr lang="en-US" sz="6000" b="1" dirty="0">
                <a:ln w="0"/>
                <a:solidFill>
                  <a:schemeClr val="accent1"/>
                </a:solidFill>
                <a:effectLst>
                  <a:outerShdw blurRad="38100" dist="38100" dir="2700000" algn="tl">
                    <a:srgbClr val="000000">
                      <a:alpha val="43137"/>
                    </a:srgbClr>
                  </a:outerShdw>
                </a:effectLst>
                <a:latin typeface="Gill Sans MT" panose="020B0502020104020203" pitchFamily="34" charset="0"/>
              </a:rPr>
              <a:t>Committee</a:t>
            </a:r>
            <a:br>
              <a:rPr lang="en-US" b="1" dirty="0">
                <a:ln w="0"/>
                <a:solidFill>
                  <a:srgbClr val="109AD6"/>
                </a:solidFill>
                <a:effectLst>
                  <a:outerShdw blurRad="38100" dist="38100" dir="2700000" algn="tl">
                    <a:srgbClr val="000000">
                      <a:alpha val="43137"/>
                    </a:srgbClr>
                  </a:outerShdw>
                </a:effectLst>
                <a:latin typeface="Gill Sans MT" panose="020B0502020104020203" pitchFamily="34" charset="0"/>
              </a:rPr>
            </a:br>
            <a:endParaRPr lang="en-US" dirty="0">
              <a:effectLst>
                <a:outerShdw blurRad="38100" dist="38100" dir="2700000" algn="tl">
                  <a:srgbClr val="000000">
                    <a:alpha val="43137"/>
                  </a:srgbClr>
                </a:outerShdw>
              </a:effectLst>
              <a:latin typeface="Gill Sans MT" panose="020B0502020104020203" pitchFamily="34" charset="0"/>
            </a:endParaRPr>
          </a:p>
        </p:txBody>
      </p:sp>
      <p:sp>
        <p:nvSpPr>
          <p:cNvPr id="5" name="TextBox 4"/>
          <p:cNvSpPr txBox="1"/>
          <p:nvPr/>
        </p:nvSpPr>
        <p:spPr>
          <a:xfrm>
            <a:off x="933450" y="3819564"/>
            <a:ext cx="2814873" cy="707886"/>
          </a:xfrm>
          <a:prstGeom prst="rect">
            <a:avLst/>
          </a:prstGeom>
          <a:noFill/>
        </p:spPr>
        <p:txBody>
          <a:bodyPr wrap="none" rtlCol="0">
            <a:spAutoFit/>
          </a:bodyPr>
          <a:lstStyle/>
          <a:p>
            <a:r>
              <a:rPr lang="en-US" sz="4000" b="1" dirty="0">
                <a:ln w="0"/>
                <a:solidFill>
                  <a:schemeClr val="accent3"/>
                </a:solidFill>
                <a:effectLst>
                  <a:outerShdw blurRad="38100" dist="38100" dir="2700000" algn="tl">
                    <a:srgbClr val="000000">
                      <a:alpha val="43137"/>
                    </a:srgbClr>
                  </a:outerShdw>
                </a:effectLst>
                <a:latin typeface="Gill Sans MT" panose="020B0502020104020203" pitchFamily="34" charset="0"/>
              </a:rPr>
              <a:t>Ron Roveri</a:t>
            </a:r>
          </a:p>
        </p:txBody>
      </p:sp>
      <p:sp>
        <p:nvSpPr>
          <p:cNvPr id="4" name="TextBox 3"/>
          <p:cNvSpPr txBox="1"/>
          <p:nvPr/>
        </p:nvSpPr>
        <p:spPr>
          <a:xfrm>
            <a:off x="933450" y="4527450"/>
            <a:ext cx="4223436" cy="553998"/>
          </a:xfrm>
          <a:prstGeom prst="rect">
            <a:avLst/>
          </a:prstGeom>
          <a:noFill/>
        </p:spPr>
        <p:txBody>
          <a:bodyPr wrap="square" rtlCol="0">
            <a:spAutoFit/>
          </a:bodyPr>
          <a:lstStyle/>
          <a:p>
            <a:r>
              <a:rPr lang="en-US" sz="3000" b="1" dirty="0">
                <a:ln w="0"/>
                <a:solidFill>
                  <a:schemeClr val="accent2"/>
                </a:solidFill>
                <a:effectLst>
                  <a:outerShdw blurRad="38100" dist="38100" dir="2700000" algn="tl">
                    <a:srgbClr val="000000">
                      <a:alpha val="43137"/>
                    </a:srgbClr>
                  </a:outerShdw>
                </a:effectLst>
                <a:latin typeface="Gill Sans MT" panose="020B0502020104020203" pitchFamily="34" charset="0"/>
              </a:rPr>
              <a:t>Committee Chair</a:t>
            </a:r>
            <a:endParaRPr lang="en-US" sz="3000" dirty="0">
              <a:solidFill>
                <a:schemeClr val="accent2"/>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1713058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52517" y="788511"/>
            <a:ext cx="9102582" cy="10742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w="0"/>
                <a:solidFill>
                  <a:srgbClr val="109AD6"/>
                </a:solidFill>
                <a:effectLst>
                  <a:outerShdw blurRad="38100" dist="38100" dir="2700000" algn="tl">
                    <a:srgbClr val="000000">
                      <a:alpha val="43137"/>
                    </a:srgbClr>
                  </a:outerShdw>
                </a:effectLst>
                <a:uLnTx/>
                <a:uFillTx/>
                <a:latin typeface="Gill Sans MT" panose="020B0502020104020203" pitchFamily="34" charset="0"/>
                <a:ea typeface="+mj-ea"/>
                <a:cs typeface="+mj-cs"/>
              </a:rPr>
              <a:t>Reminders</a:t>
            </a:r>
            <a:endParaRPr kumimoji="0" lang="en-US" sz="6000" b="0" i="0" u="none" strike="noStrike" kern="1200" cap="none" spc="0" normalizeH="0" baseline="0" noProof="0" dirty="0">
              <a:ln>
                <a:noFill/>
              </a:ln>
              <a:solidFill>
                <a:srgbClr val="109AD6"/>
              </a:solidFill>
              <a:effectLst>
                <a:outerShdw blurRad="38100" dist="38100" dir="2700000" algn="tl">
                  <a:srgbClr val="000000">
                    <a:alpha val="43137"/>
                  </a:srgbClr>
                </a:outerShdw>
              </a:effectLst>
              <a:uLnTx/>
              <a:uFillTx/>
              <a:latin typeface="Gill Sans MT" panose="020B0502020104020203" pitchFamily="34" charset="0"/>
              <a:ea typeface="+mj-ea"/>
              <a:cs typeface="+mj-cs"/>
            </a:endParaRPr>
          </a:p>
        </p:txBody>
      </p:sp>
      <p:graphicFrame>
        <p:nvGraphicFramePr>
          <p:cNvPr id="3" name="Table 2"/>
          <p:cNvGraphicFramePr>
            <a:graphicFrameLocks noGrp="1"/>
          </p:cNvGraphicFramePr>
          <p:nvPr>
            <p:extLst>
              <p:ext uri="{D42A27DB-BD31-4B8C-83A1-F6EECF244321}">
                <p14:modId xmlns:p14="http://schemas.microsoft.com/office/powerpoint/2010/main" val="4180180045"/>
              </p:ext>
            </p:extLst>
          </p:nvPr>
        </p:nvGraphicFramePr>
        <p:xfrm>
          <a:off x="745283" y="1862719"/>
          <a:ext cx="8120543" cy="736600"/>
        </p:xfrm>
        <a:graphic>
          <a:graphicData uri="http://schemas.openxmlformats.org/drawingml/2006/table">
            <a:tbl>
              <a:tblPr firstRow="1" bandRow="1">
                <a:tableStyleId>{5C22544A-7EE6-4342-B048-85BDC9FD1C3A}</a:tableStyleId>
              </a:tblPr>
              <a:tblGrid>
                <a:gridCol w="3288485">
                  <a:extLst>
                    <a:ext uri="{9D8B030D-6E8A-4147-A177-3AD203B41FA5}">
                      <a16:colId xmlns:a16="http://schemas.microsoft.com/office/drawing/2014/main" val="20000"/>
                    </a:ext>
                  </a:extLst>
                </a:gridCol>
                <a:gridCol w="2262791">
                  <a:extLst>
                    <a:ext uri="{9D8B030D-6E8A-4147-A177-3AD203B41FA5}">
                      <a16:colId xmlns:a16="http://schemas.microsoft.com/office/drawing/2014/main" val="20001"/>
                    </a:ext>
                  </a:extLst>
                </a:gridCol>
                <a:gridCol w="1403061">
                  <a:extLst>
                    <a:ext uri="{9D8B030D-6E8A-4147-A177-3AD203B41FA5}">
                      <a16:colId xmlns:a16="http://schemas.microsoft.com/office/drawing/2014/main" val="20002"/>
                    </a:ext>
                  </a:extLst>
                </a:gridCol>
                <a:gridCol w="1166206">
                  <a:extLst>
                    <a:ext uri="{9D8B030D-6E8A-4147-A177-3AD203B41FA5}">
                      <a16:colId xmlns:a16="http://schemas.microsoft.com/office/drawing/2014/main" val="20003"/>
                    </a:ext>
                  </a:extLst>
                </a:gridCol>
              </a:tblGrid>
              <a:tr h="370840">
                <a:tc>
                  <a:txBody>
                    <a:bodyPr/>
                    <a:lstStyle/>
                    <a:p>
                      <a:r>
                        <a:rPr lang="en-US" dirty="0">
                          <a:latin typeface="Gill Sans MT" panose="020B0502020104020203" pitchFamily="34" charset="0"/>
                        </a:rPr>
                        <a:t>Upcoming</a:t>
                      </a:r>
                      <a:r>
                        <a:rPr lang="en-US" baseline="0" dirty="0">
                          <a:latin typeface="Gill Sans MT" panose="020B0502020104020203" pitchFamily="34" charset="0"/>
                        </a:rPr>
                        <a:t> Events</a:t>
                      </a:r>
                      <a:endParaRPr lang="en-US" dirty="0">
                        <a:latin typeface="Gill Sans MT" panose="020B0502020104020203" pitchFamily="34" charset="0"/>
                      </a:endParaRPr>
                    </a:p>
                  </a:txBody>
                  <a:tcPr/>
                </a:tc>
                <a:tc>
                  <a:txBody>
                    <a:bodyPr/>
                    <a:lstStyle/>
                    <a:p>
                      <a:r>
                        <a:rPr lang="en-US" dirty="0">
                          <a:latin typeface="Gill Sans MT" panose="020B0502020104020203" pitchFamily="34" charset="0"/>
                        </a:rPr>
                        <a:t>Date</a:t>
                      </a:r>
                    </a:p>
                  </a:txBody>
                  <a:tcPr/>
                </a:tc>
                <a:tc>
                  <a:txBody>
                    <a:bodyPr/>
                    <a:lstStyle/>
                    <a:p>
                      <a:r>
                        <a:rPr lang="en-US" dirty="0">
                          <a:latin typeface="Gill Sans MT" panose="020B0502020104020203" pitchFamily="34" charset="0"/>
                        </a:rPr>
                        <a:t>Time</a:t>
                      </a:r>
                    </a:p>
                  </a:txBody>
                  <a:tcPr/>
                </a:tc>
                <a:tc>
                  <a:txBody>
                    <a:bodyPr/>
                    <a:lstStyle/>
                    <a:p>
                      <a:r>
                        <a:rPr lang="en-US" dirty="0">
                          <a:latin typeface="Gill Sans MT" panose="020B0502020104020203" pitchFamily="34" charset="0"/>
                        </a:rPr>
                        <a:t>Place</a:t>
                      </a:r>
                    </a:p>
                  </a:txBody>
                  <a:tcPr/>
                </a:tc>
                <a:extLst>
                  <a:ext uri="{0D108BD9-81ED-4DB2-BD59-A6C34878D82A}">
                    <a16:rowId xmlns:a16="http://schemas.microsoft.com/office/drawing/2014/main" val="10000"/>
                  </a:ext>
                </a:extLst>
              </a:tr>
              <a:tr h="272889">
                <a:tc>
                  <a:txBody>
                    <a:bodyPr/>
                    <a:lstStyle/>
                    <a:p>
                      <a:r>
                        <a:rPr lang="en-US" dirty="0">
                          <a:solidFill>
                            <a:schemeClr val="tx1"/>
                          </a:solidFill>
                          <a:latin typeface="Gill Sans MT" panose="020B0502020104020203" pitchFamily="34" charset="0"/>
                        </a:rPr>
                        <a:t>Monthly Board Meeting</a:t>
                      </a:r>
                    </a:p>
                  </a:txBody>
                  <a:tcPr/>
                </a:tc>
                <a:tc>
                  <a:txBody>
                    <a:bodyPr/>
                    <a:lstStyle/>
                    <a:p>
                      <a:r>
                        <a:rPr lang="en-US" dirty="0">
                          <a:solidFill>
                            <a:schemeClr val="tx1"/>
                          </a:solidFill>
                          <a:latin typeface="Gill Sans MT" panose="020B0502020104020203" pitchFamily="34" charset="0"/>
                        </a:rPr>
                        <a:t>Tuesday, June 1, 2021</a:t>
                      </a:r>
                    </a:p>
                  </a:txBody>
                  <a:tcPr/>
                </a:tc>
                <a:tc>
                  <a:txBody>
                    <a:bodyPr/>
                    <a:lstStyle/>
                    <a:p>
                      <a:r>
                        <a:rPr lang="en-US" dirty="0">
                          <a:solidFill>
                            <a:schemeClr val="tx1"/>
                          </a:solidFill>
                          <a:latin typeface="Gill Sans MT" panose="020B0502020104020203" pitchFamily="34" charset="0"/>
                        </a:rPr>
                        <a:t>TBD</a:t>
                      </a:r>
                    </a:p>
                  </a:txBody>
                  <a:tcPr/>
                </a:tc>
                <a:tc>
                  <a:txBody>
                    <a:bodyPr/>
                    <a:lstStyle/>
                    <a:p>
                      <a:r>
                        <a:rPr lang="en-US" sz="1800" kern="1200" dirty="0">
                          <a:solidFill>
                            <a:schemeClr val="tx1"/>
                          </a:solidFill>
                          <a:latin typeface="Gill Sans MT" panose="020B0502020104020203" pitchFamily="34" charset="0"/>
                          <a:ea typeface="+mn-ea"/>
                          <a:cs typeface="+mn-cs"/>
                        </a:rPr>
                        <a:t>TBD</a:t>
                      </a:r>
                    </a:p>
                  </a:txBody>
                  <a:tcPr/>
                </a:tc>
                <a:extLst>
                  <a:ext uri="{0D108BD9-81ED-4DB2-BD59-A6C34878D82A}">
                    <a16:rowId xmlns:a16="http://schemas.microsoft.com/office/drawing/2014/main" val="519424862"/>
                  </a:ext>
                </a:extLst>
              </a:tr>
            </a:tbl>
          </a:graphicData>
        </a:graphic>
      </p:graphicFrame>
      <p:sp>
        <p:nvSpPr>
          <p:cNvPr id="4" name="TextBox 3">
            <a:extLst>
              <a:ext uri="{FF2B5EF4-FFF2-40B4-BE49-F238E27FC236}">
                <a16:creationId xmlns:a16="http://schemas.microsoft.com/office/drawing/2014/main" id="{B2DBEBA2-314E-4A6D-AE9A-05F2CA681898}"/>
              </a:ext>
            </a:extLst>
          </p:cNvPr>
          <p:cNvSpPr txBox="1"/>
          <p:nvPr/>
        </p:nvSpPr>
        <p:spPr>
          <a:xfrm>
            <a:off x="568419" y="276446"/>
            <a:ext cx="10748937" cy="7540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w="0"/>
                <a:solidFill>
                  <a:srgbClr val="109AD6"/>
                </a:solidFill>
                <a:effectLst/>
                <a:uLnTx/>
                <a:uFillTx/>
                <a:latin typeface="Gill Sans MT" panose="020B0502020104020203" pitchFamily="34" charset="0"/>
                <a:ea typeface="+mn-ea"/>
                <a:cs typeface="+mn-cs"/>
              </a:rPr>
              <a:t>V. Other Business</a:t>
            </a:r>
            <a:br>
              <a:rPr kumimoji="0" lang="en-US" sz="1800" b="1" i="0" u="none" strike="noStrike" kern="1200" cap="none" spc="0" normalizeH="0" baseline="0" noProof="0" dirty="0">
                <a:ln w="0"/>
                <a:solidFill>
                  <a:srgbClr val="109AD6"/>
                </a:solidFill>
                <a:effectLst/>
                <a:uLnTx/>
                <a:uFillTx/>
                <a:latin typeface="Gill Sans MT" panose="020B0502020104020203" pitchFamily="34" charset="0"/>
                <a:ea typeface="+mn-ea"/>
                <a:cs typeface="+mn-cs"/>
              </a:rPr>
            </a:br>
            <a:endParaRPr kumimoji="0" lang="en-US" sz="1800" b="0" i="0" u="none" strike="noStrike" kern="1200" cap="none" spc="0" normalizeH="0" baseline="0" noProof="0" dirty="0">
              <a:ln>
                <a:noFill/>
              </a:ln>
              <a:solidFill>
                <a:srgbClr val="109AD6"/>
              </a:solidFill>
              <a:effectLst/>
              <a:uLnTx/>
              <a:uFillTx/>
              <a:latin typeface="Gill Sans MT" panose="020B0502020104020203" pitchFamily="34" charset="0"/>
              <a:ea typeface="+mn-ea"/>
              <a:cs typeface="+mn-cs"/>
            </a:endParaRPr>
          </a:p>
        </p:txBody>
      </p:sp>
      <p:sp>
        <p:nvSpPr>
          <p:cNvPr id="6" name="Title 1">
            <a:extLst>
              <a:ext uri="{FF2B5EF4-FFF2-40B4-BE49-F238E27FC236}">
                <a16:creationId xmlns:a16="http://schemas.microsoft.com/office/drawing/2014/main" id="{FC3A3CE1-1D51-4F92-8AF1-B4883D5AD302}"/>
              </a:ext>
            </a:extLst>
          </p:cNvPr>
          <p:cNvSpPr>
            <a:spLocks noGrp="1"/>
          </p:cNvSpPr>
          <p:nvPr>
            <p:ph type="title"/>
          </p:nvPr>
        </p:nvSpPr>
        <p:spPr>
          <a:xfrm>
            <a:off x="568419" y="4931780"/>
            <a:ext cx="3220278" cy="1137709"/>
          </a:xfrm>
        </p:spPr>
        <p:txBody>
          <a:bodyPr>
            <a:normAutofit fontScale="90000"/>
          </a:bodyPr>
          <a:lstStyle/>
          <a:p>
            <a:pPr algn="ctr"/>
            <a:r>
              <a:rPr lang="en-US" sz="6000" b="1" dirty="0">
                <a:ln w="0"/>
                <a:solidFill>
                  <a:schemeClr val="accent1"/>
                </a:solidFill>
                <a:effectLst>
                  <a:outerShdw blurRad="38100" dist="38100" dir="2700000" algn="tl">
                    <a:srgbClr val="000000">
                      <a:alpha val="43137"/>
                    </a:srgbClr>
                  </a:outerShdw>
                </a:effectLst>
                <a:latin typeface="Gill Sans MT" panose="020B0502020104020203" pitchFamily="34" charset="0"/>
              </a:rPr>
              <a:t>Adjourn</a:t>
            </a:r>
            <a:br>
              <a:rPr lang="en-US" sz="6000" b="1" dirty="0">
                <a:ln w="0"/>
                <a:solidFill>
                  <a:schemeClr val="accent1"/>
                </a:solidFill>
                <a:effectLst>
                  <a:outerShdw blurRad="38100" dist="38100" dir="2700000" algn="tl">
                    <a:srgbClr val="000000">
                      <a:alpha val="43137"/>
                    </a:srgbClr>
                  </a:outerShdw>
                </a:effectLst>
                <a:latin typeface="Gill Sans MT" panose="020B0502020104020203" pitchFamily="34" charset="0"/>
              </a:rPr>
            </a:br>
            <a:endParaRPr lang="en-US" dirty="0">
              <a:solidFill>
                <a:srgbClr val="425363"/>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2655511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17286-F431-4DA3-BF0B-83C8CD1F0580}"/>
              </a:ext>
            </a:extLst>
          </p:cNvPr>
          <p:cNvSpPr>
            <a:spLocks noGrp="1"/>
          </p:cNvSpPr>
          <p:nvPr>
            <p:ph type="title"/>
          </p:nvPr>
        </p:nvSpPr>
        <p:spPr>
          <a:xfrm>
            <a:off x="838200" y="365125"/>
            <a:ext cx="10515600" cy="673721"/>
          </a:xfrm>
        </p:spPr>
        <p:txBody>
          <a:bodyPr>
            <a:normAutofit/>
          </a:bodyPr>
          <a:lstStyle/>
          <a:p>
            <a:pPr algn="ctr"/>
            <a:r>
              <a:rPr lang="en-US" sz="3200" b="1" dirty="0"/>
              <a:t>Aspen Infrastructure Update</a:t>
            </a:r>
          </a:p>
        </p:txBody>
      </p:sp>
      <p:sp>
        <p:nvSpPr>
          <p:cNvPr id="3" name="Content Placeholder 2">
            <a:extLst>
              <a:ext uri="{FF2B5EF4-FFF2-40B4-BE49-F238E27FC236}">
                <a16:creationId xmlns:a16="http://schemas.microsoft.com/office/drawing/2014/main" id="{55B589A8-0BDC-4B63-AC6E-15128B8D512E}"/>
              </a:ext>
            </a:extLst>
          </p:cNvPr>
          <p:cNvSpPr>
            <a:spLocks noGrp="1"/>
          </p:cNvSpPr>
          <p:nvPr>
            <p:ph idx="1"/>
          </p:nvPr>
        </p:nvSpPr>
        <p:spPr>
          <a:xfrm>
            <a:off x="1550504" y="1467816"/>
            <a:ext cx="10641495" cy="4351338"/>
          </a:xfrm>
        </p:spPr>
        <p:txBody>
          <a:bodyPr>
            <a:noAutofit/>
          </a:bodyPr>
          <a:lstStyle/>
          <a:p>
            <a:r>
              <a:rPr lang="en-US" sz="2600" dirty="0"/>
              <a:t>Sewer Line is Compete</a:t>
            </a:r>
          </a:p>
          <a:p>
            <a:r>
              <a:rPr lang="en-US" sz="2600" dirty="0"/>
              <a:t>SC DOT; Army Corp; N/S permits are progressing quickly</a:t>
            </a:r>
          </a:p>
          <a:p>
            <a:r>
              <a:rPr lang="en-US" sz="2600" dirty="0"/>
              <a:t>Bids will be let in late spring and construction should start in late summer.  </a:t>
            </a:r>
          </a:p>
          <a:p>
            <a:pPr marL="0" indent="0">
              <a:buNone/>
            </a:pPr>
            <a:endParaRPr lang="en-US" sz="2600" dirty="0"/>
          </a:p>
          <a:p>
            <a:pPr marL="457200" lvl="1" indent="0">
              <a:buNone/>
            </a:pPr>
            <a:r>
              <a:rPr lang="en-US" sz="2600" dirty="0"/>
              <a:t>	</a:t>
            </a:r>
          </a:p>
        </p:txBody>
      </p:sp>
    </p:spTree>
    <p:extLst>
      <p:ext uri="{BB962C8B-B14F-4D97-AF65-F5344CB8AC3E}">
        <p14:creationId xmlns:p14="http://schemas.microsoft.com/office/powerpoint/2010/main" val="4000100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440BD-AF5A-4671-803C-58FBB98196C6}"/>
              </a:ext>
            </a:extLst>
          </p:cNvPr>
          <p:cNvSpPr>
            <a:spLocks noGrp="1"/>
          </p:cNvSpPr>
          <p:nvPr>
            <p:ph type="title"/>
          </p:nvPr>
        </p:nvSpPr>
        <p:spPr>
          <a:xfrm>
            <a:off x="838200" y="200824"/>
            <a:ext cx="10515600" cy="687308"/>
          </a:xfrm>
        </p:spPr>
        <p:txBody>
          <a:bodyPr>
            <a:normAutofit fontScale="90000"/>
          </a:bodyPr>
          <a:lstStyle/>
          <a:p>
            <a:pPr algn="ctr"/>
            <a:r>
              <a:rPr lang="en-US" b="1" dirty="0"/>
              <a:t>LOI Aspen Building B</a:t>
            </a:r>
            <a:br>
              <a:rPr lang="en-US" b="1" dirty="0"/>
            </a:br>
            <a:r>
              <a:rPr lang="en-US" sz="2200" b="1" i="1" dirty="0">
                <a:solidFill>
                  <a:srgbClr val="FF0000"/>
                </a:solidFill>
              </a:rPr>
              <a:t>DELAYED</a:t>
            </a:r>
          </a:p>
        </p:txBody>
      </p:sp>
      <p:pic>
        <p:nvPicPr>
          <p:cNvPr id="4" name="Content Placeholder 3">
            <a:extLst>
              <a:ext uri="{FF2B5EF4-FFF2-40B4-BE49-F238E27FC236}">
                <a16:creationId xmlns:a16="http://schemas.microsoft.com/office/drawing/2014/main" id="{FA4F93D2-8301-42E2-ADC5-3A47A6293840}"/>
              </a:ext>
            </a:extLst>
          </p:cNvPr>
          <p:cNvPicPr>
            <a:picLocks noChangeAspect="1"/>
          </p:cNvPicPr>
          <p:nvPr/>
        </p:nvPicPr>
        <p:blipFill rotWithShape="1">
          <a:blip r:embed="rId2"/>
          <a:srcRect l="-485" t="2417" r="9166" b="11324"/>
          <a:stretch/>
        </p:blipFill>
        <p:spPr>
          <a:xfrm>
            <a:off x="5380384" y="2716239"/>
            <a:ext cx="6453028" cy="3565292"/>
          </a:xfrm>
          <a:prstGeom prst="rect">
            <a:avLst/>
          </a:prstGeom>
        </p:spPr>
      </p:pic>
      <p:sp>
        <p:nvSpPr>
          <p:cNvPr id="3" name="Content Placeholder 2">
            <a:extLst>
              <a:ext uri="{FF2B5EF4-FFF2-40B4-BE49-F238E27FC236}">
                <a16:creationId xmlns:a16="http://schemas.microsoft.com/office/drawing/2014/main" id="{424FC341-4DEA-4BAA-B10C-5E29CBB7A156}"/>
              </a:ext>
            </a:extLst>
          </p:cNvPr>
          <p:cNvSpPr>
            <a:spLocks noGrp="1"/>
          </p:cNvSpPr>
          <p:nvPr>
            <p:ph idx="1"/>
          </p:nvPr>
        </p:nvSpPr>
        <p:spPr>
          <a:xfrm>
            <a:off x="703730" y="1253331"/>
            <a:ext cx="11129682" cy="4351338"/>
          </a:xfrm>
        </p:spPr>
        <p:txBody>
          <a:bodyPr>
            <a:normAutofit/>
          </a:bodyPr>
          <a:lstStyle/>
          <a:p>
            <a:r>
              <a:rPr lang="en-US" dirty="0"/>
              <a:t>Buyer:  Approximately 18.5 Acres </a:t>
            </a:r>
          </a:p>
          <a:p>
            <a:r>
              <a:rPr lang="en-US" dirty="0"/>
              <a:t>Price:  $65,000 per acre for developable and $5,000 for undevelopable </a:t>
            </a:r>
          </a:p>
          <a:p>
            <a:r>
              <a:rPr lang="en-US" dirty="0"/>
              <a:t>Plans to build 150,000 SF Class A building </a:t>
            </a:r>
          </a:p>
          <a:p>
            <a:endParaRPr lang="en-US" dirty="0"/>
          </a:p>
          <a:p>
            <a:endParaRPr lang="en-US" dirty="0"/>
          </a:p>
        </p:txBody>
      </p:sp>
      <p:sp>
        <p:nvSpPr>
          <p:cNvPr id="20" name="Content Placeholder 2">
            <a:extLst>
              <a:ext uri="{FF2B5EF4-FFF2-40B4-BE49-F238E27FC236}">
                <a16:creationId xmlns:a16="http://schemas.microsoft.com/office/drawing/2014/main" id="{8353BC8B-6569-4047-8F43-8F9EA6FBD3FA}"/>
              </a:ext>
            </a:extLst>
          </p:cNvPr>
          <p:cNvSpPr txBox="1">
            <a:spLocks/>
          </p:cNvSpPr>
          <p:nvPr/>
        </p:nvSpPr>
        <p:spPr>
          <a:xfrm>
            <a:off x="703730" y="2819099"/>
            <a:ext cx="4957027" cy="35652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End user is a manufacturing company currently located in Charlotte </a:t>
            </a:r>
          </a:p>
          <a:p>
            <a:r>
              <a:rPr lang="en-US" dirty="0"/>
              <a:t>Investment and Job numbers are TBD.</a:t>
            </a:r>
          </a:p>
          <a:p>
            <a:endParaRPr lang="en-US" dirty="0"/>
          </a:p>
          <a:p>
            <a:endParaRPr lang="en-US" dirty="0"/>
          </a:p>
        </p:txBody>
      </p:sp>
      <p:sp>
        <p:nvSpPr>
          <p:cNvPr id="6" name="TextBox 5">
            <a:extLst>
              <a:ext uri="{FF2B5EF4-FFF2-40B4-BE49-F238E27FC236}">
                <a16:creationId xmlns:a16="http://schemas.microsoft.com/office/drawing/2014/main" id="{BF9A98A2-6884-461D-90F0-D9745931A02B}"/>
              </a:ext>
            </a:extLst>
          </p:cNvPr>
          <p:cNvSpPr txBox="1"/>
          <p:nvPr/>
        </p:nvSpPr>
        <p:spPr>
          <a:xfrm>
            <a:off x="9038690" y="3885728"/>
            <a:ext cx="1055802" cy="369332"/>
          </a:xfrm>
          <a:prstGeom prst="rect">
            <a:avLst/>
          </a:prstGeom>
          <a:solidFill>
            <a:schemeClr val="bg1"/>
          </a:solidFill>
          <a:ln w="28575">
            <a:solidFill>
              <a:srgbClr val="FF0000"/>
            </a:solidFill>
          </a:ln>
        </p:spPr>
        <p:txBody>
          <a:bodyPr wrap="square" rtlCol="0">
            <a:spAutoFit/>
          </a:bodyPr>
          <a:lstStyle/>
          <a:p>
            <a:pPr algn="ctr"/>
            <a:r>
              <a:rPr lang="en-US" b="1" dirty="0">
                <a:solidFill>
                  <a:srgbClr val="FF0000"/>
                </a:solidFill>
              </a:rPr>
              <a:t>RECON</a:t>
            </a:r>
          </a:p>
        </p:txBody>
      </p:sp>
      <p:sp>
        <p:nvSpPr>
          <p:cNvPr id="22" name="TextBox 21">
            <a:extLst>
              <a:ext uri="{FF2B5EF4-FFF2-40B4-BE49-F238E27FC236}">
                <a16:creationId xmlns:a16="http://schemas.microsoft.com/office/drawing/2014/main" id="{311261E6-4ECD-4FA6-98E1-5AF1D95371A9}"/>
              </a:ext>
            </a:extLst>
          </p:cNvPr>
          <p:cNvSpPr txBox="1"/>
          <p:nvPr/>
        </p:nvSpPr>
        <p:spPr>
          <a:xfrm>
            <a:off x="8219183" y="5235337"/>
            <a:ext cx="1055802" cy="369332"/>
          </a:xfrm>
          <a:prstGeom prst="rect">
            <a:avLst/>
          </a:prstGeom>
          <a:solidFill>
            <a:srgbClr val="FFFFFF"/>
          </a:solidFill>
          <a:ln w="28575">
            <a:solidFill>
              <a:srgbClr val="FF0000"/>
            </a:solidFill>
          </a:ln>
        </p:spPr>
        <p:txBody>
          <a:bodyPr wrap="square" rtlCol="0">
            <a:spAutoFit/>
          </a:bodyPr>
          <a:lstStyle/>
          <a:p>
            <a:pPr algn="ctr"/>
            <a:r>
              <a:rPr lang="en-US" b="1" dirty="0">
                <a:solidFill>
                  <a:srgbClr val="FF0000"/>
                </a:solidFill>
              </a:rPr>
              <a:t>SITE B</a:t>
            </a:r>
          </a:p>
        </p:txBody>
      </p:sp>
    </p:spTree>
    <p:extLst>
      <p:ext uri="{BB962C8B-B14F-4D97-AF65-F5344CB8AC3E}">
        <p14:creationId xmlns:p14="http://schemas.microsoft.com/office/powerpoint/2010/main" val="4156108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0715"/>
          </a:xfrm>
        </p:spPr>
        <p:txBody>
          <a:bodyPr>
            <a:normAutofit fontScale="90000"/>
          </a:bodyPr>
          <a:lstStyle/>
          <a:p>
            <a:r>
              <a:rPr lang="en-US" b="1" dirty="0"/>
              <a:t>Summary</a:t>
            </a:r>
          </a:p>
        </p:txBody>
      </p:sp>
      <p:sp>
        <p:nvSpPr>
          <p:cNvPr id="3" name="Content Placeholder 2"/>
          <p:cNvSpPr>
            <a:spLocks noGrp="1"/>
          </p:cNvSpPr>
          <p:nvPr>
            <p:ph idx="1"/>
          </p:nvPr>
        </p:nvSpPr>
        <p:spPr>
          <a:xfrm>
            <a:off x="938029" y="924196"/>
            <a:ext cx="10515600" cy="4914541"/>
          </a:xfrm>
        </p:spPr>
        <p:txBody>
          <a:bodyPr>
            <a:normAutofit fontScale="85000" lnSpcReduction="20000"/>
          </a:bodyPr>
          <a:lstStyle/>
          <a:p>
            <a:pPr marL="0" indent="0">
              <a:buNone/>
            </a:pPr>
            <a:r>
              <a:rPr lang="en-US" b="1" dirty="0"/>
              <a:t>NEW &amp; On-Going Projects</a:t>
            </a:r>
          </a:p>
          <a:p>
            <a:pPr lvl="1">
              <a:buFont typeface="Wingdings" panose="05000000000000000000" pitchFamily="2" charset="2"/>
              <a:buChar char="§"/>
            </a:pPr>
            <a:r>
              <a:rPr lang="en-US" b="1" dirty="0"/>
              <a:t>Project Recon </a:t>
            </a:r>
            <a:r>
              <a:rPr lang="en-US" dirty="0"/>
              <a:t>– PSA nearly competed  </a:t>
            </a:r>
            <a:r>
              <a:rPr lang="en-US" b="1" dirty="0"/>
              <a:t>- Aspen </a:t>
            </a:r>
            <a:r>
              <a:rPr lang="en-US" i="1" dirty="0"/>
              <a:t>($6.5MM investment, 74 New Jobs)</a:t>
            </a:r>
          </a:p>
          <a:p>
            <a:pPr lvl="1">
              <a:buFont typeface="Wingdings" panose="05000000000000000000" pitchFamily="2" charset="2"/>
              <a:buChar char="§"/>
            </a:pPr>
            <a:r>
              <a:rPr lang="en-US" b="1" dirty="0"/>
              <a:t>Scentsy</a:t>
            </a:r>
            <a:r>
              <a:rPr lang="en-US" dirty="0"/>
              <a:t> Upfit nearly complete </a:t>
            </a:r>
            <a:r>
              <a:rPr lang="en-US" i="1" dirty="0"/>
              <a:t>($6MM investment, 200+ New Jobs) </a:t>
            </a:r>
            <a:r>
              <a:rPr lang="en-US" b="1" dirty="0"/>
              <a:t>– Legacy East</a:t>
            </a:r>
          </a:p>
          <a:p>
            <a:pPr lvl="1">
              <a:buFont typeface="Wingdings" panose="05000000000000000000" pitchFamily="2" charset="2"/>
              <a:buChar char="§"/>
            </a:pPr>
            <a:r>
              <a:rPr lang="en-US" b="1" dirty="0"/>
              <a:t>3D Systems </a:t>
            </a:r>
            <a:r>
              <a:rPr lang="en-US" dirty="0"/>
              <a:t>– in plan review</a:t>
            </a:r>
            <a:r>
              <a:rPr lang="en-US" i="1" dirty="0"/>
              <a:t>($13MM investment, 50 New Jobs) </a:t>
            </a:r>
            <a:r>
              <a:rPr lang="en-US" b="1" dirty="0"/>
              <a:t>- Waterford</a:t>
            </a:r>
          </a:p>
          <a:p>
            <a:pPr lvl="1">
              <a:buFont typeface="Wingdings" panose="05000000000000000000" pitchFamily="2" charset="2"/>
              <a:buChar char="§"/>
            </a:pPr>
            <a:r>
              <a:rPr lang="en-US" dirty="0"/>
              <a:t>Spec Building Interior Up Fit – in plan review – </a:t>
            </a:r>
            <a:r>
              <a:rPr lang="en-US" b="1" dirty="0"/>
              <a:t>TAG.AERO </a:t>
            </a:r>
            <a:r>
              <a:rPr lang="en-US" dirty="0"/>
              <a:t>– </a:t>
            </a:r>
            <a:r>
              <a:rPr lang="en-US" b="1" dirty="0"/>
              <a:t>Waterford</a:t>
            </a:r>
          </a:p>
          <a:p>
            <a:pPr lvl="1">
              <a:buFont typeface="Wingdings" panose="05000000000000000000" pitchFamily="2" charset="2"/>
              <a:buChar char="§"/>
            </a:pPr>
            <a:r>
              <a:rPr lang="en-US" dirty="0"/>
              <a:t>Proposed new medical facility at </a:t>
            </a:r>
            <a:r>
              <a:rPr lang="en-US" b="1" dirty="0"/>
              <a:t>TechPark</a:t>
            </a:r>
            <a:r>
              <a:rPr lang="en-US" dirty="0"/>
              <a:t> in plan review </a:t>
            </a:r>
          </a:p>
          <a:p>
            <a:pPr lvl="1">
              <a:buFont typeface="Wingdings" panose="05000000000000000000" pitchFamily="2" charset="2"/>
              <a:buChar char="§"/>
            </a:pPr>
            <a:r>
              <a:rPr lang="en-US" dirty="0"/>
              <a:t>Construction nearly complete: Overview Drive - </a:t>
            </a:r>
            <a:r>
              <a:rPr lang="en-US" b="1" dirty="0"/>
              <a:t>Waterford</a:t>
            </a:r>
          </a:p>
          <a:p>
            <a:pPr lvl="1">
              <a:buFont typeface="Wingdings" panose="05000000000000000000" pitchFamily="2" charset="2"/>
              <a:buChar char="§"/>
            </a:pPr>
            <a:r>
              <a:rPr lang="en-US" b="1" dirty="0"/>
              <a:t>New Southway Project</a:t>
            </a:r>
            <a:r>
              <a:rPr lang="en-US" dirty="0"/>
              <a:t> in plan review</a:t>
            </a:r>
          </a:p>
          <a:p>
            <a:pPr lvl="1">
              <a:buFont typeface="Wingdings" panose="05000000000000000000" pitchFamily="2" charset="2"/>
              <a:buChar char="§"/>
            </a:pPr>
            <a:r>
              <a:rPr lang="en-US" dirty="0"/>
              <a:t>DIRTT Environmental – opening in June -  </a:t>
            </a:r>
            <a:r>
              <a:rPr lang="en-US" b="1" dirty="0"/>
              <a:t>Legacy East</a:t>
            </a:r>
          </a:p>
          <a:p>
            <a:pPr lvl="1">
              <a:buFont typeface="Wingdings" panose="05000000000000000000" pitchFamily="2" charset="2"/>
              <a:buChar char="§"/>
            </a:pPr>
            <a:r>
              <a:rPr lang="en-US" dirty="0"/>
              <a:t>Arrival interior up fit under way – </a:t>
            </a:r>
            <a:r>
              <a:rPr lang="en-US" b="1" dirty="0"/>
              <a:t>Legacy East</a:t>
            </a:r>
          </a:p>
          <a:p>
            <a:pPr lvl="1">
              <a:buFont typeface="Wingdings" panose="05000000000000000000" pitchFamily="2" charset="2"/>
              <a:buChar char="§"/>
            </a:pPr>
            <a:r>
              <a:rPr lang="en-US" dirty="0"/>
              <a:t>New LOI </a:t>
            </a:r>
            <a:r>
              <a:rPr lang="en-US" b="1" dirty="0"/>
              <a:t>– Aspen Building B </a:t>
            </a:r>
            <a:r>
              <a:rPr lang="en-US" i="1" dirty="0">
                <a:solidFill>
                  <a:srgbClr val="FF0000"/>
                </a:solidFill>
              </a:rPr>
              <a:t>Delayed</a:t>
            </a:r>
          </a:p>
          <a:p>
            <a:pPr lvl="1">
              <a:buFont typeface="Wingdings" panose="05000000000000000000" pitchFamily="2" charset="2"/>
              <a:buChar char="§"/>
            </a:pPr>
            <a:r>
              <a:rPr lang="en-US" dirty="0"/>
              <a:t>Milly Mattress announced - </a:t>
            </a:r>
            <a:r>
              <a:rPr lang="en-US" b="1" dirty="0"/>
              <a:t>Riverwalk</a:t>
            </a:r>
          </a:p>
          <a:p>
            <a:r>
              <a:rPr lang="en-US" b="1" dirty="0"/>
              <a:t>Prospect Activity</a:t>
            </a:r>
          </a:p>
          <a:p>
            <a:pPr lvl="1"/>
            <a:r>
              <a:rPr lang="en-US" dirty="0"/>
              <a:t>Site I </a:t>
            </a:r>
            <a:r>
              <a:rPr lang="en-US" b="1" dirty="0"/>
              <a:t>TechPark Under Contract</a:t>
            </a:r>
          </a:p>
          <a:p>
            <a:pPr lvl="1"/>
            <a:r>
              <a:rPr lang="en-US" dirty="0"/>
              <a:t>Site A&amp;B  </a:t>
            </a:r>
            <a:r>
              <a:rPr lang="en-US" b="1" dirty="0"/>
              <a:t>TechPark Under Contract</a:t>
            </a:r>
          </a:p>
          <a:p>
            <a:pPr lvl="1"/>
            <a:r>
              <a:rPr lang="en-US" b="1" dirty="0"/>
              <a:t>Legacy East </a:t>
            </a:r>
            <a:r>
              <a:rPr lang="en-US" dirty="0"/>
              <a:t>– Large Prospect ($300M Investment, 625 Jobs)</a:t>
            </a:r>
          </a:p>
          <a:p>
            <a:pPr lvl="1"/>
            <a:r>
              <a:rPr lang="en-US" b="1" dirty="0"/>
              <a:t>Rock Hill Commerce Center  </a:t>
            </a:r>
            <a:r>
              <a:rPr lang="en-US" dirty="0"/>
              <a:t>Prospect ($45MM investment 160 jobs)</a:t>
            </a:r>
          </a:p>
          <a:p>
            <a:pPr lvl="1"/>
            <a:endParaRPr lang="en-US" dirty="0"/>
          </a:p>
          <a:p>
            <a:pPr lvl="1"/>
            <a:endParaRPr lang="en-US" dirty="0"/>
          </a:p>
        </p:txBody>
      </p:sp>
    </p:spTree>
    <p:extLst>
      <p:ext uri="{BB962C8B-B14F-4D97-AF65-F5344CB8AC3E}">
        <p14:creationId xmlns:p14="http://schemas.microsoft.com/office/powerpoint/2010/main" val="162748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bing.com/maps/GetMap.ashx?od=1&amp;b=h,mkt.en-us,stl.h&amp;ur=US&amp;rf=o&amp;rp=n&amp;z=13&amp;c=34.941726,-80.982592&amp;w=658&amp;h=600">
            <a:extLst>
              <a:ext uri="{FF2B5EF4-FFF2-40B4-BE49-F238E27FC236}">
                <a16:creationId xmlns:a16="http://schemas.microsoft.com/office/drawing/2014/main" id="{3339A709-2361-4A4E-B97C-785904A5CDAF}"/>
              </a:ext>
            </a:extLst>
          </p:cNvPr>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brightnessContrast bright="22000" contrast="18000"/>
                    </a14:imgEffect>
                  </a14:imgLayer>
                </a14:imgProps>
              </a:ext>
              <a:ext uri="{28A0092B-C50C-407E-A947-70E740481C1C}">
                <a14:useLocalDpi xmlns:a14="http://schemas.microsoft.com/office/drawing/2010/main" val="0"/>
              </a:ext>
            </a:extLst>
          </a:blip>
          <a:srcRect l="2080" b="5242"/>
          <a:stretch/>
        </p:blipFill>
        <p:spPr bwMode="auto">
          <a:xfrm>
            <a:off x="2832987" y="207065"/>
            <a:ext cx="6870583" cy="60626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CAD7FEEF-3316-47D5-8865-0DF9BDECEA89}"/>
              </a:ext>
            </a:extLst>
          </p:cNvPr>
          <p:cNvSpPr/>
          <p:nvPr/>
        </p:nvSpPr>
        <p:spPr>
          <a:xfrm>
            <a:off x="2358188" y="776288"/>
            <a:ext cx="1140386" cy="6468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Aspen</a:t>
            </a:r>
          </a:p>
        </p:txBody>
      </p:sp>
      <p:sp>
        <p:nvSpPr>
          <p:cNvPr id="7" name="Oval 6">
            <a:extLst>
              <a:ext uri="{FF2B5EF4-FFF2-40B4-BE49-F238E27FC236}">
                <a16:creationId xmlns:a16="http://schemas.microsoft.com/office/drawing/2014/main" id="{90B1791A-0AAB-489C-9FE1-90A0D04FC085}"/>
              </a:ext>
            </a:extLst>
          </p:cNvPr>
          <p:cNvSpPr/>
          <p:nvPr/>
        </p:nvSpPr>
        <p:spPr>
          <a:xfrm>
            <a:off x="6268278" y="1201944"/>
            <a:ext cx="1140386" cy="6468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River-walk</a:t>
            </a:r>
          </a:p>
        </p:txBody>
      </p:sp>
      <p:sp>
        <p:nvSpPr>
          <p:cNvPr id="8" name="Oval 7">
            <a:extLst>
              <a:ext uri="{FF2B5EF4-FFF2-40B4-BE49-F238E27FC236}">
                <a16:creationId xmlns:a16="http://schemas.microsoft.com/office/drawing/2014/main" id="{3443C72E-548D-4FDE-AC65-642C2F171875}"/>
              </a:ext>
            </a:extLst>
          </p:cNvPr>
          <p:cNvSpPr/>
          <p:nvPr/>
        </p:nvSpPr>
        <p:spPr>
          <a:xfrm>
            <a:off x="8653670" y="266368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C88A5CDA-AE55-4ED1-9C23-A18533A38B0C}"/>
              </a:ext>
            </a:extLst>
          </p:cNvPr>
          <p:cNvSpPr/>
          <p:nvPr/>
        </p:nvSpPr>
        <p:spPr>
          <a:xfrm>
            <a:off x="7798241" y="2514600"/>
            <a:ext cx="1244522" cy="601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Water-ford</a:t>
            </a:r>
          </a:p>
        </p:txBody>
      </p:sp>
      <p:sp>
        <p:nvSpPr>
          <p:cNvPr id="12" name="Oval 11">
            <a:extLst>
              <a:ext uri="{FF2B5EF4-FFF2-40B4-BE49-F238E27FC236}">
                <a16:creationId xmlns:a16="http://schemas.microsoft.com/office/drawing/2014/main" id="{BB291492-2B90-4406-8A0F-33CDBD2C0387}"/>
              </a:ext>
            </a:extLst>
          </p:cNvPr>
          <p:cNvSpPr/>
          <p:nvPr/>
        </p:nvSpPr>
        <p:spPr>
          <a:xfrm>
            <a:off x="4386470" y="4064277"/>
            <a:ext cx="1139687" cy="6116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Tech-Park</a:t>
            </a:r>
          </a:p>
        </p:txBody>
      </p:sp>
      <p:sp>
        <p:nvSpPr>
          <p:cNvPr id="13" name="Oval 12">
            <a:extLst>
              <a:ext uri="{FF2B5EF4-FFF2-40B4-BE49-F238E27FC236}">
                <a16:creationId xmlns:a16="http://schemas.microsoft.com/office/drawing/2014/main" id="{9D7ABD73-13FC-49F3-AAE5-3D5379D5C5D2}"/>
              </a:ext>
            </a:extLst>
          </p:cNvPr>
          <p:cNvSpPr/>
          <p:nvPr/>
        </p:nvSpPr>
        <p:spPr>
          <a:xfrm>
            <a:off x="6838471" y="4874729"/>
            <a:ext cx="1244522" cy="601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Legacy</a:t>
            </a:r>
          </a:p>
        </p:txBody>
      </p:sp>
      <p:sp>
        <p:nvSpPr>
          <p:cNvPr id="15" name="Oval 14">
            <a:extLst>
              <a:ext uri="{FF2B5EF4-FFF2-40B4-BE49-F238E27FC236}">
                <a16:creationId xmlns:a16="http://schemas.microsoft.com/office/drawing/2014/main" id="{DBB3914D-17B2-48AD-A7E1-6335560E8348}"/>
              </a:ext>
            </a:extLst>
          </p:cNvPr>
          <p:cNvSpPr/>
          <p:nvPr/>
        </p:nvSpPr>
        <p:spPr>
          <a:xfrm>
            <a:off x="6824977" y="2044794"/>
            <a:ext cx="1140386" cy="601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RHCC</a:t>
            </a:r>
          </a:p>
        </p:txBody>
      </p:sp>
    </p:spTree>
    <p:extLst>
      <p:ext uri="{BB962C8B-B14F-4D97-AF65-F5344CB8AC3E}">
        <p14:creationId xmlns:p14="http://schemas.microsoft.com/office/powerpoint/2010/main" val="3445707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9202" y="2367968"/>
            <a:ext cx="3017395" cy="3160174"/>
          </a:xfrm>
          <a:prstGeom prst="rect">
            <a:avLst/>
          </a:prstGeom>
        </p:spPr>
      </p:pic>
      <p:sp>
        <p:nvSpPr>
          <p:cNvPr id="4" name="Title 1"/>
          <p:cNvSpPr txBox="1">
            <a:spLocks/>
          </p:cNvSpPr>
          <p:nvPr/>
        </p:nvSpPr>
        <p:spPr>
          <a:xfrm>
            <a:off x="491716" y="197460"/>
            <a:ext cx="10826808" cy="1927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ln w="0"/>
                <a:solidFill>
                  <a:schemeClr val="accent1"/>
                </a:solidFill>
                <a:effectLst>
                  <a:outerShdw blurRad="38100" dist="38100" dir="2700000" algn="tl">
                    <a:srgbClr val="000000">
                      <a:alpha val="43137"/>
                    </a:srgbClr>
                  </a:outerShdw>
                </a:effectLst>
                <a:latin typeface="Gill Sans MT" panose="020B0502020104020203" pitchFamily="34" charset="0"/>
              </a:rPr>
              <a:t>Technology Incubator</a:t>
            </a:r>
            <a:br>
              <a:rPr lang="en-US" sz="6000" b="1" dirty="0">
                <a:ln w="0"/>
                <a:solidFill>
                  <a:srgbClr val="109AD6"/>
                </a:solidFill>
                <a:effectLst>
                  <a:outerShdw blurRad="38100" dist="38100" dir="2700000" algn="tl">
                    <a:srgbClr val="000000">
                      <a:alpha val="43137"/>
                    </a:srgbClr>
                  </a:outerShdw>
                </a:effectLst>
                <a:latin typeface="Gill Sans MT" panose="020B0502020104020203" pitchFamily="34" charset="0"/>
              </a:rPr>
            </a:br>
            <a:br>
              <a:rPr lang="en-US" sz="1050" dirty="0">
                <a:solidFill>
                  <a:srgbClr val="109AD6"/>
                </a:solidFill>
                <a:effectLst>
                  <a:outerShdw blurRad="38100" dist="38100" dir="2700000" algn="tl">
                    <a:srgbClr val="000000">
                      <a:alpha val="43137"/>
                    </a:srgbClr>
                  </a:outerShdw>
                </a:effectLst>
                <a:latin typeface="Gill Sans MT" panose="020B0502020104020203" pitchFamily="34" charset="0"/>
              </a:rPr>
            </a:br>
            <a:r>
              <a:rPr lang="en-US" sz="1050" dirty="0">
                <a:solidFill>
                  <a:srgbClr val="109AD6"/>
                </a:solidFill>
                <a:effectLst>
                  <a:outerShdw blurRad="38100" dist="38100" dir="2700000" algn="tl">
                    <a:srgbClr val="000000">
                      <a:alpha val="43137"/>
                    </a:srgbClr>
                  </a:outerShdw>
                </a:effectLst>
                <a:latin typeface="Gill Sans MT" panose="020B0502020104020203" pitchFamily="34" charset="0"/>
              </a:rPr>
              <a:t> </a:t>
            </a:r>
            <a:r>
              <a:rPr lang="en-US" sz="4000" b="1" dirty="0">
                <a:ln w="0"/>
                <a:solidFill>
                  <a:schemeClr val="accent3"/>
                </a:solidFill>
                <a:effectLst>
                  <a:outerShdw blurRad="38100" dist="38100" dir="2700000" algn="tl">
                    <a:srgbClr val="000000">
                      <a:alpha val="43137"/>
                    </a:srgbClr>
                  </a:outerShdw>
                </a:effectLst>
                <a:latin typeface="Gill Sans MT" panose="020B0502020104020203" pitchFamily="34" charset="0"/>
              </a:rPr>
              <a:t>David Warner</a:t>
            </a:r>
            <a:endParaRPr lang="en-US" sz="4000" dirty="0">
              <a:solidFill>
                <a:schemeClr val="accent3"/>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1472943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41955" y="4321665"/>
            <a:ext cx="2621507" cy="1743607"/>
          </a:xfrm>
          <a:prstGeom prst="rect">
            <a:avLst/>
          </a:prstGeom>
        </p:spPr>
      </p:pic>
      <p:sp>
        <p:nvSpPr>
          <p:cNvPr id="7" name="TextBox 6"/>
          <p:cNvSpPr txBox="1"/>
          <p:nvPr/>
        </p:nvSpPr>
        <p:spPr>
          <a:xfrm>
            <a:off x="1965084" y="332507"/>
            <a:ext cx="10424160" cy="923330"/>
          </a:xfrm>
          <a:prstGeom prst="rect">
            <a:avLst/>
          </a:prstGeom>
          <a:noFill/>
        </p:spPr>
        <p:txBody>
          <a:bodyPr wrap="square" rtlCol="0">
            <a:spAutoFit/>
          </a:bodyPr>
          <a:lstStyle/>
          <a:p>
            <a:r>
              <a:rPr lang="en-US" sz="5400" b="1" dirty="0">
                <a:solidFill>
                  <a:srgbClr val="00B0F0"/>
                </a:solidFill>
                <a:latin typeface="Gill Sans MT" panose="020B0502020104020203" pitchFamily="34" charset="0"/>
              </a:rPr>
              <a:t>Knowledge Park e-Network</a:t>
            </a:r>
          </a:p>
        </p:txBody>
      </p:sp>
      <p:sp>
        <p:nvSpPr>
          <p:cNvPr id="8" name="TextBox 7"/>
          <p:cNvSpPr txBox="1"/>
          <p:nvPr/>
        </p:nvSpPr>
        <p:spPr>
          <a:xfrm>
            <a:off x="1586345" y="1854132"/>
            <a:ext cx="9792393" cy="461665"/>
          </a:xfrm>
          <a:prstGeom prst="rect">
            <a:avLst/>
          </a:prstGeom>
          <a:noFill/>
        </p:spPr>
        <p:txBody>
          <a:bodyPr wrap="square" rtlCol="0">
            <a:spAutoFit/>
          </a:bodyPr>
          <a:lstStyle/>
          <a:p>
            <a:r>
              <a:rPr lang="en-US" sz="2400" b="1" i="1" dirty="0"/>
              <a:t>Informal peer coaching sessions to solve specific business challenges</a:t>
            </a:r>
          </a:p>
        </p:txBody>
      </p:sp>
      <p:sp>
        <p:nvSpPr>
          <p:cNvPr id="9" name="TextBox 8"/>
          <p:cNvSpPr txBox="1"/>
          <p:nvPr/>
        </p:nvSpPr>
        <p:spPr>
          <a:xfrm>
            <a:off x="1586345" y="2866935"/>
            <a:ext cx="9019310" cy="2554545"/>
          </a:xfrm>
          <a:prstGeom prst="rect">
            <a:avLst/>
          </a:prstGeom>
          <a:noFill/>
        </p:spPr>
        <p:txBody>
          <a:bodyPr wrap="square" rtlCol="0">
            <a:spAutoFit/>
          </a:bodyPr>
          <a:lstStyle/>
          <a:p>
            <a:pPr algn="ctr"/>
            <a:r>
              <a:rPr lang="en-US" sz="3600" b="1" dirty="0"/>
              <a:t>Meets the 4</a:t>
            </a:r>
            <a:r>
              <a:rPr lang="en-US" sz="3600" b="1" baseline="30000" dirty="0"/>
              <a:t>th</a:t>
            </a:r>
            <a:r>
              <a:rPr lang="en-US" sz="3600" b="1" dirty="0"/>
              <a:t> Thursday of every month from </a:t>
            </a:r>
          </a:p>
          <a:p>
            <a:pPr algn="ctr"/>
            <a:r>
              <a:rPr lang="en-US" sz="3600" b="1" dirty="0"/>
              <a:t>3:00-4:30pm via Zoom (May 27, 2021)</a:t>
            </a:r>
          </a:p>
          <a:p>
            <a:pPr algn="ctr"/>
            <a:endParaRPr lang="en-US" sz="4400" dirty="0"/>
          </a:p>
          <a:p>
            <a:r>
              <a:rPr lang="en-US" sz="4400" dirty="0"/>
              <a:t>	</a:t>
            </a:r>
          </a:p>
        </p:txBody>
      </p:sp>
      <p:pic>
        <p:nvPicPr>
          <p:cNvPr id="3" name="Picture 2">
            <a:extLst>
              <a:ext uri="{FF2B5EF4-FFF2-40B4-BE49-F238E27FC236}">
                <a16:creationId xmlns:a16="http://schemas.microsoft.com/office/drawing/2014/main" id="{2BBFCBC9-766A-4EC0-8B2A-EA793E7532A1}"/>
              </a:ext>
            </a:extLst>
          </p:cNvPr>
          <p:cNvPicPr>
            <a:picLocks noChangeAspect="1"/>
          </p:cNvPicPr>
          <p:nvPr/>
        </p:nvPicPr>
        <p:blipFill>
          <a:blip r:embed="rId3"/>
          <a:stretch>
            <a:fillRect/>
          </a:stretch>
        </p:blipFill>
        <p:spPr>
          <a:xfrm>
            <a:off x="826315" y="416397"/>
            <a:ext cx="1012934" cy="1062046"/>
          </a:xfrm>
          <a:prstGeom prst="rect">
            <a:avLst/>
          </a:prstGeom>
        </p:spPr>
      </p:pic>
    </p:spTree>
    <p:extLst>
      <p:ext uri="{BB962C8B-B14F-4D97-AF65-F5344CB8AC3E}">
        <p14:creationId xmlns:p14="http://schemas.microsoft.com/office/powerpoint/2010/main" val="747338135"/>
      </p:ext>
    </p:extLst>
  </p:cSld>
  <p:clrMapOvr>
    <a:masterClrMapping/>
  </p:clrMapOvr>
</p:sld>
</file>

<file path=ppt/theme/theme1.xml><?xml version="1.0" encoding="utf-8"?>
<a:theme xmlns:a="http://schemas.openxmlformats.org/drawingml/2006/main" name="Office Theme">
  <a:themeElements>
    <a:clrScheme name="RHEDC">
      <a:dk1>
        <a:srgbClr val="435464"/>
      </a:dk1>
      <a:lt1>
        <a:sysClr val="window" lastClr="FFFFFF"/>
      </a:lt1>
      <a:dk2>
        <a:srgbClr val="44546A"/>
      </a:dk2>
      <a:lt2>
        <a:srgbClr val="E7E6E6"/>
      </a:lt2>
      <a:accent1>
        <a:srgbClr val="109AD6"/>
      </a:accent1>
      <a:accent2>
        <a:srgbClr val="6FC5E8"/>
      </a:accent2>
      <a:accent3>
        <a:srgbClr val="FFAF17"/>
      </a:accent3>
      <a:accent4>
        <a:srgbClr val="964218"/>
      </a:accent4>
      <a:accent5>
        <a:srgbClr val="ED7D31"/>
      </a:accent5>
      <a:accent6>
        <a:srgbClr val="A5A5A5"/>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1558</Words>
  <Application>Microsoft Office PowerPoint</Application>
  <PresentationFormat>Widescreen</PresentationFormat>
  <Paragraphs>402</Paragraphs>
  <Slides>31</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3" baseType="lpstr">
      <vt:lpstr>Arial</vt:lpstr>
      <vt:lpstr>Berlin Sans FB Demi</vt:lpstr>
      <vt:lpstr>Calibri</vt:lpstr>
      <vt:lpstr>Calibri Light</vt:lpstr>
      <vt:lpstr>Franklin Gothic Book</vt:lpstr>
      <vt:lpstr>Gill Sans MT</vt:lpstr>
      <vt:lpstr>Gotham Bold</vt:lpstr>
      <vt:lpstr>Roboto</vt:lpstr>
      <vt:lpstr>Tahoma</vt:lpstr>
      <vt:lpstr>Wingdings</vt:lpstr>
      <vt:lpstr>Office Theme</vt:lpstr>
      <vt:lpstr>Worksheet</vt:lpstr>
      <vt:lpstr>Rock Hill Economic  Development Corporation</vt:lpstr>
      <vt:lpstr>AGENDA</vt:lpstr>
      <vt:lpstr>PowerPoint Presentation</vt:lpstr>
      <vt:lpstr>Aspen Infrastructure Update</vt:lpstr>
      <vt:lpstr>LOI Aspen Building B DELAYED</vt:lpstr>
      <vt:lpstr>Summary</vt:lpstr>
      <vt:lpstr>PowerPoint Presentation</vt:lpstr>
      <vt:lpstr>PowerPoint Presentation</vt:lpstr>
      <vt:lpstr>PowerPoint Presentation</vt:lpstr>
      <vt:lpstr>   Growth Gazelles</vt:lpstr>
      <vt:lpstr>PowerPoint Presentation</vt:lpstr>
      <vt:lpstr>PowerPoint Presentation</vt:lpstr>
      <vt:lpstr>PowerPoint Presentation</vt:lpstr>
      <vt:lpstr>PowerPoint Presentation</vt:lpstr>
      <vt:lpstr>Statement of Activities                                                                                                                                 Monthly vs YTD                                                                                                                                              March 31, 2021</vt:lpstr>
      <vt:lpstr>Statement of Financial Position as of March 31, 2021</vt:lpstr>
      <vt:lpstr>PowerPoint Presentation</vt:lpstr>
      <vt:lpstr>PowerPoint Presentation</vt:lpstr>
      <vt:lpstr>PowerPoint Presentation</vt:lpstr>
      <vt:lpstr>PowerPoint Presentation</vt:lpstr>
      <vt:lpstr>Bloomberg Asphalt Grant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Adjourn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Norwood, Rick</dc:creator>
  <cp:lastModifiedBy>Willingham, Dawn</cp:lastModifiedBy>
  <cp:revision>38</cp:revision>
  <dcterms:created xsi:type="dcterms:W3CDTF">2021-03-01T17:12:04Z</dcterms:created>
  <dcterms:modified xsi:type="dcterms:W3CDTF">2021-05-04T14:59:46Z</dcterms:modified>
</cp:coreProperties>
</file>