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48"/>
  </p:notesMasterIdLst>
  <p:sldIdLst>
    <p:sldId id="729" r:id="rId3"/>
    <p:sldId id="891" r:id="rId4"/>
    <p:sldId id="913" r:id="rId5"/>
    <p:sldId id="784" r:id="rId6"/>
    <p:sldId id="915" r:id="rId7"/>
    <p:sldId id="917" r:id="rId8"/>
    <p:sldId id="916" r:id="rId9"/>
    <p:sldId id="930" r:id="rId10"/>
    <p:sldId id="257" r:id="rId11"/>
    <p:sldId id="928" r:id="rId12"/>
    <p:sldId id="929" r:id="rId13"/>
    <p:sldId id="918" r:id="rId14"/>
    <p:sldId id="922" r:id="rId15"/>
    <p:sldId id="923" r:id="rId16"/>
    <p:sldId id="921" r:id="rId17"/>
    <p:sldId id="919" r:id="rId18"/>
    <p:sldId id="920" r:id="rId19"/>
    <p:sldId id="377" r:id="rId20"/>
    <p:sldId id="936" r:id="rId21"/>
    <p:sldId id="937" r:id="rId22"/>
    <p:sldId id="768" r:id="rId23"/>
    <p:sldId id="795" r:id="rId24"/>
    <p:sldId id="703" r:id="rId25"/>
    <p:sldId id="721" r:id="rId26"/>
    <p:sldId id="770" r:id="rId27"/>
    <p:sldId id="830" r:id="rId28"/>
    <p:sldId id="850" r:id="rId29"/>
    <p:sldId id="778" r:id="rId30"/>
    <p:sldId id="838" r:id="rId31"/>
    <p:sldId id="839" r:id="rId32"/>
    <p:sldId id="754" r:id="rId33"/>
    <p:sldId id="831" r:id="rId34"/>
    <p:sldId id="811" r:id="rId35"/>
    <p:sldId id="759" r:id="rId36"/>
    <p:sldId id="760" r:id="rId37"/>
    <p:sldId id="845" r:id="rId38"/>
    <p:sldId id="844" r:id="rId39"/>
    <p:sldId id="833" r:id="rId40"/>
    <p:sldId id="832" r:id="rId41"/>
    <p:sldId id="834" r:id="rId42"/>
    <p:sldId id="818" r:id="rId43"/>
    <p:sldId id="851" r:id="rId44"/>
    <p:sldId id="853" r:id="rId45"/>
    <p:sldId id="783" r:id="rId46"/>
    <p:sldId id="848" r:id="rId4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B3F872-5673-48D7-9037-72828C4B1FE0}">
          <p14:sldIdLst>
            <p14:sldId id="729"/>
            <p14:sldId id="891"/>
            <p14:sldId id="913"/>
            <p14:sldId id="784"/>
            <p14:sldId id="915"/>
            <p14:sldId id="917"/>
            <p14:sldId id="916"/>
            <p14:sldId id="930"/>
            <p14:sldId id="257"/>
            <p14:sldId id="928"/>
            <p14:sldId id="929"/>
            <p14:sldId id="918"/>
            <p14:sldId id="922"/>
            <p14:sldId id="923"/>
            <p14:sldId id="921"/>
            <p14:sldId id="919"/>
            <p14:sldId id="920"/>
            <p14:sldId id="377"/>
            <p14:sldId id="936"/>
            <p14:sldId id="937"/>
            <p14:sldId id="768"/>
            <p14:sldId id="795"/>
            <p14:sldId id="703"/>
            <p14:sldId id="721"/>
            <p14:sldId id="770"/>
            <p14:sldId id="830"/>
            <p14:sldId id="850"/>
            <p14:sldId id="778"/>
            <p14:sldId id="838"/>
            <p14:sldId id="839"/>
            <p14:sldId id="754"/>
            <p14:sldId id="831"/>
            <p14:sldId id="811"/>
            <p14:sldId id="759"/>
            <p14:sldId id="760"/>
            <p14:sldId id="845"/>
            <p14:sldId id="844"/>
            <p14:sldId id="833"/>
            <p14:sldId id="832"/>
            <p14:sldId id="834"/>
            <p14:sldId id="818"/>
            <p14:sldId id="851"/>
            <p14:sldId id="853"/>
            <p14:sldId id="783"/>
            <p14:sldId id="848"/>
          </p14:sldIdLst>
        </p14:section>
      </p14:sectionLst>
    </p:ext>
    <p:ext uri="{EFAFB233-063F-42B5-8137-9DF3F51BA10A}">
      <p15:sldGuideLst xmlns:p15="http://schemas.microsoft.com/office/powerpoint/2012/main">
        <p15:guide id="1" pos="3816" userDrawn="1">
          <p15:clr>
            <a:srgbClr val="A4A3A4"/>
          </p15:clr>
        </p15:guide>
        <p15:guide id="2" orient="horz" pos="21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ford, Jennifer" initials="WJ" lastIdx="1" clrIdx="0">
    <p:extLst>
      <p:ext uri="{19B8F6BF-5375-455C-9EA6-DF929625EA0E}">
        <p15:presenceInfo xmlns:p15="http://schemas.microsoft.com/office/powerpoint/2012/main" userId="S::Jennifer.Wilford@cityofrockhillsc.gov::985e3045-53a8-4433-8c90-b2f794e90f26" providerId="AD"/>
      </p:ext>
    </p:extLst>
  </p:cmAuthor>
  <p:cmAuthor id="2" name="Norwood, Rick" initials="NR" lastIdx="2" clrIdx="1">
    <p:extLst>
      <p:ext uri="{19B8F6BF-5375-455C-9EA6-DF929625EA0E}">
        <p15:presenceInfo xmlns:p15="http://schemas.microsoft.com/office/powerpoint/2012/main" userId="S::rick.norwood@CityofRockHillSC.gov::e6a5e726-b848-4eff-9a12-4b81688977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006600"/>
    <a:srgbClr val="5BC7D4"/>
    <a:srgbClr val="CBAD8B"/>
    <a:srgbClr val="9A7145"/>
    <a:srgbClr val="7A5026"/>
    <a:srgbClr val="89919E"/>
    <a:srgbClr val="EAE7E6"/>
    <a:srgbClr val="B4AC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6357" autoAdjust="0"/>
  </p:normalViewPr>
  <p:slideViewPr>
    <p:cSldViewPr snapToGrid="0">
      <p:cViewPr varScale="1">
        <p:scale>
          <a:sx n="102" d="100"/>
          <a:sy n="102" d="100"/>
        </p:scale>
        <p:origin x="882" y="108"/>
      </p:cViewPr>
      <p:guideLst>
        <p:guide pos="3816"/>
        <p:guide orient="horz" pos="2136"/>
      </p:guideLst>
    </p:cSldViewPr>
  </p:slideViewPr>
  <p:outlineViewPr>
    <p:cViewPr>
      <p:scale>
        <a:sx n="33" d="100"/>
        <a:sy n="33" d="100"/>
      </p:scale>
      <p:origin x="0" y="-11214"/>
    </p:cViewPr>
  </p:outlineViewPr>
  <p:notesTextViewPr>
    <p:cViewPr>
      <p:scale>
        <a:sx n="1" d="1"/>
        <a:sy n="1" d="1"/>
      </p:scale>
      <p:origin x="0" y="0"/>
    </p:cViewPr>
  </p:notesTextViewPr>
  <p:sorterViewPr>
    <p:cViewPr>
      <p:scale>
        <a:sx n="100" d="100"/>
        <a:sy n="100" d="100"/>
      </p:scale>
      <p:origin x="0" y="-3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tx1"/>
                </a:solidFill>
              </a:rPr>
              <a:t>Committee Representation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Committee Representation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D73E-480C-A287-5E7F6CC0E7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D73E-480C-A287-5E7F6CC0E7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D73E-480C-A287-5E7F6CC0E773}"/>
              </c:ext>
            </c:extLst>
          </c:dPt>
          <c:dPt>
            <c:idx val="3"/>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2-D73E-480C-A287-5E7F6CC0E773}"/>
              </c:ext>
            </c:extLst>
          </c:dPt>
          <c:dPt>
            <c:idx val="4"/>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3-D73E-480C-A287-5E7F6CC0E773}"/>
              </c:ext>
            </c:extLst>
          </c:dPt>
          <c:dLbls>
            <c:dLbl>
              <c:idx val="0"/>
              <c:layout>
                <c:manualLayout>
                  <c:x val="-0.10769570896746204"/>
                  <c:y val="6.8095320586388397E-2"/>
                </c:manualLayout>
              </c:layout>
              <c:tx>
                <c:rich>
                  <a:bodyPr/>
                  <a:lstStyle/>
                  <a:p>
                    <a:fld id="{A90B3928-82B3-42F2-A69A-7908F2DA00BC}" type="VALUE">
                      <a:rPr lang="en-US" smtClean="0">
                        <a:solidFill>
                          <a:schemeClr val="bg1"/>
                        </a:solidFill>
                      </a:rPr>
                      <a:pPr/>
                      <a:t>[VALUE]</a:t>
                    </a:fld>
                    <a:r>
                      <a:rPr lang="en-US"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73E-480C-A287-5E7F6CC0E773}"/>
                </c:ext>
              </c:extLst>
            </c:dLbl>
            <c:dLbl>
              <c:idx val="1"/>
              <c:layout>
                <c:manualLayout>
                  <c:x val="-7.5289452564763923E-2"/>
                  <c:y val="-0.10169658517572162"/>
                </c:manualLayout>
              </c:layout>
              <c:tx>
                <c:rich>
                  <a:bodyPr/>
                  <a:lstStyle/>
                  <a:p>
                    <a:fld id="{984BB8B2-7504-4E58-9D33-2B6171F218C7}" type="PERCENTAGE">
                      <a:rPr lang="en-US" smtClean="0">
                        <a:solidFill>
                          <a:schemeClr val="bg1"/>
                        </a:solidFill>
                      </a:rPr>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73E-480C-A287-5E7F6CC0E773}"/>
                </c:ext>
              </c:extLst>
            </c:dLbl>
            <c:dLbl>
              <c:idx val="2"/>
              <c:layout>
                <c:manualLayout>
                  <c:x val="7.5806426142524766E-2"/>
                  <c:y val="-0.10994673133972846"/>
                </c:manualLayout>
              </c:layout>
              <c:tx>
                <c:rich>
                  <a:bodyPr/>
                  <a:lstStyle/>
                  <a:p>
                    <a:fld id="{4C704F4A-99A9-4E90-81AE-CE27EF05EFB8}" type="PERCENTAGE">
                      <a:rPr lang="en-US" smtClean="0">
                        <a:solidFill>
                          <a:schemeClr val="bg1"/>
                        </a:solidFill>
                      </a:rPr>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73E-480C-A287-5E7F6CC0E773}"/>
                </c:ext>
              </c:extLst>
            </c:dLbl>
            <c:dLbl>
              <c:idx val="3"/>
              <c:layout>
                <c:manualLayout>
                  <c:x val="0.12546980113068104"/>
                  <c:y val="-1.2593923908100733E-3"/>
                </c:manualLayout>
              </c:layout>
              <c:tx>
                <c:rich>
                  <a:bodyPr/>
                  <a:lstStyle/>
                  <a:p>
                    <a:fld id="{6B00A60E-709A-473F-A535-38ADD172C8B6}" type="PERCENTAGE">
                      <a:rPr lang="en-US" smtClean="0">
                        <a:solidFill>
                          <a:schemeClr val="bg1"/>
                        </a:solidFill>
                      </a:rPr>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73E-480C-A287-5E7F6CC0E773}"/>
                </c:ext>
              </c:extLst>
            </c:dLbl>
            <c:dLbl>
              <c:idx val="4"/>
              <c:layout>
                <c:manualLayout>
                  <c:x val="9.1233739677737277E-2"/>
                  <c:y val="0.10124055347437258"/>
                </c:manualLayout>
              </c:layout>
              <c:tx>
                <c:rich>
                  <a:bodyPr/>
                  <a:lstStyle/>
                  <a:p>
                    <a:fld id="{62AC092B-E836-4162-929D-2A564DC8593C}" type="PERCENTAGE">
                      <a:rPr lang="en-US" smtClean="0">
                        <a:solidFill>
                          <a:schemeClr val="bg1"/>
                        </a:solidFill>
                      </a:rPr>
                      <a:pPr/>
                      <a:t>[PERCENTAGE]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73E-480C-A287-5E7F6CC0E7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For-Profit</c:v>
                </c:pt>
                <c:pt idx="1">
                  <c:v>Non-Profit</c:v>
                </c:pt>
                <c:pt idx="2">
                  <c:v>K-12</c:v>
                </c:pt>
                <c:pt idx="3">
                  <c:v>College/University</c:v>
                </c:pt>
                <c:pt idx="4">
                  <c:v>Government</c:v>
                </c:pt>
              </c:strCache>
            </c:strRef>
          </c:cat>
          <c:val>
            <c:numRef>
              <c:f>Sheet1!$B$2:$B$6</c:f>
              <c:numCache>
                <c:formatCode>General</c:formatCode>
                <c:ptCount val="5"/>
                <c:pt idx="0">
                  <c:v>33</c:v>
                </c:pt>
                <c:pt idx="1">
                  <c:v>16.5</c:v>
                </c:pt>
                <c:pt idx="2">
                  <c:v>16.5</c:v>
                </c:pt>
                <c:pt idx="3">
                  <c:v>16.5</c:v>
                </c:pt>
                <c:pt idx="4">
                  <c:v>16.5</c:v>
                </c:pt>
              </c:numCache>
            </c:numRef>
          </c:val>
          <c:extLst>
            <c:ext xmlns:c16="http://schemas.microsoft.com/office/drawing/2014/chart" uri="{C3380CC4-5D6E-409C-BE32-E72D297353CC}">
              <c16:uniqueId val="{00000000-D73E-480C-A287-5E7F6CC0E77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69476936993545"/>
          <c:y val="3.8142497812773402E-2"/>
          <c:w val="0.60107927372512582"/>
          <c:h val="0.75795095937014367"/>
        </c:manualLayout>
      </c:layout>
      <c:barChart>
        <c:barDir val="bar"/>
        <c:grouping val="clustered"/>
        <c:varyColors val="0"/>
        <c:ser>
          <c:idx val="0"/>
          <c:order val="0"/>
          <c:spPr>
            <a:solidFill>
              <a:srgbClr val="8EB4E3"/>
            </a:solidFill>
            <a:ln>
              <a:noFill/>
            </a:ln>
            <a:effectLst/>
          </c:spPr>
          <c:invertIfNegative val="0"/>
          <c:dLbls>
            <c:dLbl>
              <c:idx val="2"/>
              <c:layout>
                <c:manualLayout>
                  <c:x val="7.7101821454644247E-3"/>
                  <c:y val="6.9664660653564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CB-42E8-A45F-3239D74862F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Sheet1!$A$3:$A$8</c:f>
              <c:strCache>
                <c:ptCount val="6"/>
                <c:pt idx="0">
                  <c:v>Large Employers</c:v>
                </c:pt>
                <c:pt idx="1">
                  <c:v>Small Businesses &amp; Entrepreneurs</c:v>
                </c:pt>
                <c:pt idx="2">
                  <c:v>ED Partners</c:v>
                </c:pt>
                <c:pt idx="3">
                  <c:v>Real Estate</c:v>
                </c:pt>
                <c:pt idx="4">
                  <c:v>Workforce Development</c:v>
                </c:pt>
                <c:pt idx="5">
                  <c:v>Survey Respondents</c:v>
                </c:pt>
              </c:strCache>
            </c:strRef>
          </c:cat>
          <c:val>
            <c:numRef>
              <c:f>Sheet1!$B$3:$B$8</c:f>
              <c:numCache>
                <c:formatCode>General</c:formatCode>
                <c:ptCount val="6"/>
                <c:pt idx="0">
                  <c:v>3.5</c:v>
                </c:pt>
                <c:pt idx="1">
                  <c:v>3.7</c:v>
                </c:pt>
                <c:pt idx="2">
                  <c:v>3.4</c:v>
                </c:pt>
                <c:pt idx="3">
                  <c:v>3.7</c:v>
                </c:pt>
                <c:pt idx="4">
                  <c:v>3.1</c:v>
                </c:pt>
                <c:pt idx="5">
                  <c:v>3.5</c:v>
                </c:pt>
              </c:numCache>
            </c:numRef>
          </c:val>
          <c:extLst>
            <c:ext xmlns:c16="http://schemas.microsoft.com/office/drawing/2014/chart" uri="{C3380CC4-5D6E-409C-BE32-E72D297353CC}">
              <c16:uniqueId val="{00000000-4ACB-42E8-A45F-3239D74862F5}"/>
            </c:ext>
          </c:extLst>
        </c:ser>
        <c:dLbls>
          <c:showLegendKey val="0"/>
          <c:showVal val="0"/>
          <c:showCatName val="0"/>
          <c:showSerName val="0"/>
          <c:showPercent val="0"/>
          <c:showBubbleSize val="0"/>
        </c:dLbls>
        <c:gapWidth val="40"/>
        <c:axId val="2076381999"/>
        <c:axId val="2076382415"/>
      </c:barChart>
      <c:catAx>
        <c:axId val="2076381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76382415"/>
        <c:crosses val="autoZero"/>
        <c:auto val="1"/>
        <c:lblAlgn val="ctr"/>
        <c:lblOffset val="100"/>
        <c:noMultiLvlLbl val="0"/>
      </c:catAx>
      <c:valAx>
        <c:axId val="2076382415"/>
        <c:scaling>
          <c:orientation val="minMax"/>
          <c:max val="5"/>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crossAx val="2076381999"/>
        <c:crosses val="autoZero"/>
        <c:crossBetween val="between"/>
        <c:majorUnit val="1"/>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accent1"/>
                </a:solidFill>
              </a:rPr>
              <a:t>Population Growth 2010-2020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1024321245302237"/>
          <c:y val="0.19263596989059953"/>
          <c:w val="0.45801942805420104"/>
          <c:h val="0.70955904562595939"/>
        </c:manualLayout>
      </c:layout>
      <c:barChart>
        <c:barDir val="bar"/>
        <c:grouping val="clustered"/>
        <c:varyColors val="0"/>
        <c:ser>
          <c:idx val="0"/>
          <c:order val="0"/>
          <c:tx>
            <c:strRef>
              <c:f>Sheet1!$B$1</c:f>
              <c:strCache>
                <c:ptCount val="1"/>
                <c:pt idx="0">
                  <c:v>Population Growth 2010-2019</c:v>
                </c:pt>
              </c:strCache>
            </c:strRef>
          </c:tx>
          <c:spPr>
            <a:solidFill>
              <a:srgbClr val="78B59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Williamson County</c:v>
                </c:pt>
                <c:pt idx="1">
                  <c:v>York County</c:v>
                </c:pt>
                <c:pt idx="2">
                  <c:v>Charlotte Metro</c:v>
                </c:pt>
                <c:pt idx="3">
                  <c:v>Greenville County</c:v>
                </c:pt>
                <c:pt idx="4">
                  <c:v>South Carolina</c:v>
                </c:pt>
                <c:pt idx="5">
                  <c:v>United States</c:v>
                </c:pt>
              </c:strCache>
            </c:strRef>
          </c:cat>
          <c:val>
            <c:numRef>
              <c:f>Sheet1!$B$2:$B$7</c:f>
              <c:numCache>
                <c:formatCode>0%</c:formatCode>
                <c:ptCount val="6"/>
                <c:pt idx="0">
                  <c:v>0.28999999999999998</c:v>
                </c:pt>
                <c:pt idx="1">
                  <c:v>0.24</c:v>
                </c:pt>
                <c:pt idx="2">
                  <c:v>0.17</c:v>
                </c:pt>
                <c:pt idx="3">
                  <c:v>0.16</c:v>
                </c:pt>
                <c:pt idx="4">
                  <c:v>0.11</c:v>
                </c:pt>
                <c:pt idx="5">
                  <c:v>0.06</c:v>
                </c:pt>
              </c:numCache>
            </c:numRef>
          </c:val>
          <c:extLst>
            <c:ext xmlns:c16="http://schemas.microsoft.com/office/drawing/2014/chart" uri="{C3380CC4-5D6E-409C-BE32-E72D297353CC}">
              <c16:uniqueId val="{00000000-CA68-4A65-A0E8-69B23803A83B}"/>
            </c:ext>
          </c:extLst>
        </c:ser>
        <c:dLbls>
          <c:showLegendKey val="0"/>
          <c:showVal val="0"/>
          <c:showCatName val="0"/>
          <c:showSerName val="0"/>
          <c:showPercent val="0"/>
          <c:showBubbleSize val="0"/>
        </c:dLbls>
        <c:gapWidth val="182"/>
        <c:axId val="276561711"/>
        <c:axId val="276562127"/>
      </c:barChart>
      <c:catAx>
        <c:axId val="2765617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276562127"/>
        <c:crosses val="autoZero"/>
        <c:auto val="1"/>
        <c:lblAlgn val="ctr"/>
        <c:lblOffset val="100"/>
        <c:noMultiLvlLbl val="0"/>
      </c:catAx>
      <c:valAx>
        <c:axId val="276562127"/>
        <c:scaling>
          <c:orientation val="minMax"/>
          <c:max val="0.35000000000000003"/>
          <c:min val="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76561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7080">
          <a:srgbClr val="EFE9C7">
            <a:alpha val="62000"/>
          </a:srgbClr>
        </a:gs>
        <a:gs pos="31000">
          <a:srgbClr val="EFE9C7">
            <a:alpha val="61000"/>
          </a:srgbClr>
        </a:gs>
        <a:gs pos="48000">
          <a:srgbClr val="EFE9C7"/>
        </a:gs>
        <a:gs pos="100000">
          <a:srgbClr val="EFE9C7"/>
        </a:gs>
      </a:gsLst>
      <a:lin ang="0" scaled="1"/>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rPr>
              <a:t>5-Year Growth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6758228707866806"/>
          <c:y val="0.10014843133929434"/>
          <c:w val="0.47476085111584293"/>
          <c:h val="0.81230648306812681"/>
        </c:manualLayout>
      </c:layout>
      <c:barChart>
        <c:barDir val="bar"/>
        <c:grouping val="clustered"/>
        <c:varyColors val="0"/>
        <c:ser>
          <c:idx val="0"/>
          <c:order val="0"/>
          <c:tx>
            <c:strRef>
              <c:f>Sheet1!$B$1</c:f>
              <c:strCache>
                <c:ptCount val="1"/>
                <c:pt idx="0">
                  <c:v>5-Year Growth</c:v>
                </c:pt>
              </c:strCache>
            </c:strRef>
          </c:tx>
          <c:spPr>
            <a:solidFill>
              <a:schemeClr val="accent1"/>
            </a:solidFill>
            <a:ln>
              <a:noFill/>
            </a:ln>
            <a:effectLst/>
          </c:spPr>
          <c:invertIfNegative val="0"/>
          <c:dPt>
            <c:idx val="4"/>
            <c:invertIfNegative val="0"/>
            <c:bubble3D val="0"/>
            <c:spPr>
              <a:solidFill>
                <a:srgbClr val="93AECA"/>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5CC7-492A-87A5-DF1941B0380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United States</c:v>
                </c:pt>
                <c:pt idx="1">
                  <c:v>South Carolina</c:v>
                </c:pt>
                <c:pt idx="2">
                  <c:v>Greenville County</c:v>
                </c:pt>
                <c:pt idx="3">
                  <c:v>Charlotte Metro</c:v>
                </c:pt>
                <c:pt idx="4">
                  <c:v>York County</c:v>
                </c:pt>
                <c:pt idx="5">
                  <c:v>Williamson County</c:v>
                </c:pt>
              </c:strCache>
            </c:strRef>
          </c:cat>
          <c:val>
            <c:numRef>
              <c:f>Sheet1!$B$2:$B$7</c:f>
              <c:numCache>
                <c:formatCode>0.00%</c:formatCode>
                <c:ptCount val="6"/>
                <c:pt idx="0">
                  <c:v>3.9E-2</c:v>
                </c:pt>
                <c:pt idx="1">
                  <c:v>7.5999999999999998E-2</c:v>
                </c:pt>
                <c:pt idx="2">
                  <c:v>7.9000000000000001E-2</c:v>
                </c:pt>
                <c:pt idx="3">
                  <c:v>0.107</c:v>
                </c:pt>
                <c:pt idx="4">
                  <c:v>0.17299999999999999</c:v>
                </c:pt>
                <c:pt idx="5">
                  <c:v>0.219</c:v>
                </c:pt>
              </c:numCache>
            </c:numRef>
          </c:val>
          <c:extLst>
            <c:ext xmlns:c16="http://schemas.microsoft.com/office/drawing/2014/chart" uri="{C3380CC4-5D6E-409C-BE32-E72D297353CC}">
              <c16:uniqueId val="{00000000-5CC7-492A-87A5-DF1941B0380C}"/>
            </c:ext>
          </c:extLst>
        </c:ser>
        <c:dLbls>
          <c:showLegendKey val="0"/>
          <c:showVal val="0"/>
          <c:showCatName val="0"/>
          <c:showSerName val="0"/>
          <c:showPercent val="0"/>
          <c:showBubbleSize val="0"/>
        </c:dLbls>
        <c:gapWidth val="182"/>
        <c:axId val="965087663"/>
        <c:axId val="965095151"/>
      </c:barChart>
      <c:catAx>
        <c:axId val="9650876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65095151"/>
        <c:crosses val="autoZero"/>
        <c:auto val="1"/>
        <c:lblAlgn val="ctr"/>
        <c:lblOffset val="100"/>
        <c:noMultiLvlLbl val="0"/>
      </c:catAx>
      <c:valAx>
        <c:axId val="9650951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508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9174DB-BFAD-4041-BFD8-E95945B6D7F0}" type="doc">
      <dgm:prSet loTypeId="urn:microsoft.com/office/officeart/2005/8/layout/pList2" loCatId="list" qsTypeId="urn:microsoft.com/office/officeart/2005/8/quickstyle/simple1" qsCatId="simple" csTypeId="urn:microsoft.com/office/officeart/2005/8/colors/accent1_2" csCatId="accent1" phldr="1"/>
      <dgm:spPr/>
    </dgm:pt>
    <dgm:pt modelId="{C40EFE80-345F-4C9D-9159-847277C10C76}">
      <dgm:prSet phldrT="[Text]"/>
      <dgm:spPr/>
      <dgm:t>
        <a:bodyPr/>
        <a:lstStyle/>
        <a:p>
          <a:endParaRPr lang="en-US" dirty="0"/>
        </a:p>
        <a:p>
          <a:r>
            <a:rPr lang="en-US" dirty="0"/>
            <a:t>Advanced Manufacturing</a:t>
          </a:r>
        </a:p>
      </dgm:t>
    </dgm:pt>
    <dgm:pt modelId="{4BC798DC-1E3B-429A-9F54-C0D2C7803169}" type="parTrans" cxnId="{F28966D4-ACFC-4424-A7EF-4888E14816D5}">
      <dgm:prSet/>
      <dgm:spPr/>
      <dgm:t>
        <a:bodyPr/>
        <a:lstStyle/>
        <a:p>
          <a:endParaRPr lang="en-US"/>
        </a:p>
      </dgm:t>
    </dgm:pt>
    <dgm:pt modelId="{57A984A9-CC9D-4727-9D48-74D4F37BBEFF}" type="sibTrans" cxnId="{F28966D4-ACFC-4424-A7EF-4888E14816D5}">
      <dgm:prSet/>
      <dgm:spPr/>
      <dgm:t>
        <a:bodyPr/>
        <a:lstStyle/>
        <a:p>
          <a:endParaRPr lang="en-US"/>
        </a:p>
      </dgm:t>
    </dgm:pt>
    <dgm:pt modelId="{B7894513-277E-4470-A56D-7758CA7E909A}">
      <dgm:prSet phldrT="[Text]"/>
      <dgm:spPr/>
      <dgm:t>
        <a:bodyPr/>
        <a:lstStyle/>
        <a:p>
          <a:endParaRPr lang="en-US" dirty="0"/>
        </a:p>
        <a:p>
          <a:r>
            <a:rPr lang="en-US" dirty="0"/>
            <a:t>Information Technology</a:t>
          </a:r>
        </a:p>
      </dgm:t>
    </dgm:pt>
    <dgm:pt modelId="{95CD7A19-0E6E-4AC4-BA37-0DB2A537B453}" type="parTrans" cxnId="{7F982C5F-89F7-4959-83AE-57B9B632C8BE}">
      <dgm:prSet/>
      <dgm:spPr/>
      <dgm:t>
        <a:bodyPr/>
        <a:lstStyle/>
        <a:p>
          <a:endParaRPr lang="en-US"/>
        </a:p>
      </dgm:t>
    </dgm:pt>
    <dgm:pt modelId="{BECFA1DC-6F3C-4349-A436-81CCE590CFF9}" type="sibTrans" cxnId="{7F982C5F-89F7-4959-83AE-57B9B632C8BE}">
      <dgm:prSet/>
      <dgm:spPr/>
      <dgm:t>
        <a:bodyPr/>
        <a:lstStyle/>
        <a:p>
          <a:endParaRPr lang="en-US"/>
        </a:p>
      </dgm:t>
    </dgm:pt>
    <dgm:pt modelId="{6BD0DD13-81C3-4584-8421-EE26FE3ECC03}">
      <dgm:prSet phldrT="[Text]"/>
      <dgm:spPr/>
      <dgm:t>
        <a:bodyPr/>
        <a:lstStyle/>
        <a:p>
          <a:endParaRPr lang="en-US" dirty="0"/>
        </a:p>
        <a:p>
          <a:r>
            <a:rPr lang="en-US" dirty="0"/>
            <a:t>Hospitality &amp; Tourism</a:t>
          </a:r>
        </a:p>
      </dgm:t>
    </dgm:pt>
    <dgm:pt modelId="{9C04214E-570C-4778-B33E-6AADAFBDB3DB}" type="parTrans" cxnId="{418EAC5F-6104-4E4F-BD27-57B5C4D9045A}">
      <dgm:prSet/>
      <dgm:spPr/>
      <dgm:t>
        <a:bodyPr/>
        <a:lstStyle/>
        <a:p>
          <a:endParaRPr lang="en-US"/>
        </a:p>
      </dgm:t>
    </dgm:pt>
    <dgm:pt modelId="{71996CB2-F991-454E-BA70-25C0C199C788}" type="sibTrans" cxnId="{418EAC5F-6104-4E4F-BD27-57B5C4D9045A}">
      <dgm:prSet/>
      <dgm:spPr/>
      <dgm:t>
        <a:bodyPr/>
        <a:lstStyle/>
        <a:p>
          <a:endParaRPr lang="en-US"/>
        </a:p>
      </dgm:t>
    </dgm:pt>
    <dgm:pt modelId="{2C6DD626-AF62-4BC6-AD95-74E5D63D3C1A}" type="pres">
      <dgm:prSet presAssocID="{059174DB-BFAD-4041-BFD8-E95945B6D7F0}" presName="Name0" presStyleCnt="0">
        <dgm:presLayoutVars>
          <dgm:dir/>
          <dgm:resizeHandles val="exact"/>
        </dgm:presLayoutVars>
      </dgm:prSet>
      <dgm:spPr/>
    </dgm:pt>
    <dgm:pt modelId="{878AEA36-40D6-4909-903A-69BE5D1AE93F}" type="pres">
      <dgm:prSet presAssocID="{059174DB-BFAD-4041-BFD8-E95945B6D7F0}" presName="bkgdShp" presStyleLbl="alignAccFollowNode1" presStyleIdx="0" presStyleCnt="1"/>
      <dgm:spPr/>
    </dgm:pt>
    <dgm:pt modelId="{500D097D-5C8F-46C6-937B-B9947E5D55FD}" type="pres">
      <dgm:prSet presAssocID="{059174DB-BFAD-4041-BFD8-E95945B6D7F0}" presName="linComp" presStyleCnt="0"/>
      <dgm:spPr/>
    </dgm:pt>
    <dgm:pt modelId="{97049434-7DFF-4272-918A-8A32591598BD}" type="pres">
      <dgm:prSet presAssocID="{C40EFE80-345F-4C9D-9159-847277C10C76}" presName="compNode" presStyleCnt="0"/>
      <dgm:spPr/>
    </dgm:pt>
    <dgm:pt modelId="{41F19734-D168-43F9-A004-20687F82AEA4}" type="pres">
      <dgm:prSet presAssocID="{C40EFE80-345F-4C9D-9159-847277C10C76}" presName="node" presStyleLbl="node1" presStyleIdx="0" presStyleCnt="3">
        <dgm:presLayoutVars>
          <dgm:bulletEnabled val="1"/>
        </dgm:presLayoutVars>
      </dgm:prSet>
      <dgm:spPr/>
    </dgm:pt>
    <dgm:pt modelId="{6E64D497-05D4-4CD4-8E55-619D8BF87F2D}" type="pres">
      <dgm:prSet presAssocID="{C40EFE80-345F-4C9D-9159-847277C10C76}" presName="invisiNode" presStyleLbl="node1" presStyleIdx="0" presStyleCnt="3"/>
      <dgm:spPr/>
    </dgm:pt>
    <dgm:pt modelId="{7162B6E6-1AF0-449C-9CEE-13EC5319CD38}" type="pres">
      <dgm:prSet presAssocID="{C40EFE80-345F-4C9D-9159-847277C10C76}"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extLst>
        <a:ext uri="{E40237B7-FDA0-4F09-8148-C483321AD2D9}">
          <dgm14:cNvPr xmlns:dgm14="http://schemas.microsoft.com/office/drawing/2010/diagram" id="0" name="" descr="Gears up close"/>
        </a:ext>
      </dgm:extLst>
    </dgm:pt>
    <dgm:pt modelId="{965FDA62-27A2-43EF-8F7A-445585429087}" type="pres">
      <dgm:prSet presAssocID="{57A984A9-CC9D-4727-9D48-74D4F37BBEFF}" presName="sibTrans" presStyleLbl="sibTrans2D1" presStyleIdx="0" presStyleCnt="0"/>
      <dgm:spPr/>
    </dgm:pt>
    <dgm:pt modelId="{2EDE2793-6047-40AC-8984-B28DAE124FD3}" type="pres">
      <dgm:prSet presAssocID="{B7894513-277E-4470-A56D-7758CA7E909A}" presName="compNode" presStyleCnt="0"/>
      <dgm:spPr/>
    </dgm:pt>
    <dgm:pt modelId="{4A991338-4DEF-4318-A3B0-6FF2E11E9888}" type="pres">
      <dgm:prSet presAssocID="{B7894513-277E-4470-A56D-7758CA7E909A}" presName="node" presStyleLbl="node1" presStyleIdx="1" presStyleCnt="3">
        <dgm:presLayoutVars>
          <dgm:bulletEnabled val="1"/>
        </dgm:presLayoutVars>
      </dgm:prSet>
      <dgm:spPr/>
    </dgm:pt>
    <dgm:pt modelId="{23FE1DFA-C11B-477D-A2A2-0FEB95D4FBE3}" type="pres">
      <dgm:prSet presAssocID="{B7894513-277E-4470-A56D-7758CA7E909A}" presName="invisiNode" presStyleLbl="node1" presStyleIdx="1" presStyleCnt="3"/>
      <dgm:spPr/>
    </dgm:pt>
    <dgm:pt modelId="{1F7F3AC9-37E6-4045-BC2B-994BA0D2B2BB}" type="pres">
      <dgm:prSet presAssocID="{B7894513-277E-4470-A56D-7758CA7E909A}" presName="imagNode" presStyleLbl="fgImgPlace1" presStyleIdx="1" presStyleCnt="3"/>
      <dgm:spPr>
        <a:blipFill>
          <a:blip xmlns:r="http://schemas.openxmlformats.org/officeDocument/2006/relationships" r:embed="rId2"/>
          <a:srcRect/>
          <a:stretch>
            <a:fillRect t="-25000" b="-25000"/>
          </a:stretch>
        </a:blipFill>
      </dgm:spPr>
      <dgm:extLst>
        <a:ext uri="{E40237B7-FDA0-4F09-8148-C483321AD2D9}">
          <dgm14:cNvPr xmlns:dgm14="http://schemas.microsoft.com/office/drawing/2010/diagram" id="0" name="" descr="Electronic circuit board"/>
        </a:ext>
      </dgm:extLst>
    </dgm:pt>
    <dgm:pt modelId="{E8218B55-5C99-4984-BB22-4F9435FA02F2}" type="pres">
      <dgm:prSet presAssocID="{BECFA1DC-6F3C-4349-A436-81CCE590CFF9}" presName="sibTrans" presStyleLbl="sibTrans2D1" presStyleIdx="0" presStyleCnt="0"/>
      <dgm:spPr/>
    </dgm:pt>
    <dgm:pt modelId="{F8CF33D8-FCAC-473C-BB7E-3B08A25EA8E2}" type="pres">
      <dgm:prSet presAssocID="{6BD0DD13-81C3-4584-8421-EE26FE3ECC03}" presName="compNode" presStyleCnt="0"/>
      <dgm:spPr/>
    </dgm:pt>
    <dgm:pt modelId="{0ED59049-674B-4825-81FC-2807895B2975}" type="pres">
      <dgm:prSet presAssocID="{6BD0DD13-81C3-4584-8421-EE26FE3ECC03}" presName="node" presStyleLbl="node1" presStyleIdx="2" presStyleCnt="3">
        <dgm:presLayoutVars>
          <dgm:bulletEnabled val="1"/>
        </dgm:presLayoutVars>
      </dgm:prSet>
      <dgm:spPr/>
    </dgm:pt>
    <dgm:pt modelId="{F743EB81-2F4D-4651-A0C5-51841F060390}" type="pres">
      <dgm:prSet presAssocID="{6BD0DD13-81C3-4584-8421-EE26FE3ECC03}" presName="invisiNode" presStyleLbl="node1" presStyleIdx="2" presStyleCnt="3"/>
      <dgm:spPr/>
    </dgm:pt>
    <dgm:pt modelId="{2BDC341A-3644-45FA-8894-2D5480E64859}" type="pres">
      <dgm:prSet presAssocID="{6BD0DD13-81C3-4584-8421-EE26FE3ECC03}"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extLst>
        <a:ext uri="{E40237B7-FDA0-4F09-8148-C483321AD2D9}">
          <dgm14:cNvPr xmlns:dgm14="http://schemas.microsoft.com/office/drawing/2010/diagram" id="0" name="" descr="Person rolling luggage"/>
        </a:ext>
      </dgm:extLst>
    </dgm:pt>
  </dgm:ptLst>
  <dgm:cxnLst>
    <dgm:cxn modelId="{62339C31-44C5-4655-B8E5-4EE19DB4C7B5}" type="presOf" srcId="{6BD0DD13-81C3-4584-8421-EE26FE3ECC03}" destId="{0ED59049-674B-4825-81FC-2807895B2975}" srcOrd="0" destOrd="0" presId="urn:microsoft.com/office/officeart/2005/8/layout/pList2"/>
    <dgm:cxn modelId="{C7DD3340-5BFA-41BA-AAF6-B67341095C0E}" type="presOf" srcId="{BECFA1DC-6F3C-4349-A436-81CCE590CFF9}" destId="{E8218B55-5C99-4984-BB22-4F9435FA02F2}" srcOrd="0" destOrd="0" presId="urn:microsoft.com/office/officeart/2005/8/layout/pList2"/>
    <dgm:cxn modelId="{7F982C5F-89F7-4959-83AE-57B9B632C8BE}" srcId="{059174DB-BFAD-4041-BFD8-E95945B6D7F0}" destId="{B7894513-277E-4470-A56D-7758CA7E909A}" srcOrd="1" destOrd="0" parTransId="{95CD7A19-0E6E-4AC4-BA37-0DB2A537B453}" sibTransId="{BECFA1DC-6F3C-4349-A436-81CCE590CFF9}"/>
    <dgm:cxn modelId="{418EAC5F-6104-4E4F-BD27-57B5C4D9045A}" srcId="{059174DB-BFAD-4041-BFD8-E95945B6D7F0}" destId="{6BD0DD13-81C3-4584-8421-EE26FE3ECC03}" srcOrd="2" destOrd="0" parTransId="{9C04214E-570C-4778-B33E-6AADAFBDB3DB}" sibTransId="{71996CB2-F991-454E-BA70-25C0C199C788}"/>
    <dgm:cxn modelId="{90CF2F76-178E-432B-8964-A7D26727D6A8}" type="presOf" srcId="{C40EFE80-345F-4C9D-9159-847277C10C76}" destId="{41F19734-D168-43F9-A004-20687F82AEA4}" srcOrd="0" destOrd="0" presId="urn:microsoft.com/office/officeart/2005/8/layout/pList2"/>
    <dgm:cxn modelId="{96B0F487-EFB5-4C4D-B93F-2B1E4C580D32}" type="presOf" srcId="{059174DB-BFAD-4041-BFD8-E95945B6D7F0}" destId="{2C6DD626-AF62-4BC6-AD95-74E5D63D3C1A}" srcOrd="0" destOrd="0" presId="urn:microsoft.com/office/officeart/2005/8/layout/pList2"/>
    <dgm:cxn modelId="{460B178D-D7B6-4144-8B7B-57B7EA65F0BE}" type="presOf" srcId="{B7894513-277E-4470-A56D-7758CA7E909A}" destId="{4A991338-4DEF-4318-A3B0-6FF2E11E9888}" srcOrd="0" destOrd="0" presId="urn:microsoft.com/office/officeart/2005/8/layout/pList2"/>
    <dgm:cxn modelId="{F28966D4-ACFC-4424-A7EF-4888E14816D5}" srcId="{059174DB-BFAD-4041-BFD8-E95945B6D7F0}" destId="{C40EFE80-345F-4C9D-9159-847277C10C76}" srcOrd="0" destOrd="0" parTransId="{4BC798DC-1E3B-429A-9F54-C0D2C7803169}" sibTransId="{57A984A9-CC9D-4727-9D48-74D4F37BBEFF}"/>
    <dgm:cxn modelId="{8D0D5AF9-2F2F-4F5A-A5B3-8662E85EEBA7}" type="presOf" srcId="{57A984A9-CC9D-4727-9D48-74D4F37BBEFF}" destId="{965FDA62-27A2-43EF-8F7A-445585429087}" srcOrd="0" destOrd="0" presId="urn:microsoft.com/office/officeart/2005/8/layout/pList2"/>
    <dgm:cxn modelId="{5ADF573D-6080-4316-BFC3-1C6868CED2C4}" type="presParOf" srcId="{2C6DD626-AF62-4BC6-AD95-74E5D63D3C1A}" destId="{878AEA36-40D6-4909-903A-69BE5D1AE93F}" srcOrd="0" destOrd="0" presId="urn:microsoft.com/office/officeart/2005/8/layout/pList2"/>
    <dgm:cxn modelId="{D0847166-1A3F-4587-8A3D-294D97B19D5E}" type="presParOf" srcId="{2C6DD626-AF62-4BC6-AD95-74E5D63D3C1A}" destId="{500D097D-5C8F-46C6-937B-B9947E5D55FD}" srcOrd="1" destOrd="0" presId="urn:microsoft.com/office/officeart/2005/8/layout/pList2"/>
    <dgm:cxn modelId="{040EE9F0-4C00-4D32-B939-B54E5397E13E}" type="presParOf" srcId="{500D097D-5C8F-46C6-937B-B9947E5D55FD}" destId="{97049434-7DFF-4272-918A-8A32591598BD}" srcOrd="0" destOrd="0" presId="urn:microsoft.com/office/officeart/2005/8/layout/pList2"/>
    <dgm:cxn modelId="{373DFA97-B2F9-444F-85C0-15256D465DC5}" type="presParOf" srcId="{97049434-7DFF-4272-918A-8A32591598BD}" destId="{41F19734-D168-43F9-A004-20687F82AEA4}" srcOrd="0" destOrd="0" presId="urn:microsoft.com/office/officeart/2005/8/layout/pList2"/>
    <dgm:cxn modelId="{ADDBF7A8-5D99-4964-ABB5-534409934DBB}" type="presParOf" srcId="{97049434-7DFF-4272-918A-8A32591598BD}" destId="{6E64D497-05D4-4CD4-8E55-619D8BF87F2D}" srcOrd="1" destOrd="0" presId="urn:microsoft.com/office/officeart/2005/8/layout/pList2"/>
    <dgm:cxn modelId="{10D0960E-5246-45DF-BD69-4178160819DB}" type="presParOf" srcId="{97049434-7DFF-4272-918A-8A32591598BD}" destId="{7162B6E6-1AF0-449C-9CEE-13EC5319CD38}" srcOrd="2" destOrd="0" presId="urn:microsoft.com/office/officeart/2005/8/layout/pList2"/>
    <dgm:cxn modelId="{123013C7-B723-4707-B151-D2EEB4C6960F}" type="presParOf" srcId="{500D097D-5C8F-46C6-937B-B9947E5D55FD}" destId="{965FDA62-27A2-43EF-8F7A-445585429087}" srcOrd="1" destOrd="0" presId="urn:microsoft.com/office/officeart/2005/8/layout/pList2"/>
    <dgm:cxn modelId="{71C568F1-E5DE-432E-A10A-D8150EB60E9C}" type="presParOf" srcId="{500D097D-5C8F-46C6-937B-B9947E5D55FD}" destId="{2EDE2793-6047-40AC-8984-B28DAE124FD3}" srcOrd="2" destOrd="0" presId="urn:microsoft.com/office/officeart/2005/8/layout/pList2"/>
    <dgm:cxn modelId="{95D73891-28C1-4CAA-A7E2-118E40E5DBBC}" type="presParOf" srcId="{2EDE2793-6047-40AC-8984-B28DAE124FD3}" destId="{4A991338-4DEF-4318-A3B0-6FF2E11E9888}" srcOrd="0" destOrd="0" presId="urn:microsoft.com/office/officeart/2005/8/layout/pList2"/>
    <dgm:cxn modelId="{0CE8F419-29A3-4B06-B474-B75183609AF1}" type="presParOf" srcId="{2EDE2793-6047-40AC-8984-B28DAE124FD3}" destId="{23FE1DFA-C11B-477D-A2A2-0FEB95D4FBE3}" srcOrd="1" destOrd="0" presId="urn:microsoft.com/office/officeart/2005/8/layout/pList2"/>
    <dgm:cxn modelId="{8CF0FA99-9043-4946-BF14-55E3E1403CD3}" type="presParOf" srcId="{2EDE2793-6047-40AC-8984-B28DAE124FD3}" destId="{1F7F3AC9-37E6-4045-BC2B-994BA0D2B2BB}" srcOrd="2" destOrd="0" presId="urn:microsoft.com/office/officeart/2005/8/layout/pList2"/>
    <dgm:cxn modelId="{9E6C5FC9-BA27-499B-98C0-3E108B6D0928}" type="presParOf" srcId="{500D097D-5C8F-46C6-937B-B9947E5D55FD}" destId="{E8218B55-5C99-4984-BB22-4F9435FA02F2}" srcOrd="3" destOrd="0" presId="urn:microsoft.com/office/officeart/2005/8/layout/pList2"/>
    <dgm:cxn modelId="{638F3330-927C-4553-B3BB-B2BCB6858A79}" type="presParOf" srcId="{500D097D-5C8F-46C6-937B-B9947E5D55FD}" destId="{F8CF33D8-FCAC-473C-BB7E-3B08A25EA8E2}" srcOrd="4" destOrd="0" presId="urn:microsoft.com/office/officeart/2005/8/layout/pList2"/>
    <dgm:cxn modelId="{CA8B7643-729D-43C4-BEFF-979E5157E668}" type="presParOf" srcId="{F8CF33D8-FCAC-473C-BB7E-3B08A25EA8E2}" destId="{0ED59049-674B-4825-81FC-2807895B2975}" srcOrd="0" destOrd="0" presId="urn:microsoft.com/office/officeart/2005/8/layout/pList2"/>
    <dgm:cxn modelId="{774C327D-3875-481D-9180-F4703149F7E1}" type="presParOf" srcId="{F8CF33D8-FCAC-473C-BB7E-3B08A25EA8E2}" destId="{F743EB81-2F4D-4651-A0C5-51841F060390}" srcOrd="1" destOrd="0" presId="urn:microsoft.com/office/officeart/2005/8/layout/pList2"/>
    <dgm:cxn modelId="{DFE29311-DA4B-478E-8B10-E22250B82D51}" type="presParOf" srcId="{F8CF33D8-FCAC-473C-BB7E-3B08A25EA8E2}" destId="{2BDC341A-3644-45FA-8894-2D5480E64859}"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AEA36-40D6-4909-903A-69BE5D1AE93F}">
      <dsp:nvSpPr>
        <dsp:cNvPr id="0" name=""/>
        <dsp:cNvSpPr/>
      </dsp:nvSpPr>
      <dsp:spPr>
        <a:xfrm>
          <a:off x="0" y="0"/>
          <a:ext cx="4939324" cy="87923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62B6E6-1AF0-449C-9CEE-13EC5319CD38}">
      <dsp:nvSpPr>
        <dsp:cNvPr id="0" name=""/>
        <dsp:cNvSpPr/>
      </dsp:nvSpPr>
      <dsp:spPr>
        <a:xfrm>
          <a:off x="148179" y="117230"/>
          <a:ext cx="1450926" cy="64476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F19734-D168-43F9-A004-20687F82AEA4}">
      <dsp:nvSpPr>
        <dsp:cNvPr id="0" name=""/>
        <dsp:cNvSpPr/>
      </dsp:nvSpPr>
      <dsp:spPr>
        <a:xfrm rot="10800000">
          <a:off x="148179" y="879230"/>
          <a:ext cx="1450926" cy="107461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Advanced Manufacturing</a:t>
          </a:r>
        </a:p>
      </dsp:txBody>
      <dsp:txXfrm rot="10800000">
        <a:off x="181227" y="879230"/>
        <a:ext cx="1384830" cy="1041566"/>
      </dsp:txXfrm>
    </dsp:sp>
    <dsp:sp modelId="{1F7F3AC9-37E6-4045-BC2B-994BA0D2B2BB}">
      <dsp:nvSpPr>
        <dsp:cNvPr id="0" name=""/>
        <dsp:cNvSpPr/>
      </dsp:nvSpPr>
      <dsp:spPr>
        <a:xfrm>
          <a:off x="1744198" y="117230"/>
          <a:ext cx="1450926" cy="644768"/>
        </a:xfrm>
        <a:prstGeom prst="roundRect">
          <a:avLst>
            <a:gd name="adj" fmla="val 10000"/>
          </a:avLst>
        </a:prstGeom>
        <a:blipFill>
          <a:blip xmlns:r="http://schemas.openxmlformats.org/officeDocument/2006/relationships" r:embed="rId2"/>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991338-4DEF-4318-A3B0-6FF2E11E9888}">
      <dsp:nvSpPr>
        <dsp:cNvPr id="0" name=""/>
        <dsp:cNvSpPr/>
      </dsp:nvSpPr>
      <dsp:spPr>
        <a:xfrm rot="10800000">
          <a:off x="1744198" y="879230"/>
          <a:ext cx="1450926" cy="107461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Information Technology</a:t>
          </a:r>
        </a:p>
      </dsp:txBody>
      <dsp:txXfrm rot="10800000">
        <a:off x="1777246" y="879230"/>
        <a:ext cx="1384830" cy="1041566"/>
      </dsp:txXfrm>
    </dsp:sp>
    <dsp:sp modelId="{2BDC341A-3644-45FA-8894-2D5480E64859}">
      <dsp:nvSpPr>
        <dsp:cNvPr id="0" name=""/>
        <dsp:cNvSpPr/>
      </dsp:nvSpPr>
      <dsp:spPr>
        <a:xfrm>
          <a:off x="3340217" y="117230"/>
          <a:ext cx="1450926" cy="64476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D59049-674B-4825-81FC-2807895B2975}">
      <dsp:nvSpPr>
        <dsp:cNvPr id="0" name=""/>
        <dsp:cNvSpPr/>
      </dsp:nvSpPr>
      <dsp:spPr>
        <a:xfrm rot="10800000">
          <a:off x="3340217" y="879230"/>
          <a:ext cx="1450926" cy="107461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Hospitality &amp; Tourism</a:t>
          </a:r>
        </a:p>
      </dsp:txBody>
      <dsp:txXfrm rot="10800000">
        <a:off x="3373265" y="879230"/>
        <a:ext cx="1384830" cy="104156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84930A-8C55-48D4-B489-52482E2AF48A}" type="datetimeFigureOut">
              <a:rPr lang="en-US" smtClean="0"/>
              <a:t>11/2/2021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F585210-F500-4EF8-AB67-19AA6AD93620}" type="slidenum">
              <a:rPr lang="en-US" smtClean="0"/>
              <a:t>‹#›</a:t>
            </a:fld>
            <a:endParaRPr lang="en-US" dirty="0"/>
          </a:p>
        </p:txBody>
      </p:sp>
    </p:spTree>
    <p:extLst>
      <p:ext uri="{BB962C8B-B14F-4D97-AF65-F5344CB8AC3E}">
        <p14:creationId xmlns:p14="http://schemas.microsoft.com/office/powerpoint/2010/main" val="343912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85210-F500-4EF8-AB67-19AA6AD93620}" type="slidenum">
              <a:rPr lang="en-US" smtClean="0"/>
              <a:t>6</a:t>
            </a:fld>
            <a:endParaRPr lang="en-US" dirty="0"/>
          </a:p>
        </p:txBody>
      </p:sp>
    </p:spTree>
    <p:extLst>
      <p:ext uri="{BB962C8B-B14F-4D97-AF65-F5344CB8AC3E}">
        <p14:creationId xmlns:p14="http://schemas.microsoft.com/office/powerpoint/2010/main" val="249102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36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County is successful and fairly diversified</a:t>
            </a:r>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86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97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39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39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233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888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marL="171424" indent="-17142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031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553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4362" indent="-286293">
              <a:defRPr>
                <a:solidFill>
                  <a:schemeClr val="tx1"/>
                </a:solidFill>
                <a:latin typeface="Arial" panose="020B0604020202020204" pitchFamily="34" charset="0"/>
                <a:cs typeface="Arial" panose="020B0604020202020204" pitchFamily="34" charset="0"/>
              </a:defRPr>
            </a:lvl2pPr>
            <a:lvl3pPr marL="1145172" indent="-229034">
              <a:defRPr>
                <a:solidFill>
                  <a:schemeClr val="tx1"/>
                </a:solidFill>
                <a:latin typeface="Arial" panose="020B0604020202020204" pitchFamily="34" charset="0"/>
                <a:cs typeface="Arial" panose="020B0604020202020204" pitchFamily="34" charset="0"/>
              </a:defRPr>
            </a:lvl3pPr>
            <a:lvl4pPr marL="1603240" indent="-229034">
              <a:defRPr>
                <a:solidFill>
                  <a:schemeClr val="tx1"/>
                </a:solidFill>
                <a:latin typeface="Arial" panose="020B0604020202020204" pitchFamily="34" charset="0"/>
                <a:cs typeface="Arial" panose="020B0604020202020204" pitchFamily="34" charset="0"/>
              </a:defRPr>
            </a:lvl4pPr>
            <a:lvl5pPr marL="2061309" indent="-229034">
              <a:defRPr>
                <a:solidFill>
                  <a:schemeClr val="tx1"/>
                </a:solidFill>
                <a:latin typeface="Arial" panose="020B0604020202020204" pitchFamily="34" charset="0"/>
                <a:cs typeface="Arial" panose="020B0604020202020204" pitchFamily="34" charset="0"/>
              </a:defRPr>
            </a:lvl5pPr>
            <a:lvl6pPr marL="2519378" indent="-229034"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7446" indent="-229034"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35515" indent="-229034"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93584" indent="-229034"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40E7A9-FF60-44E8-BD6C-AF0C4E73FE2E}" type="slidenum">
              <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425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19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210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067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60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6841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sz="1800" dirty="0">
                <a:effectLst/>
                <a:latin typeface="Calibri" panose="020F0502020204030204" pitchFamily="34" charset="0"/>
                <a:ea typeface="Calibri" panose="020F0502020204030204" pitchFamily="34" charset="0"/>
                <a:cs typeface="Times New Roman" panose="02020603050405020304" pitchFamily="18" charset="0"/>
              </a:rPr>
              <a:t> Incentives are a tool for governments to use to induce business investment. Done effectively, incentives can show a significant ROI for a local government. Done poorly, incentives can be a waste of public taxpayer money. </a:t>
            </a:r>
          </a:p>
          <a:p>
            <a:endParaRPr lang="en-US" dirty="0"/>
          </a:p>
          <a:p>
            <a:r>
              <a:rPr lang="en-US" dirty="0"/>
              <a:t>2. in the stakeholder engagement process of both focus groups with employers (the end customer) and in an eSurvey we conducted of businesses in the County, the feedback received was that more coordination and communication are needed to effectively execute the workforce service delivery system. Feedback from many was that the workforce group(s) that were used for either training, or finding talent, or both—whether it was a community college, technical school, readySC, or a four-year college, was mostly effective. Getting to the point of finding the right entity or conduit to help businesses was the issue. This new workforce council will bring workforce partners together with representatives from the business community in order to coordinate and maximize communication and workforce development programming. This new initiative may require a new talent development coordinator within the YCED or some other support partner,e.g. Chamber. </a:t>
            </a:r>
          </a:p>
          <a:p>
            <a:endParaRPr lang="en-US" dirty="0"/>
          </a:p>
          <a:p>
            <a:r>
              <a:rPr lang="en-US" dirty="0"/>
              <a:t>3. </a:t>
            </a:r>
            <a:r>
              <a:rPr lang="en-US" sz="1800" dirty="0">
                <a:effectLst/>
                <a:latin typeface="Calibri" panose="020F0502020204030204" pitchFamily="34" charset="0"/>
                <a:ea typeface="Calibri" panose="020F0502020204030204" pitchFamily="34" charset="0"/>
                <a:cs typeface="Times New Roman" panose="02020603050405020304" pitchFamily="18" charset="0"/>
              </a:rPr>
              <a:t>A community visit or learning lab is a trip to another city/county or region taken by a diverse delegation of leaders from a community’s public, private, and nonprofit sectors to learn about broad issues related to economic development. These visits are typically led and facilitated by a community’s chamber of commerce. In this case, we are suggesting the YCED lead the first and include the appropriate partners that can help facilitate economic growth in the county.</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Times New Roman" panose="02020603050405020304" pitchFamily="18" charset="0"/>
              </a:rPr>
              <a:t>4.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YCED has a 2021 budget of $913,000. This is composed of $808,000 from the County and $105,000 from York County Growth Partners, a private sector group used to supplement the County’s economic development budget. On the surface, it would seem that an overall organizational budget for economic development at $913K is generous and well-funded. But this budget includes six full time staff and a significant amount of overhead related to the successful operations of the department. The program budget related to marketing and promotion totals $68,000, which is low if policymakers desire the YCED to be a more proactive business development organization rather than a successfully well-managed reactive organization. The current arrangement between York County Growth Partners and the County is for the private sector (Growth Partners) to fund a significant share of the marketing efforts. A more effective, proactive budget would equate to an additional $100,000 annually. This would allow the YCED to accomplish these tasks we outlined in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Communicate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these recommendations, effectively and proactively.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5. Because the YCED accepts more than $100,000 a year from the private sector to supplement its budget, there is a necessity to have a governing board that represents both the public and private sectors. If no private money was received by the YCED, there would be no need to have any kind of oversight board since the county manager and ultimately the County Council have that responsibility.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51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Benchmarks selected by the EDC.  </a:t>
            </a:r>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D9697715-B04E-4AD2-B1BB-F3566FB56F71}"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2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12,500 from Mecklenburg and 35,483 to Mecklenburg</a:t>
            </a:r>
          </a:p>
        </p:txBody>
      </p:sp>
      <p:sp>
        <p:nvSpPr>
          <p:cNvPr id="4" name="Slide Number Placeholder 3"/>
          <p:cNvSpPr>
            <a:spLocks noGrp="1"/>
          </p:cNvSpPr>
          <p:nvPr>
            <p:ph type="sldNum" sz="quarter" idx="10"/>
          </p:nvPr>
        </p:nvSpPr>
        <p:spPr/>
        <p:txBody>
          <a:bodyPr/>
          <a:lstStyle/>
          <a:p>
            <a:pPr marL="0" marR="0" lvl="0" indent="0" algn="r" defTabSz="914265" rtl="0" eaLnBrk="1" fontAlgn="auto" latinLnBrk="0" hangingPunct="1">
              <a:lnSpc>
                <a:spcPct val="100000"/>
              </a:lnSpc>
              <a:spcBef>
                <a:spcPts val="0"/>
              </a:spcBef>
              <a:spcAft>
                <a:spcPts val="0"/>
              </a:spcAft>
              <a:buClrTx/>
              <a:buSzTx/>
              <a:buFontTx/>
              <a:buNone/>
              <a:tabLst/>
              <a:defRPr/>
            </a:pPr>
            <a:fld id="{2D4FEA84-547A-4580-8995-D2B33B868F4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265"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457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10983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7053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457469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2060"/>
                </a:solidFill>
                <a:latin typeface="Franklin Gothic Book" panose="020B0503020102020204" pitchFamily="34" charset="0"/>
              </a:defRPr>
            </a:lvl1pPr>
          </a:lstStyle>
          <a:p>
            <a:r>
              <a:rPr lang="en-US" dirty="0"/>
              <a:t>WOMEN’S ART INITIATIVE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rgbClr val="4EBBE2"/>
                </a:solidFill>
                <a:latin typeface="Franklin Gothic Book" panose="020B05030201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A local group of women </a:t>
            </a:r>
          </a:p>
          <a:p>
            <a:r>
              <a:rPr lang="en-US" dirty="0"/>
              <a:t>aspiring to enhance the quality of life through public art.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3880" y="1355598"/>
            <a:ext cx="1463040" cy="3346704"/>
          </a:xfrm>
          <a:prstGeom prst="rect">
            <a:avLst/>
          </a:prstGeom>
        </p:spPr>
      </p:pic>
    </p:spTree>
    <p:extLst>
      <p:ext uri="{BB962C8B-B14F-4D97-AF65-F5344CB8AC3E}">
        <p14:creationId xmlns:p14="http://schemas.microsoft.com/office/powerpoint/2010/main" val="221310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4551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4" name="Group 3"/>
          <p:cNvGrpSpPr/>
          <p:nvPr userDrawn="1"/>
        </p:nvGrpSpPr>
        <p:grpSpPr>
          <a:xfrm>
            <a:off x="0" y="1053229"/>
            <a:ext cx="12192000" cy="242171"/>
            <a:chOff x="0" y="4961872"/>
            <a:chExt cx="9144000" cy="181628"/>
          </a:xfrm>
        </p:grpSpPr>
        <p:sp>
          <p:nvSpPr>
            <p:cNvPr id="7" name="Rectangle 6"/>
            <p:cNvSpPr/>
            <p:nvPr userDrawn="1"/>
          </p:nvSpPr>
          <p:spPr>
            <a:xfrm>
              <a:off x="7543800" y="4961872"/>
              <a:ext cx="1600200" cy="180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userDrawn="1"/>
          </p:nvSpPr>
          <p:spPr>
            <a:xfrm>
              <a:off x="0" y="4962524"/>
              <a:ext cx="4343400" cy="180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4343400" y="4961872"/>
              <a:ext cx="1295400" cy="1816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5638800" y="4961872"/>
              <a:ext cx="1905000" cy="1809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 name="Title 1"/>
          <p:cNvSpPr>
            <a:spLocks noGrp="1"/>
          </p:cNvSpPr>
          <p:nvPr>
            <p:ph type="ctrTitle"/>
          </p:nvPr>
        </p:nvSpPr>
        <p:spPr>
          <a:xfrm>
            <a:off x="4267200" y="1701800"/>
            <a:ext cx="6299200" cy="3048000"/>
          </a:xfrm>
        </p:spPr>
        <p:txBody>
          <a:bodyPr>
            <a:normAutofit/>
          </a:bodyPr>
          <a:lstStyle>
            <a:lvl1pPr algn="l">
              <a:defRPr sz="4800" b="1">
                <a:solidFill>
                  <a:schemeClr val="tx2"/>
                </a:solidFill>
                <a:latin typeface="Corbel" panose="020B0503020204020204" pitchFamily="34" charset="0"/>
              </a:defRPr>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2904" y="177800"/>
            <a:ext cx="3071496" cy="711200"/>
          </a:xfrm>
          <a:prstGeom prst="rect">
            <a:avLst/>
          </a:prstGeom>
        </p:spPr>
      </p:pic>
    </p:spTree>
    <p:extLst>
      <p:ext uri="{BB962C8B-B14F-4D97-AF65-F5344CB8AC3E}">
        <p14:creationId xmlns:p14="http://schemas.microsoft.com/office/powerpoint/2010/main" val="19726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lang="en-US" sz="4000" b="1" kern="1200" dirty="0">
                <a:solidFill>
                  <a:schemeClr val="tx2"/>
                </a:solidFill>
                <a:latin typeface="Corbel" panose="020B0503020204020204" pitchFamily="34" charset="0"/>
                <a:ea typeface="+mj-ea"/>
                <a:cs typeface="+mj-cs"/>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88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3062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0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8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36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339203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36508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59521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9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425ED3-C370-4942-A0B8-5E896CC30D80}"/>
              </a:ext>
            </a:extLst>
          </p:cNvPr>
          <p:cNvSpPr/>
          <p:nvPr userDrawn="1"/>
        </p:nvSpPr>
        <p:spPr>
          <a:xfrm>
            <a:off x="0" y="52578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EA2B240-E92A-4D12-A1DE-DC5C5DBCB332}"/>
              </a:ext>
            </a:extLst>
          </p:cNvPr>
          <p:cNvPicPr/>
          <p:nvPr userDrawn="1"/>
        </p:nvPicPr>
        <p:blipFill rotWithShape="1">
          <a:blip r:embed="rId2" cstate="print">
            <a:extLst>
              <a:ext uri="{28A0092B-C50C-407E-A947-70E740481C1C}">
                <a14:useLocalDpi xmlns:a14="http://schemas.microsoft.com/office/drawing/2010/main"/>
              </a:ext>
            </a:extLst>
          </a:blip>
          <a:srcRect/>
          <a:stretch/>
        </p:blipFill>
        <p:spPr>
          <a:xfrm>
            <a:off x="0" y="1600200"/>
            <a:ext cx="5783178" cy="3049409"/>
          </a:xfrm>
          <a:prstGeom prst="rect">
            <a:avLst/>
          </a:prstGeom>
        </p:spPr>
      </p:pic>
      <p:pic>
        <p:nvPicPr>
          <p:cNvPr id="18" name="Picture 17">
            <a:extLst>
              <a:ext uri="{FF2B5EF4-FFF2-40B4-BE49-F238E27FC236}">
                <a16:creationId xmlns:a16="http://schemas.microsoft.com/office/drawing/2014/main" id="{BA4791B9-14EB-40A1-9395-80AF72E747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4800" y="457200"/>
            <a:ext cx="3964232" cy="917912"/>
          </a:xfrm>
          <a:prstGeom prst="rect">
            <a:avLst/>
          </a:prstGeom>
        </p:spPr>
      </p:pic>
      <p:grpSp>
        <p:nvGrpSpPr>
          <p:cNvPr id="19" name="Group 18">
            <a:extLst>
              <a:ext uri="{FF2B5EF4-FFF2-40B4-BE49-F238E27FC236}">
                <a16:creationId xmlns:a16="http://schemas.microsoft.com/office/drawing/2014/main" id="{E7D0F95B-0F6F-4C24-86B3-96FA7EF5EED4}"/>
              </a:ext>
            </a:extLst>
          </p:cNvPr>
          <p:cNvGrpSpPr/>
          <p:nvPr userDrawn="1"/>
        </p:nvGrpSpPr>
        <p:grpSpPr>
          <a:xfrm flipV="1">
            <a:off x="-76200" y="6324011"/>
            <a:ext cx="12268200" cy="76789"/>
            <a:chOff x="0" y="4629150"/>
            <a:chExt cx="9174480" cy="83344"/>
          </a:xfrm>
        </p:grpSpPr>
        <p:sp>
          <p:nvSpPr>
            <p:cNvPr id="20" name="Rectangle 19">
              <a:extLst>
                <a:ext uri="{FF2B5EF4-FFF2-40B4-BE49-F238E27FC236}">
                  <a16:creationId xmlns:a16="http://schemas.microsoft.com/office/drawing/2014/main" id="{16545936-DDAB-4E89-80B7-FE5E202D0D66}"/>
                </a:ext>
              </a:extLst>
            </p:cNvPr>
            <p:cNvSpPr/>
            <p:nvPr/>
          </p:nvSpPr>
          <p:spPr>
            <a:xfrm>
              <a:off x="8260080" y="4636294"/>
              <a:ext cx="9144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4232B9C-655F-451B-9880-34486CE17CB1}"/>
                </a:ext>
              </a:extLst>
            </p:cNvPr>
            <p:cNvSpPr/>
            <p:nvPr/>
          </p:nvSpPr>
          <p:spPr>
            <a:xfrm>
              <a:off x="6659880" y="4636294"/>
              <a:ext cx="1645920" cy="7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7761BA5C-10DB-4B8D-BEDF-3BFACEDC9004}"/>
                </a:ext>
              </a:extLst>
            </p:cNvPr>
            <p:cNvSpPr/>
            <p:nvPr/>
          </p:nvSpPr>
          <p:spPr>
            <a:xfrm>
              <a:off x="4038600" y="4633910"/>
              <a:ext cx="2743200" cy="76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E6C921D-8A5F-4A0D-8562-CB4441AA0B18}"/>
                </a:ext>
              </a:extLst>
            </p:cNvPr>
            <p:cNvSpPr/>
            <p:nvPr/>
          </p:nvSpPr>
          <p:spPr>
            <a:xfrm>
              <a:off x="0" y="4629150"/>
              <a:ext cx="41148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EBDA4C60-EACD-4211-9D31-FC858FABDB78}"/>
              </a:ext>
            </a:extLst>
          </p:cNvPr>
          <p:cNvSpPr txBox="1"/>
          <p:nvPr userDrawn="1"/>
        </p:nvSpPr>
        <p:spPr>
          <a:xfrm>
            <a:off x="708085" y="6428601"/>
            <a:ext cx="10774579" cy="338554"/>
          </a:xfrm>
          <a:prstGeom prst="rect">
            <a:avLst/>
          </a:prstGeom>
          <a:noFill/>
        </p:spPr>
        <p:txBody>
          <a:bodyPr wrap="square" rtlCol="0">
            <a:spAutoFit/>
          </a:bodyPr>
          <a:lstStyle/>
          <a:p>
            <a:pPr algn="ctr"/>
            <a:r>
              <a:rPr lang="en-US" sz="1600" dirty="0">
                <a:solidFill>
                  <a:schemeClr val="accent6"/>
                </a:solidFill>
              </a:rPr>
              <a:t>www.garnereconomics.com  |  715 Birkdale Drive   | Atlanta, GA 30215   | p 770.716.9544   |   info@garnereconomics.com</a:t>
            </a:r>
          </a:p>
        </p:txBody>
      </p:sp>
    </p:spTree>
    <p:extLst>
      <p:ext uri="{BB962C8B-B14F-4D97-AF65-F5344CB8AC3E}">
        <p14:creationId xmlns:p14="http://schemas.microsoft.com/office/powerpoint/2010/main" val="2648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7" name="Rectangle 6"/>
          <p:cNvSpPr/>
          <p:nvPr userDrawn="1"/>
        </p:nvSpPr>
        <p:spPr>
          <a:xfrm>
            <a:off x="10058400" y="6374531"/>
            <a:ext cx="2133600"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sp>
        <p:nvSpPr>
          <p:cNvPr id="8" name="Rectangle 7"/>
          <p:cNvSpPr/>
          <p:nvPr userDrawn="1"/>
        </p:nvSpPr>
        <p:spPr>
          <a:xfrm>
            <a:off x="0" y="6375400"/>
            <a:ext cx="5791200"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sp>
        <p:nvSpPr>
          <p:cNvPr id="9" name="Rectangle 8"/>
          <p:cNvSpPr/>
          <p:nvPr userDrawn="1"/>
        </p:nvSpPr>
        <p:spPr>
          <a:xfrm>
            <a:off x="5791200" y="6375400"/>
            <a:ext cx="1727200" cy="48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sp>
        <p:nvSpPr>
          <p:cNvPr id="10" name="Rectangle 9"/>
          <p:cNvSpPr/>
          <p:nvPr userDrawn="1"/>
        </p:nvSpPr>
        <p:spPr>
          <a:xfrm>
            <a:off x="7518400" y="6374531"/>
            <a:ext cx="2540000" cy="482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a:endParaRPr lang="en-US" sz="2400" dirty="0"/>
          </a:p>
        </p:txBody>
      </p:sp>
      <p:sp>
        <p:nvSpPr>
          <p:cNvPr id="2" name="Title 1"/>
          <p:cNvSpPr>
            <a:spLocks noGrp="1"/>
          </p:cNvSpPr>
          <p:nvPr>
            <p:ph type="ctrTitle"/>
          </p:nvPr>
        </p:nvSpPr>
        <p:spPr>
          <a:xfrm>
            <a:off x="5384800" y="685800"/>
            <a:ext cx="6299200" cy="3048000"/>
          </a:xfrm>
        </p:spPr>
        <p:txBody>
          <a:bodyPr/>
          <a:lstStyle>
            <a:lvl1pPr algn="l">
              <a:defRPr b="1">
                <a:solidFill>
                  <a:schemeClr val="tx2"/>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5384804" y="3733800"/>
            <a:ext cx="6293633" cy="1752600"/>
          </a:xfrm>
        </p:spPr>
        <p:txBody>
          <a:bodyPr>
            <a:normAutofit/>
          </a:bodyPr>
          <a:lstStyle>
            <a:lvl1pPr marL="0" indent="0" algn="l">
              <a:buNone/>
              <a:defRPr sz="3200" b="1">
                <a:solidFill>
                  <a:schemeClr val="accent1"/>
                </a:solidFill>
                <a:latin typeface="+mn-lt"/>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4350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1068681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91972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7291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3897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68531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56582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23854A-65F2-4FC0-8303-733420CB165B}" type="datetimeFigureOut">
              <a:rPr lang="en-US" smtClean="0"/>
              <a:t>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F3D28E-FC67-4BDD-A69A-34A84F2912C7}" type="slidenum">
              <a:rPr lang="en-US" smtClean="0"/>
              <a:t>‹#›</a:t>
            </a:fld>
            <a:endParaRPr lang="en-US" dirty="0"/>
          </a:p>
        </p:txBody>
      </p:sp>
    </p:spTree>
    <p:extLst>
      <p:ext uri="{BB962C8B-B14F-4D97-AF65-F5344CB8AC3E}">
        <p14:creationId xmlns:p14="http://schemas.microsoft.com/office/powerpoint/2010/main" val="2436784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3854A-65F2-4FC0-8303-733420CB165B}" type="datetimeFigureOut">
              <a:rPr lang="en-US" smtClean="0"/>
              <a:t>11/2/2021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3D28E-FC67-4BDD-A69A-34A84F2912C7}" type="slidenum">
              <a:rPr lang="en-US" smtClean="0"/>
              <a:t>‹#›</a:t>
            </a:fld>
            <a:endParaRPr lang="en-US" dirty="0"/>
          </a:p>
        </p:txBody>
      </p:sp>
    </p:spTree>
    <p:extLst>
      <p:ext uri="{BB962C8B-B14F-4D97-AF65-F5344CB8AC3E}">
        <p14:creationId xmlns:p14="http://schemas.microsoft.com/office/powerpoint/2010/main" val="4044086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EF4F28F-58A4-4C68-B48F-2DD19562AD40}" type="datetimeFigureOut">
              <a:rPr lang="en-US" smtClean="0"/>
              <a:t>11/2/2021</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400800"/>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3860DE-AB65-49FA-A28F-272E6EAE12BC}" type="slidenum">
              <a:rPr lang="en-US" smtClean="0"/>
              <a:t>‹#›</a:t>
            </a:fld>
            <a:endParaRPr lang="en-US" dirty="0"/>
          </a:p>
        </p:txBody>
      </p:sp>
      <p:sp>
        <p:nvSpPr>
          <p:cNvPr id="12" name="Rectangle 11">
            <a:extLst>
              <a:ext uri="{FF2B5EF4-FFF2-40B4-BE49-F238E27FC236}">
                <a16:creationId xmlns:a16="http://schemas.microsoft.com/office/drawing/2014/main" id="{A1463DED-D862-4710-8374-47B867C1B331}"/>
              </a:ext>
            </a:extLst>
          </p:cNvPr>
          <p:cNvSpPr/>
          <p:nvPr userDrawn="1"/>
        </p:nvSpPr>
        <p:spPr>
          <a:xfrm>
            <a:off x="10058400" y="6374531"/>
            <a:ext cx="2133600"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12">
            <a:extLst>
              <a:ext uri="{FF2B5EF4-FFF2-40B4-BE49-F238E27FC236}">
                <a16:creationId xmlns:a16="http://schemas.microsoft.com/office/drawing/2014/main" id="{C793CDEE-8838-4312-A85D-5C5361017E24}"/>
              </a:ext>
            </a:extLst>
          </p:cNvPr>
          <p:cNvSpPr/>
          <p:nvPr userDrawn="1"/>
        </p:nvSpPr>
        <p:spPr>
          <a:xfrm>
            <a:off x="0" y="6375400"/>
            <a:ext cx="5791200"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ectangle 13">
            <a:extLst>
              <a:ext uri="{FF2B5EF4-FFF2-40B4-BE49-F238E27FC236}">
                <a16:creationId xmlns:a16="http://schemas.microsoft.com/office/drawing/2014/main" id="{EB4A52A8-9FC4-45D5-B308-7ABCD3000346}"/>
              </a:ext>
            </a:extLst>
          </p:cNvPr>
          <p:cNvSpPr/>
          <p:nvPr userDrawn="1"/>
        </p:nvSpPr>
        <p:spPr>
          <a:xfrm>
            <a:off x="5791200" y="6375400"/>
            <a:ext cx="1727200" cy="48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6483735E-E4AE-48C7-8E8A-ED0A57DE3A53}"/>
              </a:ext>
            </a:extLst>
          </p:cNvPr>
          <p:cNvSpPr/>
          <p:nvPr userDrawn="1"/>
        </p:nvSpPr>
        <p:spPr>
          <a:xfrm>
            <a:off x="7518400" y="6374531"/>
            <a:ext cx="2540000" cy="482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Date Placeholder 3">
            <a:extLst>
              <a:ext uri="{FF2B5EF4-FFF2-40B4-BE49-F238E27FC236}">
                <a16:creationId xmlns:a16="http://schemas.microsoft.com/office/drawing/2014/main" id="{0CF7D85B-ECD8-4BB4-8F0E-7082690EE320}"/>
              </a:ext>
            </a:extLst>
          </p:cNvPr>
          <p:cNvSpPr txBox="1">
            <a:spLocks/>
          </p:cNvSpPr>
          <p:nvPr userDrawn="1"/>
        </p:nvSpPr>
        <p:spPr>
          <a:xfrm>
            <a:off x="609600" y="6445248"/>
            <a:ext cx="2844800"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67" dirty="0">
                <a:latin typeface="Corbel" panose="020B0503020204020204" pitchFamily="34" charset="0"/>
              </a:rPr>
              <a:t>© Garner Economics LLC</a:t>
            </a:r>
            <a:endParaRPr lang="en-US" dirty="0"/>
          </a:p>
        </p:txBody>
      </p:sp>
      <p:sp>
        <p:nvSpPr>
          <p:cNvPr id="17" name="Slide Number Placeholder 5">
            <a:extLst>
              <a:ext uri="{FF2B5EF4-FFF2-40B4-BE49-F238E27FC236}">
                <a16:creationId xmlns:a16="http://schemas.microsoft.com/office/drawing/2014/main" id="{7FF92FB2-0C49-416A-A584-7E71243F4A75}"/>
              </a:ext>
            </a:extLst>
          </p:cNvPr>
          <p:cNvSpPr txBox="1">
            <a:spLocks/>
          </p:cNvSpPr>
          <p:nvPr userDrawn="1"/>
        </p:nvSpPr>
        <p:spPr>
          <a:xfrm>
            <a:off x="8737600" y="6445248"/>
            <a:ext cx="2844800" cy="365125"/>
          </a:xfrm>
          <a:prstGeom prst="rect">
            <a:avLst/>
          </a:prstGeom>
        </p:spPr>
        <p:txBody>
          <a:bodyPr/>
          <a:lstStyle>
            <a:defPPr>
              <a:defRPr lang="en-US"/>
            </a:defPPr>
            <a:lvl1pPr marL="0" algn="l" defTabSz="914400" rtl="0" eaLnBrk="1" latinLnBrk="0" hangingPunct="1">
              <a:defRPr sz="1467"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A3860DE-AB65-49FA-A28F-272E6EAE12BC}" type="slidenum">
              <a:rPr lang="en-US" smtClean="0"/>
              <a:pPr algn="r"/>
              <a:t>‹#›</a:t>
            </a:fld>
            <a:endParaRPr lang="en-US" dirty="0"/>
          </a:p>
        </p:txBody>
      </p:sp>
    </p:spTree>
    <p:extLst>
      <p:ext uri="{BB962C8B-B14F-4D97-AF65-F5344CB8AC3E}">
        <p14:creationId xmlns:p14="http://schemas.microsoft.com/office/powerpoint/2010/main" val="10935600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70" rtl="0" eaLnBrk="1" latinLnBrk="0" hangingPunct="1">
        <a:spcBef>
          <a:spcPct val="0"/>
        </a:spcBef>
        <a:buNone/>
        <a:defRPr lang="en-US" sz="4000" b="1" kern="1200" dirty="0">
          <a:solidFill>
            <a:schemeClr val="tx2"/>
          </a:solidFill>
          <a:latin typeface="Corbel" panose="020B0503020204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hyperlink" Target="https://www.eventbrite.com/e/2021-freedom-walkway-celebration-tickets-170316123109" TargetMode="Externa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onlyinoldtown.com/barremitchell" TargetMode="External"/><Relationship Id="rId2" Type="http://schemas.openxmlformats.org/officeDocument/2006/relationships/hyperlink" Target="https://www.rockhillusa.com/about" TargetMode="Externa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3.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svg"/><Relationship Id="rId9" Type="http://schemas.openxmlformats.org/officeDocument/2006/relationships/image" Target="../media/image54.gif"/></Relationships>
</file>

<file path=ppt/slides/_rels/slide3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gif"/></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8046" y="600071"/>
            <a:ext cx="11813059" cy="1730472"/>
          </a:xfrm>
        </p:spPr>
        <p:txBody>
          <a:bodyPr>
            <a:noAutofit/>
          </a:bodyPr>
          <a:lstStyle/>
          <a:p>
            <a:pPr>
              <a:lnSpc>
                <a:spcPct val="100000"/>
              </a:lnSpc>
            </a:pPr>
            <a:r>
              <a:rPr lang="en-US" b="1" dirty="0">
                <a:solidFill>
                  <a:schemeClr val="accent1"/>
                </a:solidFill>
                <a:effectLst>
                  <a:outerShdw blurRad="38100" dist="38100" dir="2700000" algn="tl">
                    <a:srgbClr val="000000">
                      <a:alpha val="43137"/>
                    </a:srgbClr>
                  </a:outerShdw>
                </a:effectLst>
                <a:latin typeface="Gill Sans MT" panose="020B0502020104020203" pitchFamily="34" charset="0"/>
              </a:rPr>
              <a:t>Rock Hill Economic </a:t>
            </a:r>
            <a:br>
              <a:rPr lang="en-US" b="1" dirty="0">
                <a:solidFill>
                  <a:schemeClr val="accent1"/>
                </a:solidFill>
                <a:effectLst>
                  <a:outerShdw blurRad="38100" dist="38100" dir="2700000" algn="tl">
                    <a:srgbClr val="000000">
                      <a:alpha val="43137"/>
                    </a:srgbClr>
                  </a:outerShdw>
                </a:effectLst>
                <a:latin typeface="Gill Sans MT" panose="020B0502020104020203" pitchFamily="34" charset="0"/>
              </a:rPr>
            </a:br>
            <a:r>
              <a:rPr lang="en-US" b="1" dirty="0">
                <a:solidFill>
                  <a:schemeClr val="accent1"/>
                </a:solidFill>
                <a:effectLst>
                  <a:outerShdw blurRad="38100" dist="38100" dir="2700000" algn="tl">
                    <a:srgbClr val="000000">
                      <a:alpha val="43137"/>
                    </a:srgbClr>
                  </a:outerShdw>
                </a:effectLst>
                <a:latin typeface="Gill Sans MT" panose="020B0502020104020203" pitchFamily="34" charset="0"/>
              </a:rPr>
              <a:t>Development Corporation</a:t>
            </a:r>
            <a:endParaRPr lang="en-US" b="1" spc="-300" dirty="0">
              <a:solidFill>
                <a:schemeClr val="accent1"/>
              </a:solidFill>
              <a:effectLst>
                <a:outerShdw blurRad="38100" dist="38100" dir="2700000" algn="tl">
                  <a:srgbClr val="000000">
                    <a:alpha val="43137"/>
                  </a:srgbClr>
                </a:outerShdw>
              </a:effectLst>
              <a:latin typeface="Gill Sans MT" panose="020B0502020104020203" pitchFamily="34" charset="0"/>
            </a:endParaRPr>
          </a:p>
        </p:txBody>
      </p:sp>
      <p:sp>
        <p:nvSpPr>
          <p:cNvPr id="4" name="TextBox 3"/>
          <p:cNvSpPr txBox="1"/>
          <p:nvPr/>
        </p:nvSpPr>
        <p:spPr>
          <a:xfrm>
            <a:off x="75171" y="2707003"/>
            <a:ext cx="11813059" cy="2400657"/>
          </a:xfrm>
          <a:prstGeom prst="rect">
            <a:avLst/>
          </a:prstGeom>
          <a:noFill/>
        </p:spPr>
        <p:txBody>
          <a:bodyPr wrap="square" rtlCol="0">
            <a:spAutoFit/>
          </a:bodyPr>
          <a:lstStyle/>
          <a:p>
            <a:pPr algn="ct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Board of Directors</a:t>
            </a:r>
          </a:p>
          <a:p>
            <a:pPr algn="ctr"/>
            <a:r>
              <a:rPr lang="en-US" sz="5000" b="1" dirty="0">
                <a:ln w="0"/>
                <a:solidFill>
                  <a:schemeClr val="accent3"/>
                </a:solidFill>
                <a:effectLst>
                  <a:outerShdw blurRad="38100" dist="38100" dir="2700000" algn="tl">
                    <a:srgbClr val="000000">
                      <a:alpha val="43137"/>
                    </a:srgbClr>
                  </a:outerShdw>
                </a:effectLst>
                <a:latin typeface="Gill Sans MT" panose="020B0502020104020203" pitchFamily="34" charset="0"/>
              </a:rPr>
              <a:t>Monthly Meeting</a:t>
            </a:r>
          </a:p>
          <a:p>
            <a:pPr algn="ctr"/>
            <a:endParaRPr lang="en-US" sz="5000" dirty="0">
              <a:solidFill>
                <a:srgbClr val="FF9900"/>
              </a:solidFill>
            </a:endParaRPr>
          </a:p>
        </p:txBody>
      </p:sp>
      <p:sp>
        <p:nvSpPr>
          <p:cNvPr id="5" name="TextBox 4"/>
          <p:cNvSpPr txBox="1"/>
          <p:nvPr/>
        </p:nvSpPr>
        <p:spPr>
          <a:xfrm>
            <a:off x="2833281" y="4426658"/>
            <a:ext cx="6740434" cy="1831271"/>
          </a:xfrm>
          <a:prstGeom prst="rect">
            <a:avLst/>
          </a:prstGeom>
          <a:noFill/>
        </p:spPr>
        <p:txBody>
          <a:bodyPr wrap="square" rtlCol="0">
            <a:spAutoFit/>
          </a:bodyPr>
          <a:lstStyle/>
          <a:p>
            <a:pPr algn="ctr">
              <a:lnSpc>
                <a:spcPct val="100000"/>
              </a:lnSpc>
              <a:spcBef>
                <a:spcPts val="0"/>
              </a:spcBef>
            </a:pPr>
            <a:endParaRPr lang="en-US" sz="300" b="1" dirty="0">
              <a:ln w="0"/>
              <a:solidFill>
                <a:srgbClr val="109AD6"/>
              </a:solidFill>
              <a:latin typeface="Gotham Bold" pitchFamily="50" charset="0"/>
            </a:endParaRPr>
          </a:p>
          <a:p>
            <a:pPr algn="ctr">
              <a:lnSpc>
                <a:spcPct val="100000"/>
              </a:lnSpc>
              <a:spcBef>
                <a:spcPts val="0"/>
              </a:spcBef>
            </a:pPr>
            <a:r>
              <a:rPr lang="en-US" sz="4000" b="1" dirty="0">
                <a:ln w="0"/>
                <a:effectLst>
                  <a:outerShdw blurRad="38100" dist="38100" dir="2700000" algn="tl">
                    <a:srgbClr val="000000">
                      <a:alpha val="43137"/>
                    </a:srgbClr>
                  </a:outerShdw>
                </a:effectLst>
                <a:latin typeface="Gill Sans MT" panose="020B0502020104020203" pitchFamily="34" charset="0"/>
              </a:rPr>
              <a:t>Tuesday</a:t>
            </a:r>
          </a:p>
          <a:p>
            <a:pPr algn="ctr">
              <a:lnSpc>
                <a:spcPct val="100000"/>
              </a:lnSpc>
              <a:spcBef>
                <a:spcPts val="0"/>
              </a:spcBef>
            </a:pPr>
            <a:r>
              <a:rPr lang="en-US" sz="4000" b="1" dirty="0">
                <a:ln w="0"/>
                <a:effectLst>
                  <a:outerShdw blurRad="38100" dist="38100" dir="2700000" algn="tl">
                    <a:srgbClr val="000000">
                      <a:alpha val="43137"/>
                    </a:srgbClr>
                  </a:outerShdw>
                </a:effectLst>
                <a:latin typeface="Gill Sans MT" panose="020B0502020104020203" pitchFamily="34" charset="0"/>
              </a:rPr>
              <a:t>November 1, 2021</a:t>
            </a:r>
          </a:p>
          <a:p>
            <a:pPr algn="ctr">
              <a:lnSpc>
                <a:spcPct val="100000"/>
              </a:lnSpc>
              <a:spcBef>
                <a:spcPts val="0"/>
              </a:spcBef>
            </a:pPr>
            <a:r>
              <a:rPr lang="en-US" sz="3000" b="1" dirty="0">
                <a:ln w="0"/>
                <a:effectLst>
                  <a:outerShdw blurRad="38100" dist="38100" dir="2700000" algn="tl">
                    <a:srgbClr val="000000">
                      <a:alpha val="43137"/>
                    </a:srgbClr>
                  </a:outerShdw>
                </a:effectLst>
                <a:latin typeface="Gill Sans MT" panose="020B0502020104020203" pitchFamily="34" charset="0"/>
              </a:rPr>
              <a:t>12 noon via Zoom</a:t>
            </a:r>
          </a:p>
        </p:txBody>
      </p:sp>
    </p:spTree>
    <p:extLst>
      <p:ext uri="{BB962C8B-B14F-4D97-AF65-F5344CB8AC3E}">
        <p14:creationId xmlns:p14="http://schemas.microsoft.com/office/powerpoint/2010/main" val="3257912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6FB5-93AB-4AC9-8F59-2DD4A1C914A3}"/>
              </a:ext>
            </a:extLst>
          </p:cNvPr>
          <p:cNvSpPr>
            <a:spLocks noGrp="1"/>
          </p:cNvSpPr>
          <p:nvPr>
            <p:ph type="title"/>
          </p:nvPr>
        </p:nvSpPr>
        <p:spPr/>
        <p:txBody>
          <a:bodyPr/>
          <a:lstStyle/>
          <a:p>
            <a:r>
              <a:rPr lang="en-US" dirty="0"/>
              <a:t>VMS</a:t>
            </a:r>
          </a:p>
        </p:txBody>
      </p:sp>
      <p:sp>
        <p:nvSpPr>
          <p:cNvPr id="3" name="Content Placeholder 2">
            <a:extLst>
              <a:ext uri="{FF2B5EF4-FFF2-40B4-BE49-F238E27FC236}">
                <a16:creationId xmlns:a16="http://schemas.microsoft.com/office/drawing/2014/main" id="{A8AB4069-65AE-4FB3-B8C3-2AC0E3979602}"/>
              </a:ext>
            </a:extLst>
          </p:cNvPr>
          <p:cNvSpPr>
            <a:spLocks noGrp="1"/>
          </p:cNvSpPr>
          <p:nvPr>
            <p:ph idx="1"/>
          </p:nvPr>
        </p:nvSpPr>
        <p:spPr>
          <a:xfrm>
            <a:off x="838200" y="1345792"/>
            <a:ext cx="10515600" cy="4351338"/>
          </a:xfrm>
        </p:spPr>
        <p:txBody>
          <a:bodyPr>
            <a:normAutofit lnSpcReduction="10000"/>
          </a:bodyPr>
          <a:lstStyle/>
          <a:p>
            <a:r>
              <a:rPr lang="en-US" sz="2800" dirty="0"/>
              <a:t>22 Mentors</a:t>
            </a:r>
          </a:p>
          <a:p>
            <a:r>
              <a:rPr lang="en-US" sz="2800" dirty="0"/>
              <a:t>19 Ventures</a:t>
            </a:r>
          </a:p>
          <a:p>
            <a:r>
              <a:rPr lang="en-US" sz="2800" dirty="0"/>
              <a:t>1 venture interview (Friday)</a:t>
            </a:r>
          </a:p>
          <a:p>
            <a:r>
              <a:rPr lang="en-US" sz="2800" dirty="0"/>
              <a:t>2 scheduled meetings in October</a:t>
            </a:r>
          </a:p>
          <a:p>
            <a:r>
              <a:rPr lang="en-US" sz="2800" dirty="0"/>
              <a:t>Monthly Mentor Meeting Oct 27</a:t>
            </a:r>
            <a:r>
              <a:rPr lang="en-US" sz="2800" baseline="30000" dirty="0"/>
              <a:t>th</a:t>
            </a:r>
          </a:p>
          <a:p>
            <a:r>
              <a:rPr lang="en-US" sz="2800" dirty="0"/>
              <a:t>Traction5 Pilot </a:t>
            </a:r>
          </a:p>
          <a:p>
            <a:r>
              <a:rPr lang="en-US" sz="2800" dirty="0"/>
              <a:t>Training (Executive Immersion) proposal </a:t>
            </a:r>
          </a:p>
          <a:p>
            <a:r>
              <a:rPr lang="en-US" sz="2800" dirty="0"/>
              <a:t>Outreach/Marketing</a:t>
            </a:r>
          </a:p>
          <a:p>
            <a:r>
              <a:rPr lang="en-US" sz="2800" dirty="0"/>
              <a:t>Office Hours development</a:t>
            </a:r>
          </a:p>
          <a:p>
            <a:endParaRPr lang="en-US" dirty="0"/>
          </a:p>
        </p:txBody>
      </p:sp>
      <p:pic>
        <p:nvPicPr>
          <p:cNvPr id="5" name="Picture 4">
            <a:extLst>
              <a:ext uri="{FF2B5EF4-FFF2-40B4-BE49-F238E27FC236}">
                <a16:creationId xmlns:a16="http://schemas.microsoft.com/office/drawing/2014/main" id="{A7CC0BE5-55A3-4299-AB54-086B427FDA52}"/>
              </a:ext>
            </a:extLst>
          </p:cNvPr>
          <p:cNvPicPr>
            <a:picLocks noChangeAspect="1"/>
          </p:cNvPicPr>
          <p:nvPr/>
        </p:nvPicPr>
        <p:blipFill rotWithShape="1">
          <a:blip r:embed="rId2">
            <a:clrChange>
              <a:clrFrom>
                <a:srgbClr val="FFFFFF"/>
              </a:clrFrom>
              <a:clrTo>
                <a:srgbClr val="FFFFFF">
                  <a:alpha val="0"/>
                </a:srgbClr>
              </a:clrTo>
            </a:clrChange>
          </a:blip>
          <a:srcRect l="1254" r="3058" b="-1"/>
          <a:stretch/>
        </p:blipFill>
        <p:spPr>
          <a:xfrm>
            <a:off x="6096000" y="2578989"/>
            <a:ext cx="5766880" cy="4279011"/>
          </a:xfrm>
          <a:prstGeom prst="rect">
            <a:avLst/>
          </a:prstGeom>
        </p:spPr>
      </p:pic>
    </p:spTree>
    <p:extLst>
      <p:ext uri="{BB962C8B-B14F-4D97-AF65-F5344CB8AC3E}">
        <p14:creationId xmlns:p14="http://schemas.microsoft.com/office/powerpoint/2010/main" val="313242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FF8A-DB3E-45F5-BA26-DD04D1BC53B0}"/>
              </a:ext>
            </a:extLst>
          </p:cNvPr>
          <p:cNvSpPr>
            <a:spLocks noGrp="1"/>
          </p:cNvSpPr>
          <p:nvPr>
            <p:ph type="title"/>
          </p:nvPr>
        </p:nvSpPr>
        <p:spPr/>
        <p:txBody>
          <a:bodyPr/>
          <a:lstStyle/>
          <a:p>
            <a:r>
              <a:rPr lang="en-US" dirty="0"/>
              <a:t>Gravity Center Updates</a:t>
            </a:r>
          </a:p>
        </p:txBody>
      </p:sp>
      <p:sp>
        <p:nvSpPr>
          <p:cNvPr id="3" name="Content Placeholder 2">
            <a:extLst>
              <a:ext uri="{FF2B5EF4-FFF2-40B4-BE49-F238E27FC236}">
                <a16:creationId xmlns:a16="http://schemas.microsoft.com/office/drawing/2014/main" id="{075E3C6C-FBC6-42C2-B268-02D8FC420426}"/>
              </a:ext>
            </a:extLst>
          </p:cNvPr>
          <p:cNvSpPr>
            <a:spLocks noGrp="1"/>
          </p:cNvSpPr>
          <p:nvPr>
            <p:ph idx="1"/>
          </p:nvPr>
        </p:nvSpPr>
        <p:spPr>
          <a:xfrm>
            <a:off x="899331" y="1389031"/>
            <a:ext cx="7192224" cy="4351338"/>
          </a:xfrm>
        </p:spPr>
        <p:txBody>
          <a:bodyPr>
            <a:normAutofit fontScale="92500" lnSpcReduction="10000"/>
          </a:bodyPr>
          <a:lstStyle/>
          <a:p>
            <a:r>
              <a:rPr lang="en-US" sz="2800" dirty="0" err="1"/>
              <a:t>LaunchPad</a:t>
            </a:r>
            <a:r>
              <a:rPr lang="en-US" sz="2800" dirty="0"/>
              <a:t>, Tomorrow @8am</a:t>
            </a:r>
          </a:p>
          <a:p>
            <a:r>
              <a:rPr lang="en-US" sz="2800" dirty="0" err="1"/>
              <a:t>InBIA</a:t>
            </a:r>
            <a:r>
              <a:rPr lang="en-US" sz="2800" dirty="0"/>
              <a:t> Entrepreneurship Center Management Certification</a:t>
            </a:r>
          </a:p>
          <a:p>
            <a:r>
              <a:rPr lang="en-US" sz="2800" dirty="0"/>
              <a:t>Co-working space </a:t>
            </a:r>
          </a:p>
          <a:p>
            <a:r>
              <a:rPr lang="en-US" sz="2800" dirty="0"/>
              <a:t>Global Entrepreneur Week  (Nov 15) </a:t>
            </a:r>
          </a:p>
          <a:p>
            <a:r>
              <a:rPr lang="en-US" sz="2800" dirty="0"/>
              <a:t>Strategic Planning RFP </a:t>
            </a:r>
          </a:p>
          <a:p>
            <a:r>
              <a:rPr lang="en-US" sz="2800" dirty="0"/>
              <a:t>Partner meetings (ATC, Winthrop, Chamber, CLT Alliance, Dept of Commerce, SCBIA, Catawba COG</a:t>
            </a:r>
          </a:p>
          <a:p>
            <a:r>
              <a:rPr lang="en-US" sz="2800" dirty="0"/>
              <a:t>Processes, CRM, Building Improvements</a:t>
            </a:r>
          </a:p>
          <a:p>
            <a:r>
              <a:rPr lang="en-US" sz="2800" dirty="0"/>
              <a:t>Marketing/Media </a:t>
            </a:r>
          </a:p>
          <a:p>
            <a:endParaRPr lang="en-US" dirty="0"/>
          </a:p>
        </p:txBody>
      </p:sp>
      <p:pic>
        <p:nvPicPr>
          <p:cNvPr id="4" name="Picture 3">
            <a:extLst>
              <a:ext uri="{FF2B5EF4-FFF2-40B4-BE49-F238E27FC236}">
                <a16:creationId xmlns:a16="http://schemas.microsoft.com/office/drawing/2014/main" id="{98F0E2D8-84A9-49A2-93B4-735263CD6F2B}"/>
              </a:ext>
            </a:extLst>
          </p:cNvPr>
          <p:cNvPicPr>
            <a:picLocks noChangeAspect="1"/>
          </p:cNvPicPr>
          <p:nvPr/>
        </p:nvPicPr>
        <p:blipFill>
          <a:blip r:embed="rId2"/>
          <a:stretch>
            <a:fillRect/>
          </a:stretch>
        </p:blipFill>
        <p:spPr>
          <a:xfrm>
            <a:off x="8698159" y="1690688"/>
            <a:ext cx="2878219" cy="3447169"/>
          </a:xfrm>
          <a:prstGeom prst="rect">
            <a:avLst/>
          </a:prstGeom>
        </p:spPr>
      </p:pic>
    </p:spTree>
    <p:extLst>
      <p:ext uri="{BB962C8B-B14F-4D97-AF65-F5344CB8AC3E}">
        <p14:creationId xmlns:p14="http://schemas.microsoft.com/office/powerpoint/2010/main" val="338602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CF52-9E2D-425C-9E0E-214FC72DD8A6}"/>
              </a:ext>
            </a:extLst>
          </p:cNvPr>
          <p:cNvSpPr txBox="1">
            <a:spLocks/>
          </p:cNvSpPr>
          <p:nvPr/>
        </p:nvSpPr>
        <p:spPr>
          <a:xfrm>
            <a:off x="1603275" y="713064"/>
            <a:ext cx="8589349"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Talent Development</a:t>
            </a:r>
            <a:br>
              <a:rPr kumimoji="0" lang="en-US" sz="6000" b="1"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rPr>
              <a:t>Ron Roveri</a:t>
            </a:r>
            <a:endParaRPr kumimoji="0" lang="en-US" sz="4000" b="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81543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EC462FC-0366-4637-8C2B-AF580AED774E}"/>
              </a:ext>
            </a:extLst>
          </p:cNvPr>
          <p:cNvSpPr txBox="1">
            <a:spLocks noChangeArrowheads="1"/>
          </p:cNvSpPr>
          <p:nvPr/>
        </p:nvSpPr>
        <p:spPr bwMode="auto">
          <a:xfrm>
            <a:off x="392113" y="633046"/>
            <a:ext cx="11799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dirty="0">
                <a:solidFill>
                  <a:srgbClr val="109AD6"/>
                </a:solidFill>
                <a:latin typeface="Gill Sans MT" panose="020B0502020104020203" pitchFamily="34" charset="0"/>
              </a:rPr>
              <a:t>Talent Development Committee</a:t>
            </a:r>
          </a:p>
        </p:txBody>
      </p:sp>
      <p:graphicFrame>
        <p:nvGraphicFramePr>
          <p:cNvPr id="8" name="Diagram 7">
            <a:extLst>
              <a:ext uri="{FF2B5EF4-FFF2-40B4-BE49-F238E27FC236}">
                <a16:creationId xmlns:a16="http://schemas.microsoft.com/office/drawing/2014/main" id="{23F68C2E-4B78-4A10-810A-9BA3634454B0}"/>
              </a:ext>
            </a:extLst>
          </p:cNvPr>
          <p:cNvGraphicFramePr/>
          <p:nvPr>
            <p:extLst>
              <p:ext uri="{D42A27DB-BD31-4B8C-83A1-F6EECF244321}">
                <p14:modId xmlns:p14="http://schemas.microsoft.com/office/powerpoint/2010/main" val="66428064"/>
              </p:ext>
            </p:extLst>
          </p:nvPr>
        </p:nvGraphicFramePr>
        <p:xfrm>
          <a:off x="1352732" y="2836984"/>
          <a:ext cx="4939324" cy="1953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2">
            <a:extLst>
              <a:ext uri="{FF2B5EF4-FFF2-40B4-BE49-F238E27FC236}">
                <a16:creationId xmlns:a16="http://schemas.microsoft.com/office/drawing/2014/main" id="{7747DA11-5EDE-4B3B-9F60-BEAFAD86F113}"/>
              </a:ext>
            </a:extLst>
          </p:cNvPr>
          <p:cNvSpPr txBox="1">
            <a:spLocks/>
          </p:cNvSpPr>
          <p:nvPr/>
        </p:nvSpPr>
        <p:spPr>
          <a:xfrm>
            <a:off x="1776718" y="2283437"/>
            <a:ext cx="3788508" cy="459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cs typeface="Calibri" panose="020F0502020204030204" pitchFamily="34" charset="0"/>
              </a:rPr>
              <a:t>Focus Industries</a:t>
            </a:r>
            <a:endParaRPr lang="en-US" altLang="en-US" sz="2000" b="1" dirty="0">
              <a:cs typeface="Calibri" panose="020F0502020204030204" pitchFamily="34" charset="0"/>
            </a:endParaRPr>
          </a:p>
          <a:p>
            <a:pPr marL="0" indent="0">
              <a:buNone/>
            </a:pPr>
            <a:endParaRPr lang="en-US" altLang="en-US" dirty="0"/>
          </a:p>
        </p:txBody>
      </p:sp>
      <p:graphicFrame>
        <p:nvGraphicFramePr>
          <p:cNvPr id="12" name="Chart 11">
            <a:extLst>
              <a:ext uri="{FF2B5EF4-FFF2-40B4-BE49-F238E27FC236}">
                <a16:creationId xmlns:a16="http://schemas.microsoft.com/office/drawing/2014/main" id="{5A471562-7D33-43D8-A1F7-083E4FF43CDB}"/>
              </a:ext>
            </a:extLst>
          </p:cNvPr>
          <p:cNvGraphicFramePr/>
          <p:nvPr>
            <p:extLst>
              <p:ext uri="{D42A27DB-BD31-4B8C-83A1-F6EECF244321}">
                <p14:modId xmlns:p14="http://schemas.microsoft.com/office/powerpoint/2010/main" val="3469190602"/>
              </p:ext>
            </p:extLst>
          </p:nvPr>
        </p:nvGraphicFramePr>
        <p:xfrm>
          <a:off x="6626776" y="1753158"/>
          <a:ext cx="4939324" cy="46181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5318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EC462FC-0366-4637-8C2B-AF580AED774E}"/>
              </a:ext>
            </a:extLst>
          </p:cNvPr>
          <p:cNvSpPr txBox="1">
            <a:spLocks noChangeArrowheads="1"/>
          </p:cNvSpPr>
          <p:nvPr/>
        </p:nvSpPr>
        <p:spPr bwMode="auto">
          <a:xfrm>
            <a:off x="392113" y="633046"/>
            <a:ext cx="117998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400" b="1" dirty="0">
                <a:solidFill>
                  <a:srgbClr val="109AD6"/>
                </a:solidFill>
                <a:latin typeface="Gill Sans MT" panose="020B0502020104020203" pitchFamily="34" charset="0"/>
              </a:rPr>
              <a:t>Talent Development Committee</a:t>
            </a:r>
          </a:p>
        </p:txBody>
      </p:sp>
      <p:sp>
        <p:nvSpPr>
          <p:cNvPr id="4" name="Content Placeholder 2">
            <a:extLst>
              <a:ext uri="{FF2B5EF4-FFF2-40B4-BE49-F238E27FC236}">
                <a16:creationId xmlns:a16="http://schemas.microsoft.com/office/drawing/2014/main" id="{EBCDF1B2-B445-49DF-8174-2FA6B49F35A7}"/>
              </a:ext>
            </a:extLst>
          </p:cNvPr>
          <p:cNvSpPr txBox="1">
            <a:spLocks/>
          </p:cNvSpPr>
          <p:nvPr/>
        </p:nvSpPr>
        <p:spPr>
          <a:xfrm>
            <a:off x="1284287" y="1556971"/>
            <a:ext cx="10515600" cy="4351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200" dirty="0">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400" b="1" u="sng" dirty="0">
                <a:latin typeface="Arial" panose="020B0604020202020204" pitchFamily="34" charset="0"/>
                <a:ea typeface="Calibri" panose="020F0502020204030204" pitchFamily="34" charset="0"/>
                <a:cs typeface="Arial" panose="020B0604020202020204" pitchFamily="34" charset="0"/>
              </a:rPr>
              <a:t>Goals:</a:t>
            </a:r>
          </a:p>
          <a:p>
            <a:pPr>
              <a:lnSpc>
                <a:spcPct val="150000"/>
              </a:lnSpc>
              <a:spcBef>
                <a:spcPts val="0"/>
              </a:spcBef>
            </a:pPr>
            <a:r>
              <a:rPr lang="en-US" sz="1400" dirty="0">
                <a:latin typeface="Arial" panose="020B0604020202020204" pitchFamily="34" charset="0"/>
                <a:ea typeface="Times New Roman" panose="02020603050405020304" pitchFamily="18" charset="0"/>
                <a:cs typeface="Arial" panose="020B0604020202020204" pitchFamily="34" charset="0"/>
              </a:rPr>
              <a:t>Establish a landscape of all workforce and talent development initiatives within the City </a:t>
            </a:r>
          </a:p>
          <a:p>
            <a:pPr>
              <a:lnSpc>
                <a:spcPct val="150000"/>
              </a:lnSpc>
              <a:spcBef>
                <a:spcPts val="0"/>
              </a:spcBef>
            </a:pPr>
            <a:r>
              <a:rPr lang="en-US" sz="1400" spc="15" dirty="0">
                <a:latin typeface="Arial" panose="020B0604020202020204" pitchFamily="34" charset="0"/>
                <a:ea typeface="Times New Roman" panose="02020603050405020304" pitchFamily="18" charset="0"/>
                <a:cs typeface="Arial" panose="020B0604020202020204" pitchFamily="34" charset="0"/>
              </a:rPr>
              <a:t>Design, manage, and facilitate a shared network of data between the participating workforce parties</a:t>
            </a:r>
            <a:endParaRPr lang="en-US" sz="1400"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pPr>
            <a:r>
              <a:rPr lang="en-US" sz="1400" spc="15" dirty="0">
                <a:latin typeface="Arial" panose="020B0604020202020204" pitchFamily="34" charset="0"/>
                <a:ea typeface="Times New Roman" panose="02020603050405020304" pitchFamily="18" charset="0"/>
                <a:cs typeface="Arial" panose="020B0604020202020204" pitchFamily="34" charset="0"/>
              </a:rPr>
              <a:t>Improve and expand the talent pipeline program</a:t>
            </a:r>
          </a:p>
          <a:p>
            <a:pPr marL="0" marR="0" indent="0">
              <a:spcBef>
                <a:spcPts val="0"/>
              </a:spcBef>
              <a:spcAft>
                <a:spcPts val="0"/>
              </a:spcAft>
              <a:buNone/>
            </a:pPr>
            <a:endParaRPr lang="en-US" sz="1400" b="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400" b="1" u="sng" dirty="0">
                <a:effectLst/>
                <a:latin typeface="Arial" panose="020B0604020202020204" pitchFamily="34" charset="0"/>
                <a:ea typeface="Calibri" panose="020F0502020204030204" pitchFamily="34" charset="0"/>
                <a:cs typeface="Arial" panose="020B0604020202020204" pitchFamily="34" charset="0"/>
              </a:rPr>
              <a:t>Needs:</a:t>
            </a:r>
            <a:r>
              <a:rPr lang="en-US" sz="1400" u="sng" dirty="0">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endParaRPr lang="en-US" sz="1400" u="sng"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1400" dirty="0">
                <a:effectLst/>
                <a:latin typeface="Arial" panose="020B0604020202020204" pitchFamily="34" charset="0"/>
                <a:ea typeface="Calibri" panose="020F0502020204030204" pitchFamily="34" charset="0"/>
                <a:cs typeface="Arial" panose="020B0604020202020204" pitchFamily="34" charset="0"/>
              </a:rPr>
              <a:t>More representation from for-profit/industry partners (</a:t>
            </a:r>
            <a:r>
              <a:rPr lang="en-US" sz="1400" dirty="0" err="1">
                <a:effectLst/>
                <a:latin typeface="Arial" panose="020B0604020202020204" pitchFamily="34" charset="0"/>
                <a:ea typeface="Calibri" panose="020F0502020204030204" pitchFamily="34" charset="0"/>
                <a:cs typeface="Arial" panose="020B0604020202020204" pitchFamily="34" charset="0"/>
              </a:rPr>
              <a:t>ie</a:t>
            </a:r>
            <a:r>
              <a:rPr lang="en-US" sz="1400" dirty="0">
                <a:effectLst/>
                <a:latin typeface="Arial" panose="020B0604020202020204" pitchFamily="34" charset="0"/>
                <a:ea typeface="Calibri" panose="020F0502020204030204" pitchFamily="34" charset="0"/>
                <a:cs typeface="Arial" panose="020B0604020202020204" pitchFamily="34" charset="0"/>
              </a:rPr>
              <a:t>. HR directors/managers, Operations managers, etc.)</a:t>
            </a:r>
          </a:p>
          <a:p>
            <a:pPr marL="0" indent="0">
              <a:spcBef>
                <a:spcPts val="0"/>
              </a:spcBef>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400" b="1" u="sng" dirty="0">
                <a:effectLst/>
                <a:latin typeface="Arial" panose="020B0604020202020204" pitchFamily="34" charset="0"/>
                <a:ea typeface="Calibri" panose="020F0502020204030204" pitchFamily="34" charset="0"/>
                <a:cs typeface="Arial" panose="020B0604020202020204" pitchFamily="34" charset="0"/>
              </a:rPr>
              <a:t>Ways to Engage: </a:t>
            </a:r>
            <a:endParaRPr lang="en-US" sz="1400" u="sng"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pPr>
            <a:r>
              <a:rPr lang="en-US" sz="1400" b="1" dirty="0">
                <a:effectLst/>
                <a:latin typeface="Arial" panose="020B0604020202020204" pitchFamily="34" charset="0"/>
                <a:ea typeface="Times New Roman" panose="02020603050405020304" pitchFamily="18" charset="0"/>
                <a:cs typeface="Arial" panose="020B0604020202020204" pitchFamily="34" charset="0"/>
              </a:rPr>
              <a:t>Committee Member </a:t>
            </a:r>
            <a:r>
              <a:rPr lang="en-US" sz="1400" dirty="0">
                <a:effectLst/>
                <a:latin typeface="Arial" panose="020B0604020202020204" pitchFamily="34" charset="0"/>
                <a:ea typeface="Times New Roman" panose="02020603050405020304" pitchFamily="18" charset="0"/>
                <a:cs typeface="Arial" panose="020B0604020202020204" pitchFamily="34" charset="0"/>
              </a:rPr>
              <a:t>-  Attends monthly meetings and provides insight &amp; receives communications.</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pPr>
            <a:r>
              <a:rPr lang="en-US" sz="1400" b="1" dirty="0">
                <a:effectLst/>
                <a:latin typeface="Arial" panose="020B0604020202020204" pitchFamily="34" charset="0"/>
                <a:ea typeface="Times New Roman" panose="02020603050405020304" pitchFamily="18" charset="0"/>
                <a:cs typeface="Arial" panose="020B0604020202020204" pitchFamily="34" charset="0"/>
              </a:rPr>
              <a:t>Committee Partner</a:t>
            </a:r>
            <a:r>
              <a:rPr lang="en-US" sz="1400" dirty="0">
                <a:effectLst/>
                <a:latin typeface="Arial" panose="020B0604020202020204" pitchFamily="34" charset="0"/>
                <a:ea typeface="Times New Roman" panose="02020603050405020304" pitchFamily="18" charset="0"/>
                <a:cs typeface="Arial" panose="020B0604020202020204" pitchFamily="34" charset="0"/>
              </a:rPr>
              <a:t> - Attends committee meetings quarterly for major updates &amp; receives communications.</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0"/>
              </a:spcBef>
            </a:pPr>
            <a:r>
              <a:rPr lang="en-US" sz="1400" b="1" dirty="0">
                <a:effectLst/>
                <a:latin typeface="Arial" panose="020B0604020202020204" pitchFamily="34" charset="0"/>
                <a:ea typeface="Times New Roman" panose="02020603050405020304" pitchFamily="18" charset="0"/>
                <a:cs typeface="Arial" panose="020B0604020202020204" pitchFamily="34" charset="0"/>
              </a:rPr>
              <a:t>Interested Party</a:t>
            </a:r>
            <a:r>
              <a:rPr lang="en-US" sz="1400" dirty="0">
                <a:effectLst/>
                <a:latin typeface="Arial" panose="020B0604020202020204" pitchFamily="34" charset="0"/>
                <a:ea typeface="Times New Roman" panose="02020603050405020304" pitchFamily="18" charset="0"/>
                <a:cs typeface="Arial" panose="020B0604020202020204" pitchFamily="34" charset="0"/>
              </a:rPr>
              <a:t> - Receives information, resources, and events related to workforce and talent development.</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50000"/>
              </a:lnSpc>
              <a:spcBef>
                <a:spcPts val="0"/>
              </a:spcBef>
              <a:spcAft>
                <a:spcPts val="0"/>
              </a:spcAft>
              <a:buNone/>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altLang="en-US" dirty="0"/>
          </a:p>
        </p:txBody>
      </p:sp>
    </p:spTree>
    <p:extLst>
      <p:ext uri="{BB962C8B-B14F-4D97-AF65-F5344CB8AC3E}">
        <p14:creationId xmlns:p14="http://schemas.microsoft.com/office/powerpoint/2010/main" val="1595193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CF52-9E2D-425C-9E0E-214FC72DD8A6}"/>
              </a:ext>
            </a:extLst>
          </p:cNvPr>
          <p:cNvSpPr txBox="1">
            <a:spLocks/>
          </p:cNvSpPr>
          <p:nvPr/>
        </p:nvSpPr>
        <p:spPr>
          <a:xfrm>
            <a:off x="1603275" y="713064"/>
            <a:ext cx="8589349"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Quality of Life </a:t>
            </a:r>
            <a:b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rPr>
              <a:t>Melanie Jones</a:t>
            </a:r>
            <a:endParaRPr kumimoji="0" lang="en-US" sz="40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278810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FA09CB-C559-4AB4-8C4F-B603D7F18F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7689"/>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028" name="Picture 4">
            <a:extLst>
              <a:ext uri="{FF2B5EF4-FFF2-40B4-BE49-F238E27FC236}">
                <a16:creationId xmlns:a16="http://schemas.microsoft.com/office/drawing/2014/main" id="{ACFF89D1-C37F-4D29-A8B6-90B0EC968DC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 r="1146" b="1"/>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61F92F2-5E77-45FB-AD23-9257DA3BF5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346"/>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9" name="Freeform: Shape 13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1" name="Freeform: Shape 14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BC32E41-1708-4F0C-9AF3-D05C974D907F}"/>
              </a:ext>
            </a:extLst>
          </p:cNvPr>
          <p:cNvSpPr txBox="1"/>
          <p:nvPr/>
        </p:nvSpPr>
        <p:spPr>
          <a:xfrm>
            <a:off x="277472" y="281861"/>
            <a:ext cx="3169113" cy="6539553"/>
          </a:xfrm>
          <a:prstGeom prst="rect">
            <a:avLst/>
          </a:prstGeom>
        </p:spPr>
        <p:txBody>
          <a:bodyPr vert="horz" lIns="91440" tIns="45720" rIns="91440" bIns="45720" rtlCol="0">
            <a:noAutofit/>
          </a:bodyPr>
          <a:lstStyle/>
          <a:p>
            <a:pPr indent="-228600">
              <a:lnSpc>
                <a:spcPct val="90000"/>
              </a:lnSpc>
              <a:spcBef>
                <a:spcPct val="0"/>
              </a:spcBef>
              <a:spcAft>
                <a:spcPts val="600"/>
              </a:spcAft>
              <a:buFont typeface="Arial" panose="020B0604020202020204" pitchFamily="34" charset="0"/>
              <a:buChar char="•"/>
            </a:pPr>
            <a:r>
              <a:rPr lang="en-US" sz="2400" dirty="0"/>
              <a:t>10-19-21 Shepard Fairey Mural completed</a:t>
            </a:r>
          </a:p>
          <a:p>
            <a:pPr indent="-228600">
              <a:lnSpc>
                <a:spcPct val="90000"/>
              </a:lnSpc>
              <a:spcBef>
                <a:spcPct val="0"/>
              </a:spcBef>
              <a:spcAft>
                <a:spcPts val="600"/>
              </a:spcAft>
              <a:buFont typeface="Arial" panose="020B0604020202020204" pitchFamily="34" charset="0"/>
              <a:buChar char="•"/>
            </a:pPr>
            <a:r>
              <a:rPr lang="en-US" sz="2400" dirty="0"/>
              <a:t>1 out of 110 SF murals worldwide</a:t>
            </a:r>
          </a:p>
          <a:p>
            <a:pPr indent="-228600">
              <a:lnSpc>
                <a:spcPct val="90000"/>
              </a:lnSpc>
              <a:spcBef>
                <a:spcPct val="0"/>
              </a:spcBef>
              <a:spcAft>
                <a:spcPts val="600"/>
              </a:spcAft>
              <a:buFont typeface="Arial" panose="020B0604020202020204" pitchFamily="34" charset="0"/>
              <a:buChar char="•"/>
            </a:pPr>
            <a:r>
              <a:rPr lang="en-US" sz="2400" dirty="0"/>
              <a:t>Rock Hill Coverage from at least 12 media outlets</a:t>
            </a:r>
          </a:p>
          <a:p>
            <a:pPr indent="-228600">
              <a:lnSpc>
                <a:spcPct val="90000"/>
              </a:lnSpc>
              <a:spcBef>
                <a:spcPct val="0"/>
              </a:spcBef>
              <a:spcAft>
                <a:spcPts val="600"/>
              </a:spcAft>
              <a:buFont typeface="Arial" panose="020B0604020202020204" pitchFamily="34" charset="0"/>
              <a:buChar char="•"/>
            </a:pPr>
            <a:r>
              <a:rPr lang="en-US" sz="2400" dirty="0"/>
              <a:t>Thank you to the RHEDC Barre Mitchell Fund, Catalyst Capital Partners, and the Women’s Art Initiative</a:t>
            </a:r>
          </a:p>
          <a:p>
            <a:pPr indent="-228600">
              <a:lnSpc>
                <a:spcPct val="90000"/>
              </a:lnSpc>
              <a:spcBef>
                <a:spcPct val="0"/>
              </a:spcBef>
              <a:spcAft>
                <a:spcPts val="600"/>
              </a:spcAft>
              <a:buFont typeface="Arial" panose="020B0604020202020204" pitchFamily="34" charset="0"/>
              <a:buChar char="•"/>
            </a:pPr>
            <a:r>
              <a:rPr lang="en-US" sz="2400" dirty="0"/>
              <a:t>A special thank you to our RH citizens who helped make Shepard &amp; and his crew feel so welcome.</a:t>
            </a:r>
          </a:p>
          <a:p>
            <a:pPr indent="-228600">
              <a:lnSpc>
                <a:spcPct val="90000"/>
              </a:lnSpc>
              <a:spcBef>
                <a:spcPct val="0"/>
              </a:spcBef>
              <a:spcAft>
                <a:spcPts val="600"/>
              </a:spcAft>
              <a:buFont typeface="Arial" panose="020B0604020202020204" pitchFamily="34" charset="0"/>
              <a:buChar char="•"/>
            </a:pPr>
            <a:r>
              <a:rPr lang="en-US" sz="1600" dirty="0"/>
              <a:t>Thank you 137 North for the photos</a:t>
            </a:r>
          </a:p>
        </p:txBody>
      </p:sp>
    </p:spTree>
    <p:extLst>
      <p:ext uri="{BB962C8B-B14F-4D97-AF65-F5344CB8AC3E}">
        <p14:creationId xmlns:p14="http://schemas.microsoft.com/office/powerpoint/2010/main" val="74489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06E8F643-59B5-4C38-B72B-CB17BDCD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529" y="1035240"/>
            <a:ext cx="3647561" cy="5339729"/>
          </a:xfrm>
          <a:prstGeom prst="rect">
            <a:avLst/>
          </a:prstGeom>
        </p:spPr>
      </p:pic>
      <p:sp>
        <p:nvSpPr>
          <p:cNvPr id="7" name="Rectangle 6">
            <a:extLst>
              <a:ext uri="{FF2B5EF4-FFF2-40B4-BE49-F238E27FC236}">
                <a16:creationId xmlns:a16="http://schemas.microsoft.com/office/drawing/2014/main" id="{2BE009E0-4F11-46E3-B516-9046270A14E2}"/>
              </a:ext>
            </a:extLst>
          </p:cNvPr>
          <p:cNvSpPr/>
          <p:nvPr/>
        </p:nvSpPr>
        <p:spPr>
          <a:xfrm>
            <a:off x="886265" y="0"/>
            <a:ext cx="11197883" cy="1077218"/>
          </a:xfrm>
          <a:prstGeom prst="rect">
            <a:avLst/>
          </a:prstGeom>
        </p:spPr>
        <p:txBody>
          <a:bodyPr wrap="square">
            <a:spAutoFit/>
          </a:bodyPr>
          <a:lstStyle/>
          <a:p>
            <a:pPr algn="ctr"/>
            <a:r>
              <a:rPr lang="en-US" sz="3200" u="sng" dirty="0">
                <a:solidFill>
                  <a:srgbClr val="0563C1"/>
                </a:solidFill>
                <a:latin typeface="Calibri" panose="020F0502020204030204" pitchFamily="34" charset="0"/>
                <a:ea typeface="Calibri" panose="020F0502020204030204" pitchFamily="34" charset="0"/>
                <a:hlinkClick r:id="rId3"/>
              </a:rPr>
              <a:t>https://www.eventbrite.com/e/2021-freedom-walkway-celebration-tickets-170316123109</a:t>
            </a:r>
            <a:endParaRPr lang="en-US" sz="3200" dirty="0">
              <a:latin typeface="Calibri" panose="020F0502020204030204" pitchFamily="34" charset="0"/>
              <a:ea typeface="Calibri" panose="020F0502020204030204" pitchFamily="34" charset="0"/>
            </a:endParaRPr>
          </a:p>
        </p:txBody>
      </p:sp>
      <p:sp>
        <p:nvSpPr>
          <p:cNvPr id="8" name="TextBox 7">
            <a:extLst>
              <a:ext uri="{FF2B5EF4-FFF2-40B4-BE49-F238E27FC236}">
                <a16:creationId xmlns:a16="http://schemas.microsoft.com/office/drawing/2014/main" id="{0E026A0C-9722-4348-8F65-EB70794E25D3}"/>
              </a:ext>
            </a:extLst>
          </p:cNvPr>
          <p:cNvSpPr txBox="1"/>
          <p:nvPr/>
        </p:nvSpPr>
        <p:spPr>
          <a:xfrm>
            <a:off x="886265" y="2359752"/>
            <a:ext cx="3151162" cy="2431435"/>
          </a:xfrm>
          <a:prstGeom prst="rect">
            <a:avLst/>
          </a:prstGeom>
          <a:noFill/>
        </p:spPr>
        <p:txBody>
          <a:bodyPr wrap="square" rtlCol="0">
            <a:spAutoFit/>
          </a:bodyPr>
          <a:lstStyle/>
          <a:p>
            <a:pPr algn="ctr"/>
            <a:r>
              <a:rPr lang="en-US" sz="4000" dirty="0"/>
              <a:t>Thank you </a:t>
            </a:r>
          </a:p>
          <a:p>
            <a:pPr algn="ctr"/>
            <a:r>
              <a:rPr lang="en-US" sz="4000" dirty="0"/>
              <a:t>2021 event sponsors:</a:t>
            </a:r>
          </a:p>
          <a:p>
            <a:pPr algn="ctr"/>
            <a:endParaRPr lang="en-US" sz="3200" dirty="0"/>
          </a:p>
        </p:txBody>
      </p:sp>
      <p:pic>
        <p:nvPicPr>
          <p:cNvPr id="10" name="Picture 9" descr="Logo, company name&#10;&#10;Description automatically generated">
            <a:extLst>
              <a:ext uri="{FF2B5EF4-FFF2-40B4-BE49-F238E27FC236}">
                <a16:creationId xmlns:a16="http://schemas.microsoft.com/office/drawing/2014/main" id="{F346257B-2330-4AE2-9107-42CD7824B4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7294" y="1109462"/>
            <a:ext cx="1814727" cy="1814727"/>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1F02E98E-0459-45DE-B341-465D8E76C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1181" y="5338477"/>
            <a:ext cx="2246951" cy="82012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D5E8B1F5-CA53-4C3B-A4C8-605B4238FD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2345" y="2382742"/>
            <a:ext cx="2644726" cy="2644726"/>
          </a:xfrm>
          <a:prstGeom prst="rect">
            <a:avLst/>
          </a:prstGeom>
        </p:spPr>
      </p:pic>
    </p:spTree>
    <p:extLst>
      <p:ext uri="{BB962C8B-B14F-4D97-AF65-F5344CB8AC3E}">
        <p14:creationId xmlns:p14="http://schemas.microsoft.com/office/powerpoint/2010/main" val="2241042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7528" y="272811"/>
            <a:ext cx="2047642" cy="1963493"/>
          </a:xfrm>
          <a:prstGeom prst="rect">
            <a:avLst/>
          </a:prstGeom>
        </p:spPr>
      </p:pic>
      <p:sp>
        <p:nvSpPr>
          <p:cNvPr id="8" name="Content Placeholder 2"/>
          <p:cNvSpPr>
            <a:spLocks noGrp="1"/>
          </p:cNvSpPr>
          <p:nvPr>
            <p:ph idx="1"/>
          </p:nvPr>
        </p:nvSpPr>
        <p:spPr>
          <a:xfrm>
            <a:off x="3197805" y="859046"/>
            <a:ext cx="7620249" cy="2286000"/>
          </a:xfrm>
        </p:spPr>
        <p:txBody>
          <a:bodyPr>
            <a:normAutofit/>
          </a:bodyPr>
          <a:lstStyle/>
          <a:p>
            <a:r>
              <a:rPr lang="en-US" sz="2400" dirty="0">
                <a:solidFill>
                  <a:srgbClr val="109AD6"/>
                </a:solidFill>
                <a:latin typeface="Gotham Bold" pitchFamily="50" charset="0"/>
              </a:rPr>
              <a:t>Our goal is </a:t>
            </a:r>
            <a:r>
              <a:rPr lang="en-US" sz="2400" u="sng" dirty="0">
                <a:solidFill>
                  <a:srgbClr val="109AD6"/>
                </a:solidFill>
                <a:latin typeface="Gotham Bold" pitchFamily="50" charset="0"/>
              </a:rPr>
              <a:t>100% Board participation</a:t>
            </a:r>
            <a:r>
              <a:rPr lang="en-US" sz="2400" dirty="0">
                <a:solidFill>
                  <a:srgbClr val="109AD6"/>
                </a:solidFill>
                <a:latin typeface="Gotham Bold" pitchFamily="50" charset="0"/>
              </a:rPr>
              <a:t>! And </a:t>
            </a:r>
            <a:r>
              <a:rPr lang="en-US" sz="2400" u="sng" dirty="0">
                <a:solidFill>
                  <a:srgbClr val="109AD6"/>
                </a:solidFill>
                <a:latin typeface="Gotham Bold" pitchFamily="50" charset="0"/>
              </a:rPr>
              <a:t>$10,000</a:t>
            </a:r>
          </a:p>
          <a:p>
            <a:endParaRPr lang="en-US" sz="2400" dirty="0">
              <a:latin typeface="Gotham Book" pitchFamily="50"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955856982"/>
              </p:ext>
            </p:extLst>
          </p:nvPr>
        </p:nvGraphicFramePr>
        <p:xfrm>
          <a:off x="1593937" y="3145045"/>
          <a:ext cx="8358802" cy="1364991"/>
        </p:xfrm>
        <a:graphic>
          <a:graphicData uri="http://schemas.openxmlformats.org/drawingml/2006/table">
            <a:tbl>
              <a:tblPr firstRow="1" bandRow="1">
                <a:tableStyleId>{5C22544A-7EE6-4342-B048-85BDC9FD1C3A}</a:tableStyleId>
              </a:tblPr>
              <a:tblGrid>
                <a:gridCol w="1649764">
                  <a:extLst>
                    <a:ext uri="{9D8B030D-6E8A-4147-A177-3AD203B41FA5}">
                      <a16:colId xmlns:a16="http://schemas.microsoft.com/office/drawing/2014/main" val="20000"/>
                    </a:ext>
                  </a:extLst>
                </a:gridCol>
                <a:gridCol w="958434">
                  <a:extLst>
                    <a:ext uri="{9D8B030D-6E8A-4147-A177-3AD203B41FA5}">
                      <a16:colId xmlns:a16="http://schemas.microsoft.com/office/drawing/2014/main" val="20001"/>
                    </a:ext>
                  </a:extLst>
                </a:gridCol>
                <a:gridCol w="958434">
                  <a:extLst>
                    <a:ext uri="{9D8B030D-6E8A-4147-A177-3AD203B41FA5}">
                      <a16:colId xmlns:a16="http://schemas.microsoft.com/office/drawing/2014/main" val="20002"/>
                    </a:ext>
                  </a:extLst>
                </a:gridCol>
                <a:gridCol w="958434">
                  <a:extLst>
                    <a:ext uri="{9D8B030D-6E8A-4147-A177-3AD203B41FA5}">
                      <a16:colId xmlns:a16="http://schemas.microsoft.com/office/drawing/2014/main" val="20003"/>
                    </a:ext>
                  </a:extLst>
                </a:gridCol>
                <a:gridCol w="958434">
                  <a:extLst>
                    <a:ext uri="{9D8B030D-6E8A-4147-A177-3AD203B41FA5}">
                      <a16:colId xmlns:a16="http://schemas.microsoft.com/office/drawing/2014/main" val="20004"/>
                    </a:ext>
                  </a:extLst>
                </a:gridCol>
                <a:gridCol w="958434">
                  <a:extLst>
                    <a:ext uri="{9D8B030D-6E8A-4147-A177-3AD203B41FA5}">
                      <a16:colId xmlns:a16="http://schemas.microsoft.com/office/drawing/2014/main" val="2599451907"/>
                    </a:ext>
                  </a:extLst>
                </a:gridCol>
                <a:gridCol w="958434">
                  <a:extLst>
                    <a:ext uri="{9D8B030D-6E8A-4147-A177-3AD203B41FA5}">
                      <a16:colId xmlns:a16="http://schemas.microsoft.com/office/drawing/2014/main" val="488425368"/>
                    </a:ext>
                  </a:extLst>
                </a:gridCol>
                <a:gridCol w="958434">
                  <a:extLst>
                    <a:ext uri="{9D8B030D-6E8A-4147-A177-3AD203B41FA5}">
                      <a16:colId xmlns:a16="http://schemas.microsoft.com/office/drawing/2014/main" val="3405426133"/>
                    </a:ext>
                  </a:extLst>
                </a:gridCol>
              </a:tblGrid>
              <a:tr h="480940">
                <a:tc>
                  <a:txBody>
                    <a:bodyPr/>
                    <a:lstStyle/>
                    <a:p>
                      <a:endParaRPr lang="en-US" sz="1800" dirty="0"/>
                    </a:p>
                  </a:txBody>
                  <a:tcPr>
                    <a:solidFill>
                      <a:srgbClr val="109AD6"/>
                    </a:solidFill>
                  </a:tcPr>
                </a:tc>
                <a:tc>
                  <a:txBody>
                    <a:bodyPr/>
                    <a:lstStyle/>
                    <a:p>
                      <a:pPr algn="ctr"/>
                      <a:r>
                        <a:rPr lang="en-US" sz="1800" dirty="0">
                          <a:latin typeface="Gotham Book" pitchFamily="50" charset="0"/>
                        </a:rPr>
                        <a:t>2015</a:t>
                      </a:r>
                    </a:p>
                  </a:txBody>
                  <a:tcPr anchor="ctr">
                    <a:solidFill>
                      <a:srgbClr val="109AD6"/>
                    </a:solidFill>
                  </a:tcPr>
                </a:tc>
                <a:tc>
                  <a:txBody>
                    <a:bodyPr/>
                    <a:lstStyle/>
                    <a:p>
                      <a:pPr algn="ctr"/>
                      <a:r>
                        <a:rPr lang="en-US" sz="1800" dirty="0">
                          <a:latin typeface="Gotham Book" pitchFamily="50" charset="0"/>
                        </a:rPr>
                        <a:t>2016</a:t>
                      </a:r>
                    </a:p>
                  </a:txBody>
                  <a:tcPr anchor="ctr">
                    <a:solidFill>
                      <a:srgbClr val="109AD6"/>
                    </a:solidFill>
                  </a:tcPr>
                </a:tc>
                <a:tc>
                  <a:txBody>
                    <a:bodyPr/>
                    <a:lstStyle/>
                    <a:p>
                      <a:pPr algn="ctr"/>
                      <a:r>
                        <a:rPr lang="en-US" sz="1800" dirty="0">
                          <a:latin typeface="Gotham Book" pitchFamily="50" charset="0"/>
                        </a:rPr>
                        <a:t>2017</a:t>
                      </a:r>
                    </a:p>
                  </a:txBody>
                  <a:tcPr anchor="ctr">
                    <a:solidFill>
                      <a:srgbClr val="109AD6"/>
                    </a:solidFill>
                  </a:tcPr>
                </a:tc>
                <a:tc>
                  <a:txBody>
                    <a:bodyPr/>
                    <a:lstStyle/>
                    <a:p>
                      <a:pPr algn="ctr"/>
                      <a:r>
                        <a:rPr lang="en-US" sz="1800" dirty="0">
                          <a:latin typeface="Gotham Book" pitchFamily="50" charset="0"/>
                        </a:rPr>
                        <a:t>2018</a:t>
                      </a:r>
                    </a:p>
                  </a:txBody>
                  <a:tcPr anchor="ctr">
                    <a:solidFill>
                      <a:srgbClr val="109AD6"/>
                    </a:solidFill>
                  </a:tcPr>
                </a:tc>
                <a:tc>
                  <a:txBody>
                    <a:bodyPr/>
                    <a:lstStyle/>
                    <a:p>
                      <a:pPr algn="ctr"/>
                      <a:r>
                        <a:rPr lang="en-US" sz="1800" dirty="0">
                          <a:latin typeface="Gotham Book" pitchFamily="50" charset="0"/>
                        </a:rPr>
                        <a:t>2019</a:t>
                      </a:r>
                    </a:p>
                  </a:txBody>
                  <a:tcPr anchor="ctr">
                    <a:solidFill>
                      <a:srgbClr val="109AD6"/>
                    </a:solidFill>
                  </a:tcPr>
                </a:tc>
                <a:tc>
                  <a:txBody>
                    <a:bodyPr/>
                    <a:lstStyle/>
                    <a:p>
                      <a:pPr algn="ctr"/>
                      <a:r>
                        <a:rPr lang="en-US" sz="1800" dirty="0">
                          <a:latin typeface="Gotham Book" pitchFamily="50" charset="0"/>
                        </a:rPr>
                        <a:t>2020</a:t>
                      </a:r>
                    </a:p>
                  </a:txBody>
                  <a:tcPr anchor="ctr">
                    <a:solidFill>
                      <a:srgbClr val="109AD6"/>
                    </a:solidFill>
                  </a:tcPr>
                </a:tc>
                <a:tc>
                  <a:txBody>
                    <a:bodyPr/>
                    <a:lstStyle/>
                    <a:p>
                      <a:pPr algn="ctr"/>
                      <a:r>
                        <a:rPr lang="en-US" sz="1800" dirty="0">
                          <a:latin typeface="Gotham Book" pitchFamily="50" charset="0"/>
                        </a:rPr>
                        <a:t>2021</a:t>
                      </a:r>
                    </a:p>
                  </a:txBody>
                  <a:tcPr anchor="ctr">
                    <a:solidFill>
                      <a:srgbClr val="109AD6"/>
                    </a:solidFill>
                  </a:tcPr>
                </a:tc>
                <a:extLst>
                  <a:ext uri="{0D108BD9-81ED-4DB2-BD59-A6C34878D82A}">
                    <a16:rowId xmlns:a16="http://schemas.microsoft.com/office/drawing/2014/main" val="10000"/>
                  </a:ext>
                </a:extLst>
              </a:tr>
              <a:tr h="296166">
                <a:tc>
                  <a:txBody>
                    <a:bodyPr/>
                    <a:lstStyle/>
                    <a:p>
                      <a:r>
                        <a:rPr lang="en-US" sz="1800" dirty="0">
                          <a:latin typeface="Gotham Book" pitchFamily="50" charset="0"/>
                        </a:rPr>
                        <a:t>Goal</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$7500</a:t>
                      </a:r>
                    </a:p>
                  </a:txBody>
                  <a:tcPr anchor="ctr">
                    <a:solidFill>
                      <a:srgbClr val="6FC5E8">
                        <a:alpha val="50000"/>
                      </a:srgbClr>
                    </a:solidFill>
                  </a:tcPr>
                </a:tc>
                <a:tc>
                  <a:txBody>
                    <a:bodyPr/>
                    <a:lstStyle/>
                    <a:p>
                      <a:pPr algn="ctr"/>
                      <a:r>
                        <a:rPr lang="en-US" sz="1800" dirty="0">
                          <a:latin typeface="Gotham Book" pitchFamily="50" charset="0"/>
                        </a:rPr>
                        <a:t>$10,000</a:t>
                      </a:r>
                    </a:p>
                  </a:txBody>
                  <a:tcPr anchor="ctr">
                    <a:solidFill>
                      <a:srgbClr val="6FC5E8">
                        <a:alpha val="50000"/>
                      </a:srgbClr>
                    </a:solidFill>
                  </a:tcPr>
                </a:tc>
                <a:extLst>
                  <a:ext uri="{0D108BD9-81ED-4DB2-BD59-A6C34878D82A}">
                    <a16:rowId xmlns:a16="http://schemas.microsoft.com/office/drawing/2014/main" val="10001"/>
                  </a:ext>
                </a:extLst>
              </a:tr>
              <a:tr h="518291">
                <a:tc>
                  <a:txBody>
                    <a:bodyPr/>
                    <a:lstStyle/>
                    <a:p>
                      <a:r>
                        <a:rPr lang="en-US" sz="1800" dirty="0">
                          <a:latin typeface="Gotham Book" pitchFamily="50" charset="0"/>
                        </a:rPr>
                        <a:t>Raised to Date</a:t>
                      </a:r>
                    </a:p>
                  </a:txBody>
                  <a:tcPr anchor="ctr">
                    <a:solidFill>
                      <a:srgbClr val="6FC5E8"/>
                    </a:solidFill>
                  </a:tcPr>
                </a:tc>
                <a:tc>
                  <a:txBody>
                    <a:bodyPr/>
                    <a:lstStyle/>
                    <a:p>
                      <a:pPr algn="ctr"/>
                      <a:r>
                        <a:rPr lang="en-US" sz="1800" dirty="0">
                          <a:latin typeface="Gotham Book" pitchFamily="50" charset="0"/>
                        </a:rPr>
                        <a:t>$7,500</a:t>
                      </a:r>
                    </a:p>
                  </a:txBody>
                  <a:tcPr anchor="ctr">
                    <a:solidFill>
                      <a:srgbClr val="6FC5E8"/>
                    </a:solidFill>
                  </a:tcPr>
                </a:tc>
                <a:tc>
                  <a:txBody>
                    <a:bodyPr/>
                    <a:lstStyle/>
                    <a:p>
                      <a:pPr algn="ctr"/>
                      <a:r>
                        <a:rPr lang="en-US" sz="1800" dirty="0">
                          <a:latin typeface="Gotham Book" pitchFamily="50" charset="0"/>
                        </a:rPr>
                        <a:t>$7,500</a:t>
                      </a:r>
                    </a:p>
                  </a:txBody>
                  <a:tcPr anchor="ctr">
                    <a:solidFill>
                      <a:srgbClr val="6FC5E8"/>
                    </a:solidFill>
                  </a:tcPr>
                </a:tc>
                <a:tc>
                  <a:txBody>
                    <a:bodyPr/>
                    <a:lstStyle/>
                    <a:p>
                      <a:pPr algn="ctr"/>
                      <a:r>
                        <a:rPr lang="en-US" sz="1800" dirty="0">
                          <a:latin typeface="Gotham Book" pitchFamily="50" charset="0"/>
                        </a:rPr>
                        <a:t>$6,055</a:t>
                      </a:r>
                    </a:p>
                  </a:txBody>
                  <a:tcPr anchor="ctr">
                    <a:solidFill>
                      <a:srgbClr val="6FC5E8"/>
                    </a:solidFill>
                  </a:tcPr>
                </a:tc>
                <a:tc>
                  <a:txBody>
                    <a:bodyPr/>
                    <a:lstStyle/>
                    <a:p>
                      <a:pPr algn="ctr"/>
                      <a:r>
                        <a:rPr lang="en-US" sz="1800" dirty="0">
                          <a:latin typeface="Gotham Book" pitchFamily="50" charset="0"/>
                        </a:rPr>
                        <a:t>$6,650</a:t>
                      </a:r>
                    </a:p>
                  </a:txBody>
                  <a:tcPr anchor="ctr">
                    <a:solidFill>
                      <a:srgbClr val="6FC5E8"/>
                    </a:solidFill>
                  </a:tcPr>
                </a:tc>
                <a:tc>
                  <a:txBody>
                    <a:bodyPr/>
                    <a:lstStyle/>
                    <a:p>
                      <a:pPr algn="ctr"/>
                      <a:r>
                        <a:rPr lang="en-US" sz="1800" dirty="0">
                          <a:latin typeface="Gotham Book" pitchFamily="50" charset="0"/>
                        </a:rPr>
                        <a:t>$6100</a:t>
                      </a:r>
                    </a:p>
                  </a:txBody>
                  <a:tcPr anchor="ctr">
                    <a:solidFill>
                      <a:srgbClr val="6FC5E8"/>
                    </a:solidFill>
                  </a:tcPr>
                </a:tc>
                <a:tc>
                  <a:txBody>
                    <a:bodyPr/>
                    <a:lstStyle/>
                    <a:p>
                      <a:pPr algn="ctr"/>
                      <a:r>
                        <a:rPr lang="en-US" sz="1800" dirty="0">
                          <a:latin typeface="Gotham Book" pitchFamily="50" charset="0"/>
                        </a:rPr>
                        <a:t>$1300</a:t>
                      </a:r>
                    </a:p>
                  </a:txBody>
                  <a:tcPr anchor="ctr">
                    <a:solidFill>
                      <a:srgbClr val="6FC5E8"/>
                    </a:solidFill>
                  </a:tcPr>
                </a:tc>
                <a:tc>
                  <a:txBody>
                    <a:bodyPr/>
                    <a:lstStyle/>
                    <a:p>
                      <a:pPr algn="ctr"/>
                      <a:r>
                        <a:rPr lang="en-US" sz="1800" dirty="0">
                          <a:latin typeface="Gotham Book" pitchFamily="50" charset="0"/>
                        </a:rPr>
                        <a:t>$2300</a:t>
                      </a:r>
                    </a:p>
                  </a:txBody>
                  <a:tcPr anchor="ctr">
                    <a:solidFill>
                      <a:srgbClr val="6FC5E8"/>
                    </a:solidFill>
                  </a:tcPr>
                </a:tc>
                <a:extLst>
                  <a:ext uri="{0D108BD9-81ED-4DB2-BD59-A6C34878D82A}">
                    <a16:rowId xmlns:a16="http://schemas.microsoft.com/office/drawing/2014/main" val="10002"/>
                  </a:ext>
                </a:extLst>
              </a:tr>
            </a:tbl>
          </a:graphicData>
        </a:graphic>
      </p:graphicFrame>
      <p:sp>
        <p:nvSpPr>
          <p:cNvPr id="10" name="Content Placeholder 2"/>
          <p:cNvSpPr txBox="1">
            <a:spLocks/>
          </p:cNvSpPr>
          <p:nvPr/>
        </p:nvSpPr>
        <p:spPr>
          <a:xfrm>
            <a:off x="3184769" y="1339190"/>
            <a:ext cx="4554501" cy="1805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09AD6"/>
                </a:solidFill>
                <a:latin typeface="Gotham Book" pitchFamily="50" charset="0"/>
              </a:rPr>
              <a:t>Projects RHEDC has supported to date:</a:t>
            </a:r>
          </a:p>
          <a:p>
            <a:pPr lvl="1"/>
            <a:r>
              <a:rPr lang="en-US" sz="2000" dirty="0">
                <a:latin typeface="Gotham Book" pitchFamily="50" charset="0"/>
              </a:rPr>
              <a:t>Freedom Walkway</a:t>
            </a:r>
          </a:p>
          <a:p>
            <a:pPr lvl="1"/>
            <a:r>
              <a:rPr lang="en-US" sz="2000" dirty="0">
                <a:latin typeface="Gotham Book" pitchFamily="50" charset="0"/>
              </a:rPr>
              <a:t>Knowledge Park Roundabout</a:t>
            </a:r>
          </a:p>
          <a:p>
            <a:pPr lvl="1"/>
            <a:r>
              <a:rPr lang="en-US" sz="2000" dirty="0">
                <a:latin typeface="Gotham Book" pitchFamily="50" charset="0"/>
              </a:rPr>
              <a:t>Bleachery Interpretive Plan</a:t>
            </a:r>
          </a:p>
          <a:p>
            <a:pPr lvl="1"/>
            <a:r>
              <a:rPr lang="en-US" sz="2000" dirty="0">
                <a:latin typeface="Gotham Book" pitchFamily="50" charset="0"/>
              </a:rPr>
              <a:t>Elk Avenue Art Project</a:t>
            </a:r>
          </a:p>
          <a:p>
            <a:pPr lvl="1"/>
            <a:endParaRPr lang="en-US" sz="2000" dirty="0">
              <a:latin typeface="Gotham Book" pitchFamily="50" charset="0"/>
            </a:endParaRPr>
          </a:p>
        </p:txBody>
      </p:sp>
      <p:sp>
        <p:nvSpPr>
          <p:cNvPr id="2" name="Rectangle 1">
            <a:extLst>
              <a:ext uri="{FF2B5EF4-FFF2-40B4-BE49-F238E27FC236}">
                <a16:creationId xmlns:a16="http://schemas.microsoft.com/office/drawing/2014/main" id="{54879BC0-419F-440F-B721-019B0664F3A1}"/>
              </a:ext>
            </a:extLst>
          </p:cNvPr>
          <p:cNvSpPr/>
          <p:nvPr/>
        </p:nvSpPr>
        <p:spPr>
          <a:xfrm>
            <a:off x="2398643" y="230217"/>
            <a:ext cx="9475305" cy="646331"/>
          </a:xfrm>
          <a:prstGeom prst="rect">
            <a:avLst/>
          </a:prstGeom>
        </p:spPr>
        <p:txBody>
          <a:bodyPr wrap="square">
            <a:spAutoFit/>
          </a:bodyPr>
          <a:lstStyle/>
          <a:p>
            <a:r>
              <a:rPr lang="en-US" i="1" dirty="0"/>
              <a:t>The Barre Mitchell Community Initiatives Fund provides financial support for projects that enhance quality of life and support significant economic development goals in Rock Hill</a:t>
            </a:r>
            <a:endParaRPr lang="en-US" dirty="0"/>
          </a:p>
        </p:txBody>
      </p:sp>
      <p:sp>
        <p:nvSpPr>
          <p:cNvPr id="4" name="TextBox 3">
            <a:extLst>
              <a:ext uri="{FF2B5EF4-FFF2-40B4-BE49-F238E27FC236}">
                <a16:creationId xmlns:a16="http://schemas.microsoft.com/office/drawing/2014/main" id="{32618DDF-64C1-4A4B-8A96-F1E7D0E2C686}"/>
              </a:ext>
            </a:extLst>
          </p:cNvPr>
          <p:cNvSpPr txBox="1"/>
          <p:nvPr/>
        </p:nvSpPr>
        <p:spPr>
          <a:xfrm>
            <a:off x="1703640" y="4557563"/>
            <a:ext cx="8358802" cy="1323439"/>
          </a:xfrm>
          <a:prstGeom prst="rect">
            <a:avLst/>
          </a:prstGeom>
          <a:noFill/>
        </p:spPr>
        <p:txBody>
          <a:bodyPr wrap="square" rtlCol="0">
            <a:spAutoFit/>
          </a:bodyPr>
          <a:lstStyle/>
          <a:p>
            <a:r>
              <a:rPr lang="en-US" sz="2000" b="1" dirty="0"/>
              <a:t>Current Fund Balance: $15,585.73</a:t>
            </a:r>
          </a:p>
          <a:p>
            <a:r>
              <a:rPr lang="en-US" sz="2000" b="1" dirty="0">
                <a:solidFill>
                  <a:srgbClr val="00B0F0"/>
                </a:solidFill>
              </a:rPr>
              <a:t>Planned Expenditures in 2021:</a:t>
            </a:r>
          </a:p>
          <a:p>
            <a:r>
              <a:rPr lang="en-US" sz="2000" dirty="0"/>
              <a:t>Shepard Fairey Mural: $7000</a:t>
            </a:r>
          </a:p>
          <a:p>
            <a:r>
              <a:rPr lang="en-US" sz="2000" dirty="0"/>
              <a:t>Bleachery Heritage Project: $7035.73 </a:t>
            </a:r>
            <a:r>
              <a:rPr lang="en-US" sz="2000" b="1" dirty="0"/>
              <a:t>Remaining balance </a:t>
            </a:r>
            <a:r>
              <a:rPr lang="en-US" sz="2000" dirty="0"/>
              <a:t>$1550.00</a:t>
            </a:r>
          </a:p>
        </p:txBody>
      </p:sp>
    </p:spTree>
    <p:extLst>
      <p:ext uri="{BB962C8B-B14F-4D97-AF65-F5344CB8AC3E}">
        <p14:creationId xmlns:p14="http://schemas.microsoft.com/office/powerpoint/2010/main" val="2323506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56B1-8FAA-4DC6-9762-F03398ACE3CD}"/>
              </a:ext>
            </a:extLst>
          </p:cNvPr>
          <p:cNvSpPr>
            <a:spLocks noGrp="1"/>
          </p:cNvSpPr>
          <p:nvPr>
            <p:ph type="ctrTitle"/>
          </p:nvPr>
        </p:nvSpPr>
        <p:spPr>
          <a:xfrm>
            <a:off x="1874774" y="3822518"/>
            <a:ext cx="9144000" cy="2387600"/>
          </a:xfrm>
        </p:spPr>
        <p:txBody>
          <a:bodyPr>
            <a:normAutofit fontScale="90000"/>
          </a:bodyPr>
          <a:lstStyle/>
          <a:p>
            <a:br>
              <a:rPr lang="en-US" sz="3600" dirty="0">
                <a:solidFill>
                  <a:srgbClr val="00B0F0"/>
                </a:solidFill>
              </a:rPr>
            </a:br>
            <a:r>
              <a:rPr lang="en-US" sz="3600" dirty="0"/>
              <a:t>Contribution form and the link below will again be emailed to Board after this meeting</a:t>
            </a:r>
            <a:br>
              <a:rPr lang="en-US" sz="3600" dirty="0"/>
            </a:br>
            <a:r>
              <a:rPr lang="en-US" sz="3600" b="1" dirty="0">
                <a:solidFill>
                  <a:srgbClr val="00B0F0"/>
                </a:solidFill>
                <a:hlinkClick r:id="rId2">
                  <a:extLst>
                    <a:ext uri="{A12FA001-AC4F-418D-AE19-62706E023703}">
                      <ahyp:hlinkClr xmlns:ahyp="http://schemas.microsoft.com/office/drawing/2018/hyperlinkcolor" val="tx"/>
                    </a:ext>
                  </a:extLst>
                </a:hlinkClick>
              </a:rPr>
              <a:t>https://www.rockhillusa.com/about</a:t>
            </a:r>
            <a:br>
              <a:rPr lang="en-US" sz="3600" b="1" dirty="0">
                <a:solidFill>
                  <a:srgbClr val="00B0F0"/>
                </a:solidFill>
              </a:rPr>
            </a:br>
            <a:r>
              <a:rPr lang="en-US" sz="3600" b="1" dirty="0">
                <a:solidFill>
                  <a:srgbClr val="00B0F0"/>
                </a:solidFill>
                <a:hlinkClick r:id="rId3">
                  <a:extLst>
                    <a:ext uri="{A12FA001-AC4F-418D-AE19-62706E023703}">
                      <ahyp:hlinkClr xmlns:ahyp="http://schemas.microsoft.com/office/drawing/2018/hyperlinkcolor" val="tx"/>
                    </a:ext>
                  </a:extLst>
                </a:hlinkClick>
              </a:rPr>
              <a:t>https://www.onlyinoldtown.com/barremitchell</a:t>
            </a:r>
            <a:br>
              <a:rPr lang="en-US" sz="3600" b="1" dirty="0">
                <a:solidFill>
                  <a:srgbClr val="00B0F0"/>
                </a:solidFill>
              </a:rPr>
            </a:br>
            <a:endParaRPr lang="en-US" sz="3600" b="1" dirty="0">
              <a:solidFill>
                <a:srgbClr val="00B0F0"/>
              </a:solidFill>
            </a:endParaRPr>
          </a:p>
        </p:txBody>
      </p:sp>
      <p:pic>
        <p:nvPicPr>
          <p:cNvPr id="4" name="Picture 3">
            <a:extLst>
              <a:ext uri="{FF2B5EF4-FFF2-40B4-BE49-F238E27FC236}">
                <a16:creationId xmlns:a16="http://schemas.microsoft.com/office/drawing/2014/main" id="{717EFAE3-A3A8-465C-8A5D-D620A9BB9968}"/>
              </a:ext>
            </a:extLst>
          </p:cNvPr>
          <p:cNvPicPr>
            <a:picLocks noChangeAspect="1"/>
          </p:cNvPicPr>
          <p:nvPr/>
        </p:nvPicPr>
        <p:blipFill>
          <a:blip r:embed="rId4"/>
          <a:stretch>
            <a:fillRect/>
          </a:stretch>
        </p:blipFill>
        <p:spPr>
          <a:xfrm>
            <a:off x="527528" y="272811"/>
            <a:ext cx="2047642" cy="1963493"/>
          </a:xfrm>
          <a:prstGeom prst="rect">
            <a:avLst/>
          </a:prstGeom>
        </p:spPr>
      </p:pic>
      <p:sp>
        <p:nvSpPr>
          <p:cNvPr id="5" name="TextBox 4">
            <a:extLst>
              <a:ext uri="{FF2B5EF4-FFF2-40B4-BE49-F238E27FC236}">
                <a16:creationId xmlns:a16="http://schemas.microsoft.com/office/drawing/2014/main" id="{A14F28A1-29BC-47E3-B944-4B35FE85BBDE}"/>
              </a:ext>
            </a:extLst>
          </p:cNvPr>
          <p:cNvSpPr txBox="1"/>
          <p:nvPr/>
        </p:nvSpPr>
        <p:spPr>
          <a:xfrm>
            <a:off x="2325724" y="1665904"/>
            <a:ext cx="8693050" cy="2339102"/>
          </a:xfrm>
          <a:prstGeom prst="rect">
            <a:avLst/>
          </a:prstGeom>
          <a:noFill/>
        </p:spPr>
        <p:txBody>
          <a:bodyPr wrap="square" rtlCol="0">
            <a:spAutoFit/>
          </a:bodyPr>
          <a:lstStyle/>
          <a:p>
            <a:r>
              <a:rPr lang="en-US" sz="3200" dirty="0">
                <a:solidFill>
                  <a:srgbClr val="00B0F0"/>
                </a:solidFill>
              </a:rPr>
              <a:t>Upcoming projects that will require funding:</a:t>
            </a:r>
          </a:p>
          <a:p>
            <a:pPr marL="342900" indent="-342900">
              <a:buAutoNum type="arabicParenR"/>
            </a:pPr>
            <a:r>
              <a:rPr lang="en-US" sz="3200" dirty="0"/>
              <a:t>Continuation of Mural Mile</a:t>
            </a:r>
          </a:p>
          <a:p>
            <a:pPr marL="342900" indent="-342900">
              <a:buAutoNum type="arabicParenR"/>
            </a:pPr>
            <a:r>
              <a:rPr lang="en-US" sz="3200" dirty="0"/>
              <a:t>Third project with WAI</a:t>
            </a:r>
          </a:p>
          <a:p>
            <a:pPr marL="342900" indent="-342900">
              <a:buAutoNum type="arabicParenR"/>
            </a:pPr>
            <a:r>
              <a:rPr lang="en-US" sz="3200" dirty="0"/>
              <a:t>2 projects on the South side-Clinton </a:t>
            </a:r>
            <a:r>
              <a:rPr lang="en-US" sz="3200" dirty="0" err="1"/>
              <a:t>ConNEXTion</a:t>
            </a:r>
            <a:endParaRPr lang="en-US" sz="3200" dirty="0"/>
          </a:p>
          <a:p>
            <a:endParaRPr lang="en-US" dirty="0"/>
          </a:p>
        </p:txBody>
      </p:sp>
      <p:sp>
        <p:nvSpPr>
          <p:cNvPr id="6" name="TextBox 5">
            <a:extLst>
              <a:ext uri="{FF2B5EF4-FFF2-40B4-BE49-F238E27FC236}">
                <a16:creationId xmlns:a16="http://schemas.microsoft.com/office/drawing/2014/main" id="{14DF9C58-7BAE-4C8C-91D3-614E632A4123}"/>
              </a:ext>
            </a:extLst>
          </p:cNvPr>
          <p:cNvSpPr txBox="1"/>
          <p:nvPr/>
        </p:nvSpPr>
        <p:spPr>
          <a:xfrm>
            <a:off x="2772119" y="338393"/>
            <a:ext cx="7349310" cy="1384995"/>
          </a:xfrm>
          <a:prstGeom prst="rect">
            <a:avLst/>
          </a:prstGeom>
          <a:noFill/>
        </p:spPr>
        <p:txBody>
          <a:bodyPr wrap="square" rtlCol="0">
            <a:spAutoFit/>
          </a:bodyPr>
          <a:lstStyle/>
          <a:p>
            <a:r>
              <a:rPr lang="en-US" sz="2800" dirty="0"/>
              <a:t>2021 Goal: 100% Board participation $10,000 in contributions. Raised to date: $2300-up from $750 in October</a:t>
            </a:r>
          </a:p>
        </p:txBody>
      </p:sp>
    </p:spTree>
    <p:extLst>
      <p:ext uri="{BB962C8B-B14F-4D97-AF65-F5344CB8AC3E}">
        <p14:creationId xmlns:p14="http://schemas.microsoft.com/office/powerpoint/2010/main" val="4333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0608-C09B-4461-832C-6E8811625E30}"/>
              </a:ext>
            </a:extLst>
          </p:cNvPr>
          <p:cNvSpPr>
            <a:spLocks noGrp="1"/>
          </p:cNvSpPr>
          <p:nvPr>
            <p:ph type="title"/>
          </p:nvPr>
        </p:nvSpPr>
        <p:spPr>
          <a:xfrm>
            <a:off x="652670" y="2006600"/>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970AEC01-04CC-415F-8615-1242F9EACB66}"/>
              </a:ext>
            </a:extLst>
          </p:cNvPr>
          <p:cNvSpPr>
            <a:spLocks noGrp="1"/>
          </p:cNvSpPr>
          <p:nvPr>
            <p:ph idx="1"/>
          </p:nvPr>
        </p:nvSpPr>
        <p:spPr>
          <a:xfrm>
            <a:off x="652670" y="2991678"/>
            <a:ext cx="10515600" cy="4351338"/>
          </a:xfrm>
        </p:spPr>
        <p:txBody>
          <a:bodyPr/>
          <a:lstStyle/>
          <a:p>
            <a:pPr marL="571500" indent="-571500">
              <a:buFont typeface="+mj-lt"/>
              <a:buAutoNum type="romanUcPeriod"/>
            </a:pPr>
            <a:r>
              <a:rPr lang="en-US" dirty="0"/>
              <a:t>Call to Order and Welcome</a:t>
            </a:r>
          </a:p>
          <a:p>
            <a:pPr marL="571500" indent="-571500">
              <a:buFont typeface="+mj-lt"/>
              <a:buAutoNum type="romanUcPeriod"/>
            </a:pPr>
            <a:r>
              <a:rPr lang="en-US" dirty="0"/>
              <a:t>Approve Minutes of the October 5,2021 Monthly Meeting</a:t>
            </a:r>
          </a:p>
          <a:p>
            <a:pPr marL="571500" indent="-571500">
              <a:buFont typeface="+mj-lt"/>
              <a:buAutoNum type="romanUcPeriod"/>
            </a:pPr>
            <a:r>
              <a:rPr lang="en-US" dirty="0"/>
              <a:t>Reports/Project Updates</a:t>
            </a:r>
          </a:p>
        </p:txBody>
      </p:sp>
      <p:sp>
        <p:nvSpPr>
          <p:cNvPr id="4" name="Title 1">
            <a:extLst>
              <a:ext uri="{FF2B5EF4-FFF2-40B4-BE49-F238E27FC236}">
                <a16:creationId xmlns:a16="http://schemas.microsoft.com/office/drawing/2014/main" id="{7E10B019-3134-4C61-82EF-4867154C8741}"/>
              </a:ext>
            </a:extLst>
          </p:cNvPr>
          <p:cNvSpPr txBox="1">
            <a:spLocks/>
          </p:cNvSpPr>
          <p:nvPr/>
        </p:nvSpPr>
        <p:spPr>
          <a:xfrm>
            <a:off x="523461" y="584200"/>
            <a:ext cx="10515600"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t>Mission:</a:t>
            </a:r>
            <a:r>
              <a:rPr lang="en-US" dirty="0"/>
              <a:t> To benefit Rock Hill economically by fostering increased employment opportunities and by expansion of business and industry; thereby, lessening the burdens of government and combatting community deterioration.</a:t>
            </a:r>
          </a:p>
        </p:txBody>
      </p:sp>
    </p:spTree>
    <p:extLst>
      <p:ext uri="{BB962C8B-B14F-4D97-AF65-F5344CB8AC3E}">
        <p14:creationId xmlns:p14="http://schemas.microsoft.com/office/powerpoint/2010/main" val="338823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CF52-9E2D-425C-9E0E-214FC72DD8A6}"/>
              </a:ext>
            </a:extLst>
          </p:cNvPr>
          <p:cNvSpPr txBox="1">
            <a:spLocks/>
          </p:cNvSpPr>
          <p:nvPr/>
        </p:nvSpPr>
        <p:spPr>
          <a:xfrm>
            <a:off x="768643" y="505674"/>
            <a:ext cx="11423357"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Other Business</a:t>
            </a:r>
            <a:b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lang="en-US" sz="4000" dirty="0">
                <a:solidFill>
                  <a:schemeClr val="accent3"/>
                </a:solidFill>
                <a:effectLst>
                  <a:outerShdw blurRad="38100" dist="38100" dir="2700000" algn="tl">
                    <a:srgbClr val="000000">
                      <a:alpha val="43137"/>
                    </a:srgbClr>
                  </a:outerShdw>
                </a:effectLst>
                <a:latin typeface="Gill Sans MT" panose="020B0502020104020203" pitchFamily="34" charset="0"/>
              </a:rPr>
              <a:t>David Swenson, York County Economic Development</a:t>
            </a:r>
            <a:endParaRPr kumimoji="0" lang="en-US" sz="40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4191467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outdoor, building, sky&#10;&#10;Description automatically generated">
            <a:extLst>
              <a:ext uri="{FF2B5EF4-FFF2-40B4-BE49-F238E27FC236}">
                <a16:creationId xmlns:a16="http://schemas.microsoft.com/office/drawing/2014/main" id="{45440DF8-4972-46F0-A938-9F14D34FDC98}"/>
              </a:ext>
            </a:extLst>
          </p:cNvPr>
          <p:cNvPicPr/>
          <p:nvPr/>
        </p:nvPicPr>
        <p:blipFill rotWithShape="1">
          <a:blip r:embed="rId3" cstate="print">
            <a:extLst>
              <a:ext uri="{28A0092B-C50C-407E-A947-70E740481C1C}">
                <a14:useLocalDpi xmlns:a14="http://schemas.microsoft.com/office/drawing/2010/main" val="0"/>
              </a:ext>
            </a:extLst>
          </a:blip>
          <a:srcRect l="47623" t="44694" r="6206" b="16597"/>
          <a:stretch/>
        </p:blipFill>
        <p:spPr bwMode="auto">
          <a:xfrm>
            <a:off x="0" y="-96503"/>
            <a:ext cx="12192000" cy="6549448"/>
          </a:xfrm>
          <a:prstGeom prst="rect">
            <a:avLst/>
          </a:prstGeom>
          <a:ln>
            <a:noFill/>
          </a:ln>
          <a:extLst>
            <a:ext uri="{53640926-AAD7-44D8-BBD7-CCE9431645EC}">
              <a14:shadowObscured xmlns:a14="http://schemas.microsoft.com/office/drawing/2010/main"/>
            </a:ext>
          </a:extLst>
        </p:spPr>
      </p:pic>
      <p:sp>
        <p:nvSpPr>
          <p:cNvPr id="25" name="Rectangle 24">
            <a:extLst>
              <a:ext uri="{FF2B5EF4-FFF2-40B4-BE49-F238E27FC236}">
                <a16:creationId xmlns:a16="http://schemas.microsoft.com/office/drawing/2014/main" id="{9B109852-F1D4-4829-944D-62478ADD3D9D}"/>
              </a:ext>
            </a:extLst>
          </p:cNvPr>
          <p:cNvSpPr/>
          <p:nvPr/>
        </p:nvSpPr>
        <p:spPr>
          <a:xfrm>
            <a:off x="0" y="6219492"/>
            <a:ext cx="12252960" cy="344704"/>
          </a:xfrm>
          <a:prstGeom prst="rect">
            <a:avLst/>
          </a:prstGeom>
          <a:gradFill flip="none" rotWithShape="1">
            <a:gsLst>
              <a:gs pos="0">
                <a:srgbClr val="101E29">
                  <a:alpha val="18000"/>
                </a:srgbClr>
              </a:gs>
              <a:gs pos="100000">
                <a:srgbClr val="101E2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228600" y="6219492"/>
            <a:ext cx="11521440" cy="329956"/>
          </a:xfrm>
          <a:prstGeom prst="rect">
            <a:avLst/>
          </a:prstGeom>
          <a:noFill/>
          <a:ln w="9525">
            <a:noFill/>
            <a:miter lim="800000"/>
            <a:headEnd/>
            <a:tailEnd/>
          </a:ln>
        </p:spPr>
        <p:txBody>
          <a:bodyPr rot="0" vert="horz" wrap="square" lIns="121915" tIns="60957" rIns="121915" bIns="60957"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133" normalizeH="0" baseline="0" noProof="0" dirty="0">
                <a:ln>
                  <a:noFill/>
                </a:ln>
                <a:solidFill>
                  <a:prstClr val="white"/>
                </a:solidFill>
                <a:effectLst/>
                <a:uLnTx/>
                <a:uFillTx/>
                <a:latin typeface="Corbel" panose="020B0503020204020204" pitchFamily="34" charset="0"/>
                <a:ea typeface="Calibri"/>
                <a:cs typeface="DIN"/>
              </a:rPr>
              <a:t>715 Birkdale Drive | Atlanta, GA 30215 | p  770.716.9544 | info@garnereconomics.com</a:t>
            </a:r>
            <a:endParaRPr kumimoji="0" lang="en-US" sz="1333" b="0" i="0" u="none" strike="noStrike" kern="1200" cap="none" spc="0" normalizeH="0" baseline="0" noProof="0" dirty="0">
              <a:ln>
                <a:noFill/>
              </a:ln>
              <a:solidFill>
                <a:prstClr val="white"/>
              </a:solidFill>
              <a:effectLst/>
              <a:uLnTx/>
              <a:uFillTx/>
              <a:latin typeface="Corbel" panose="020B0503020204020204" pitchFamily="34" charset="0"/>
              <a:ea typeface="Calibri"/>
              <a:cs typeface="Minion Pro"/>
            </a:endParaRPr>
          </a:p>
        </p:txBody>
      </p:sp>
      <p:sp>
        <p:nvSpPr>
          <p:cNvPr id="33" name="Rectangle 32">
            <a:extLst>
              <a:ext uri="{FF2B5EF4-FFF2-40B4-BE49-F238E27FC236}">
                <a16:creationId xmlns:a16="http://schemas.microsoft.com/office/drawing/2014/main" id="{FACB18B6-3EFD-444A-9DC6-D7CCBB69274E}"/>
              </a:ext>
              <a:ext uri="{C183D7F6-B498-43B3-948B-1728B52AA6E4}">
                <adec:decorative xmlns:adec="http://schemas.microsoft.com/office/drawing/2017/decorative" val="1"/>
              </a:ext>
            </a:extLst>
          </p:cNvPr>
          <p:cNvSpPr/>
          <p:nvPr/>
        </p:nvSpPr>
        <p:spPr>
          <a:xfrm>
            <a:off x="7990227" y="-96503"/>
            <a:ext cx="3895090" cy="59436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itle 1">
            <a:extLst>
              <a:ext uri="{FF2B5EF4-FFF2-40B4-BE49-F238E27FC236}">
                <a16:creationId xmlns:a16="http://schemas.microsoft.com/office/drawing/2014/main" id="{E7C677F3-E378-483C-A9E2-A88D2D0AB351}"/>
              </a:ext>
            </a:extLst>
          </p:cNvPr>
          <p:cNvSpPr txBox="1">
            <a:spLocks/>
          </p:cNvSpPr>
          <p:nvPr/>
        </p:nvSpPr>
        <p:spPr bwMode="gray">
          <a:xfrm>
            <a:off x="8329717" y="3909787"/>
            <a:ext cx="2678430" cy="344805"/>
          </a:xfrm>
          <a:prstGeom prst="rect">
            <a:avLst/>
          </a:prstGeom>
        </p:spPr>
        <p:txBody>
          <a:bodyPr vert="horz" lIns="0" tIns="0" rIns="0" bIns="0" rtlCol="0" anchor="b">
            <a:norm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Arial" panose="020B0604020202020204" pitchFamily="34" charset="0"/>
              </a:rPr>
              <a:t>Prepared for: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Text Box 2">
            <a:extLst>
              <a:ext uri="{FF2B5EF4-FFF2-40B4-BE49-F238E27FC236}">
                <a16:creationId xmlns:a16="http://schemas.microsoft.com/office/drawing/2014/main" id="{3F4CD707-5D14-40C3-86D7-43253B30FEC1}"/>
              </a:ext>
            </a:extLst>
          </p:cNvPr>
          <p:cNvSpPr txBox="1">
            <a:spLocks noChangeArrowheads="1"/>
          </p:cNvSpPr>
          <p:nvPr/>
        </p:nvSpPr>
        <p:spPr bwMode="auto">
          <a:xfrm>
            <a:off x="8179496" y="1585595"/>
            <a:ext cx="3570544" cy="189032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YORK COUNTY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FUTURE:</a:t>
            </a:r>
            <a:endParaRPr kumimoji="0" lang="en-US" sz="2800" b="1" i="0" u="none" strike="noStrike" kern="1200" cap="none" spc="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A Bold, High-performing </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orbel" panose="020B0503020204020204" pitchFamily="34" charset="0"/>
                <a:ea typeface="Calibri" panose="020F0502020204030204" pitchFamily="34" charset="0"/>
                <a:cs typeface="Times New Roman" panose="02020603050405020304" pitchFamily="18" charset="0"/>
              </a:rPr>
              <a:t>Economic Development Action Plan Designed To Achieve Success</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6" name="Title 1">
            <a:extLst>
              <a:ext uri="{FF2B5EF4-FFF2-40B4-BE49-F238E27FC236}">
                <a16:creationId xmlns:a16="http://schemas.microsoft.com/office/drawing/2014/main" id="{4A3F1C21-95F0-4D5F-A9BB-D98E07ED211E}"/>
              </a:ext>
            </a:extLst>
          </p:cNvPr>
          <p:cNvSpPr txBox="1">
            <a:spLocks/>
          </p:cNvSpPr>
          <p:nvPr/>
        </p:nvSpPr>
        <p:spPr bwMode="gray">
          <a:xfrm>
            <a:off x="8286236" y="5191782"/>
            <a:ext cx="3155950" cy="438150"/>
          </a:xfrm>
          <a:prstGeom prst="rect">
            <a:avLst/>
          </a:prstGeom>
        </p:spPr>
        <p:txBody>
          <a:bodyPr vert="horz" wrap="square" lIns="0" tIns="0" rIns="0" bIns="0" rtlCol="0" anchor="b">
            <a:noAutofit/>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Arial" panose="020B0604020202020204" pitchFamily="34" charset="0"/>
              </a:rPr>
              <a:t>July 27, 2021</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E1B95064-AF0F-453B-87C1-D064E02F5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324" y="304733"/>
            <a:ext cx="3252895" cy="731520"/>
          </a:xfrm>
          <a:prstGeom prst="rect">
            <a:avLst/>
          </a:prstGeom>
        </p:spPr>
      </p:pic>
      <p:pic>
        <p:nvPicPr>
          <p:cNvPr id="12" name="Picture 11" descr="York County Economic Development - County Government Office in Fort Mill">
            <a:extLst>
              <a:ext uri="{FF2B5EF4-FFF2-40B4-BE49-F238E27FC236}">
                <a16:creationId xmlns:a16="http://schemas.microsoft.com/office/drawing/2014/main" id="{A363CBDD-6864-4F53-91F4-16B61923B56B}"/>
              </a:ext>
            </a:extLst>
          </p:cNvPr>
          <p:cNvPicPr/>
          <p:nvPr/>
        </p:nvPicPr>
        <p:blipFill rotWithShape="1">
          <a:blip r:embed="rId5" cstate="print">
            <a:extLst>
              <a:ext uri="{BEBA8EAE-BF5A-486C-A8C5-ECC9F3942E4B}">
                <a14:imgProps xmlns:a14="http://schemas.microsoft.com/office/drawing/2010/main">
                  <a14:imgLayer r:embed="rId6">
                    <a14:imgEffect>
                      <a14:backgroundRemoval t="9896" b="89974" l="4167" r="96745">
                        <a14:foregroundMark x1="4167" y1="56771" x2="4167" y2="56771"/>
                        <a14:foregroundMark x1="10938" y1="57682" x2="10938" y2="57682"/>
                        <a14:foregroundMark x1="22135" y1="56771" x2="22135" y2="56771"/>
                        <a14:foregroundMark x1="30859" y1="57552" x2="30859" y2="57552"/>
                        <a14:foregroundMark x1="35156" y1="54948" x2="35156" y2="54948"/>
                        <a14:foregroundMark x1="42448" y1="57422" x2="42448" y2="57422"/>
                        <a14:foregroundMark x1="51823" y1="58073" x2="51823" y2="58073"/>
                        <a14:foregroundMark x1="62630" y1="57943" x2="62630" y2="57943"/>
                        <a14:foregroundMark x1="75130" y1="57552" x2="75130" y2="57552"/>
                        <a14:foregroundMark x1="85547" y1="58594" x2="85547" y2="58594"/>
                        <a14:foregroundMark x1="93620" y1="59115" x2="93620" y2="59115"/>
                        <a14:foregroundMark x1="95182" y1="62760" x2="95182" y2="62760"/>
                        <a14:foregroundMark x1="96745" y1="55078" x2="96745" y2="55078"/>
                        <a14:backgroundMark x1="87891" y1="72266" x2="87891" y2="72266"/>
                        <a14:backgroundMark x1="82031" y1="73958" x2="82031" y2="73958"/>
                        <a14:backgroundMark x1="69531" y1="64193" x2="69531" y2="64193"/>
                        <a14:backgroundMark x1="65495" y1="58073" x2="65495" y2="58073"/>
                        <a14:backgroundMark x1="55859" y1="56901" x2="55859" y2="56901"/>
                        <a14:backgroundMark x1="46224" y1="57161" x2="46224" y2="57161"/>
                        <a14:backgroundMark x1="14193" y1="59245" x2="14193" y2="59245"/>
                        <a14:backgroundMark x1="24089" y1="56901" x2="24089" y2="56901"/>
                        <a14:backgroundMark x1="95182" y1="62500" x2="95182" y2="62500"/>
                        <a14:backgroundMark x1="44401" y1="30599" x2="44401" y2="30599"/>
                        <a14:backgroundMark x1="42708" y1="29557" x2="42708" y2="29557"/>
                        <a14:backgroundMark x1="54427" y1="31641" x2="54427" y2="31641"/>
                        <a14:backgroundMark x1="52865" y1="33464" x2="52865" y2="33464"/>
                        <a14:backgroundMark x1="45703" y1="32682" x2="45703" y2="32682"/>
                        <a14:backgroundMark x1="46615" y1="34245" x2="46615" y2="34245"/>
                        <a14:backgroundMark x1="50000" y1="38542" x2="50000" y2="38542"/>
                        <a14:backgroundMark x1="49349" y1="38151" x2="49349" y2="38151"/>
                        <a14:backgroundMark x1="60547" y1="41667" x2="60547" y2="41667"/>
                        <a14:backgroundMark x1="60807" y1="26302" x2="60807" y2="26302"/>
                        <a14:backgroundMark x1="53255" y1="45182" x2="53255" y2="45182"/>
                        <a14:backgroundMark x1="54427" y1="47266" x2="54427" y2="47266"/>
                        <a14:backgroundMark x1="55990" y1="50781" x2="55990" y2="50781"/>
                        <a14:backgroundMark x1="57682" y1="48047" x2="57682" y2="48047"/>
                        <a14:backgroundMark x1="64844" y1="37630" x2="64844" y2="37630"/>
                        <a14:backgroundMark x1="80469" y1="36328" x2="80469" y2="36328"/>
                        <a14:backgroundMark x1="40885" y1="28125" x2="40885" y2="28125"/>
                        <a14:backgroundMark x1="38932" y1="27083" x2="38932" y2="27083"/>
                        <a14:backgroundMark x1="37630" y1="25651" x2="37630" y2="25651"/>
                        <a14:backgroundMark x1="38542" y1="26302" x2="38542" y2="26302"/>
                        <a14:backgroundMark x1="38151" y1="24740" x2="38151" y2="24740"/>
                        <a14:backgroundMark x1="34766" y1="23828" x2="34766" y2="23828"/>
                        <a14:backgroundMark x1="5990" y1="55469" x2="5990" y2="55469"/>
                        <a14:backgroundMark x1="14453" y1="57552" x2="14453" y2="57552"/>
                        <a14:backgroundMark x1="15755" y1="60547" x2="15755" y2="60547"/>
                        <a14:backgroundMark x1="44010" y1="58984" x2="44010" y2="58984"/>
                        <a14:backgroundMark x1="55078" y1="58594" x2="55078" y2="58594"/>
                        <a14:backgroundMark x1="66276" y1="60026" x2="66276" y2="60026"/>
                        <a14:backgroundMark x1="65625" y1="61589" x2="65625" y2="61589"/>
                        <a14:backgroundMark x1="74740" y1="60417" x2="74740" y2="60417"/>
                        <a14:backgroundMark x1="75781" y1="56380" x2="75781" y2="56380"/>
                        <a14:backgroundMark x1="75130" y1="62240" x2="75130" y2="62240"/>
                        <a14:backgroundMark x1="83333" y1="59115" x2="83333" y2="59115"/>
                        <a14:backgroundMark x1="82943" y1="45703" x2="82943" y2="45703"/>
                        <a14:backgroundMark x1="94922" y1="30339" x2="94922" y2="30339"/>
                        <a14:backgroundMark x1="2865" y1="30990" x2="2865" y2="30990"/>
                        <a14:backgroundMark x1="5859" y1="55599" x2="5859" y2="55599"/>
                        <a14:backgroundMark x1="24089" y1="61458" x2="24089" y2="61458"/>
                        <a14:backgroundMark x1="28255" y1="58464" x2="28255" y2="58464"/>
                        <a14:backgroundMark x1="27995" y1="60547" x2="27995" y2="60547"/>
                        <a14:backgroundMark x1="19401" y1="55990" x2="19401" y2="55990"/>
                        <a14:backgroundMark x1="8594" y1="59245" x2="8594" y2="59245"/>
                        <a14:backgroundMark x1="10026" y1="73828" x2="10026" y2="73828"/>
                        <a14:backgroundMark x1="90365" y1="69401" x2="90365" y2="69401"/>
                        <a14:backgroundMark x1="85026" y1="36719" x2="85026" y2="36719"/>
                        <a14:backgroundMark x1="75391" y1="30078" x2="75391" y2="30078"/>
                        <a14:backgroundMark x1="21094" y1="36198" x2="21094" y2="36198"/>
                        <a14:backgroundMark x1="4948" y1="37240" x2="4948" y2="37240"/>
                        <a14:backgroundMark x1="6901" y1="48307" x2="6901" y2="48307"/>
                        <a14:backgroundMark x1="5469" y1="51953" x2="5469" y2="51953"/>
                        <a14:backgroundMark x1="11068" y1="51693" x2="11068" y2="51693"/>
                        <a14:backgroundMark x1="8203" y1="53125" x2="8203" y2="53125"/>
                        <a14:backgroundMark x1="8724" y1="60807" x2="8724" y2="60807"/>
                        <a14:backgroundMark x1="9115" y1="57682" x2="9115" y2="57682"/>
                        <a14:backgroundMark x1="15495" y1="49219" x2="15495" y2="49219"/>
                        <a14:backgroundMark x1="46224" y1="59766" x2="46224" y2="59766"/>
                        <a14:backgroundMark x1="47526" y1="61589" x2="47526" y2="61589"/>
                        <a14:backgroundMark x1="51302" y1="54557" x2="51302" y2="54557"/>
                        <a14:backgroundMark x1="50651" y1="56510" x2="50651" y2="56510"/>
                        <a14:backgroundMark x1="52474" y1="52865" x2="52474" y2="52865"/>
                        <a14:backgroundMark x1="61068" y1="57292" x2="61068" y2="57292"/>
                        <a14:backgroundMark x1="61068" y1="61589" x2="61068" y2="61589"/>
                        <a14:backgroundMark x1="68880" y1="38802" x2="87500" y2="37630"/>
                        <a14:backgroundMark x1="87500" y1="37630" x2="90755" y2="37630"/>
                        <a14:backgroundMark x1="70964" y1="45182" x2="89453" y2="43750"/>
                        <a14:backgroundMark x1="89453" y1="43750" x2="93099" y2="43750"/>
                        <a14:backgroundMark x1="9505" y1="27214" x2="36589" y2="46484"/>
                        <a14:backgroundMark x1="18099" y1="65365" x2="33724" y2="63542"/>
                        <a14:backgroundMark x1="33724" y1="63542" x2="40885" y2="64844"/>
                        <a14:backgroundMark x1="31380" y1="78255" x2="58073" y2="76693"/>
                        <a14:backgroundMark x1="58073" y1="76693" x2="60677" y2="76953"/>
                        <a14:backgroundMark x1="46615" y1="44661" x2="46615" y2="44661"/>
                        <a14:backgroundMark x1="47005" y1="42969" x2="47005" y2="42969"/>
                        <a14:backgroundMark x1="52995" y1="43880" x2="52995" y2="43880"/>
                        <a14:backgroundMark x1="49219" y1="22786" x2="49219" y2="22786"/>
                        <a14:backgroundMark x1="57292" y1="29167" x2="57292" y2="29167"/>
                      </a14:backgroundRemoval>
                    </a14:imgEffect>
                  </a14:imgLayer>
                </a14:imgProps>
              </a:ext>
              <a:ext uri="{28A0092B-C50C-407E-A947-70E740481C1C}">
                <a14:useLocalDpi xmlns:a14="http://schemas.microsoft.com/office/drawing/2010/main" val="0"/>
              </a:ext>
            </a:extLst>
          </a:blip>
          <a:srcRect t="18750" b="33681"/>
          <a:stretch/>
        </p:blipFill>
        <p:spPr bwMode="auto">
          <a:xfrm>
            <a:off x="8841896" y="3827874"/>
            <a:ext cx="2743200" cy="13049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530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937" y="274639"/>
            <a:ext cx="11400195" cy="1143000"/>
          </a:xfrm>
        </p:spPr>
        <p:txBody>
          <a:bodyPr>
            <a:normAutofit/>
          </a:bodyPr>
          <a:lstStyle/>
          <a:p>
            <a:r>
              <a:rPr lang="en-US" dirty="0"/>
              <a:t>Project Process</a:t>
            </a:r>
          </a:p>
        </p:txBody>
      </p:sp>
      <p:sp>
        <p:nvSpPr>
          <p:cNvPr id="4" name="TextBox 3"/>
          <p:cNvSpPr txBox="1"/>
          <p:nvPr/>
        </p:nvSpPr>
        <p:spPr>
          <a:xfrm>
            <a:off x="390692" y="4366698"/>
            <a:ext cx="3120056" cy="430881"/>
          </a:xfrm>
          <a:prstGeom prst="rect">
            <a:avLst/>
          </a:prstGeom>
          <a:noFill/>
        </p:spPr>
        <p:txBody>
          <a:bodyPr wrap="square" lIns="121915" tIns="60957" rIns="121915" bIns="6095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Discovery</a:t>
            </a:r>
          </a:p>
        </p:txBody>
      </p:sp>
      <p:sp>
        <p:nvSpPr>
          <p:cNvPr id="9" name="Rectangle 8"/>
          <p:cNvSpPr/>
          <p:nvPr/>
        </p:nvSpPr>
        <p:spPr>
          <a:xfrm>
            <a:off x="762000" y="2616994"/>
            <a:ext cx="2377440" cy="9106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Demographic, Economic, Labor, and Community Indicators</a:t>
            </a:r>
          </a:p>
        </p:txBody>
      </p:sp>
      <p:sp>
        <p:nvSpPr>
          <p:cNvPr id="10" name="Rectangle 9"/>
          <p:cNvSpPr/>
          <p:nvPr/>
        </p:nvSpPr>
        <p:spPr>
          <a:xfrm>
            <a:off x="762000" y="3586150"/>
            <a:ext cx="2377440" cy="64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Community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Engagement</a:t>
            </a:r>
          </a:p>
        </p:txBody>
      </p:sp>
      <p:sp>
        <p:nvSpPr>
          <p:cNvPr id="12" name="Rectangle 11"/>
          <p:cNvSpPr/>
          <p:nvPr/>
        </p:nvSpPr>
        <p:spPr>
          <a:xfrm>
            <a:off x="762000" y="1826934"/>
            <a:ext cx="2377440"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Site Visit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Assets &amp; Challenges Assessment</a:t>
            </a:r>
          </a:p>
        </p:txBody>
      </p:sp>
      <p:sp>
        <p:nvSpPr>
          <p:cNvPr id="24" name="TextBox 23"/>
          <p:cNvSpPr txBox="1"/>
          <p:nvPr/>
        </p:nvSpPr>
        <p:spPr>
          <a:xfrm>
            <a:off x="5284233" y="4366698"/>
            <a:ext cx="1166336" cy="430881"/>
          </a:xfrm>
          <a:prstGeom prst="rect">
            <a:avLst/>
          </a:prstGeom>
          <a:noFill/>
        </p:spPr>
        <p:txBody>
          <a:bodyPr wrap="none" lIns="121915" tIns="60957" rIns="121915" bIns="6095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Analysis</a:t>
            </a:r>
          </a:p>
        </p:txBody>
      </p:sp>
      <p:sp>
        <p:nvSpPr>
          <p:cNvPr id="25" name="TextBox 24"/>
          <p:cNvSpPr txBox="1"/>
          <p:nvPr/>
        </p:nvSpPr>
        <p:spPr>
          <a:xfrm>
            <a:off x="8681254" y="4077449"/>
            <a:ext cx="2377440" cy="738658"/>
          </a:xfrm>
          <a:prstGeom prst="rect">
            <a:avLst/>
          </a:prstGeom>
          <a:noFill/>
        </p:spPr>
        <p:txBody>
          <a:bodyPr wrap="square" lIns="121915" tIns="60957" rIns="121915" bIns="6095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Strategy &amp; Recommendations</a:t>
            </a:r>
          </a:p>
        </p:txBody>
      </p:sp>
      <p:sp>
        <p:nvSpPr>
          <p:cNvPr id="27" name="Rectangle 26"/>
          <p:cNvSpPr/>
          <p:nvPr/>
        </p:nvSpPr>
        <p:spPr>
          <a:xfrm>
            <a:off x="4678680" y="1826934"/>
            <a:ext cx="237744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Discovery Analysis</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4678680" y="2622999"/>
            <a:ext cx="2377440" cy="77724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Benchmarking </a:t>
            </a:r>
          </a:p>
        </p:txBody>
      </p:sp>
      <p:sp>
        <p:nvSpPr>
          <p:cNvPr id="34" name="Rectangle 33"/>
          <p:cNvSpPr/>
          <p:nvPr/>
        </p:nvSpPr>
        <p:spPr>
          <a:xfrm>
            <a:off x="8595360" y="2829503"/>
            <a:ext cx="237744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Strategy Recommendations to achieve success </a:t>
            </a:r>
          </a:p>
        </p:txBody>
      </p:sp>
      <p:sp>
        <p:nvSpPr>
          <p:cNvPr id="35" name="Rectangle 34"/>
          <p:cNvSpPr/>
          <p:nvPr/>
        </p:nvSpPr>
        <p:spPr>
          <a:xfrm>
            <a:off x="8595360" y="1826934"/>
            <a:ext cx="237744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Confirm &amp; Refine Target Business Sectors</a:t>
            </a:r>
          </a:p>
        </p:txBody>
      </p:sp>
      <p:sp>
        <p:nvSpPr>
          <p:cNvPr id="22" name="Rectangle 21">
            <a:extLst>
              <a:ext uri="{FF2B5EF4-FFF2-40B4-BE49-F238E27FC236}">
                <a16:creationId xmlns:a16="http://schemas.microsoft.com/office/drawing/2014/main" id="{2C24D98B-0441-424D-8559-CAF47EC87CCB}"/>
              </a:ext>
            </a:extLst>
          </p:cNvPr>
          <p:cNvSpPr/>
          <p:nvPr/>
        </p:nvSpPr>
        <p:spPr>
          <a:xfrm>
            <a:off x="4678680" y="3464784"/>
            <a:ext cx="2377440" cy="77724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Business Sector Analysis</a:t>
            </a:r>
          </a:p>
        </p:txBody>
      </p:sp>
      <p:sp>
        <p:nvSpPr>
          <p:cNvPr id="41" name="Rectangle 40">
            <a:extLst>
              <a:ext uri="{FF2B5EF4-FFF2-40B4-BE49-F238E27FC236}">
                <a16:creationId xmlns:a16="http://schemas.microsoft.com/office/drawing/2014/main" id="{CAF48B52-EF6F-447C-A13A-98A5961A62C3}"/>
              </a:ext>
            </a:extLst>
          </p:cNvPr>
          <p:cNvSpPr/>
          <p:nvPr/>
        </p:nvSpPr>
        <p:spPr>
          <a:xfrm>
            <a:off x="9194545" y="5566984"/>
            <a:ext cx="2706587"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YORK COUNTY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 Bold, High-Performing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Economic Development Action Plan Designed to Achieve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97491E41-DE16-49F5-BC80-0F603A29DBB5}"/>
              </a:ext>
            </a:extLst>
          </p:cNvPr>
          <p:cNvPicPr>
            <a:picLocks noChangeAspect="1"/>
          </p:cNvPicPr>
          <p:nvPr/>
        </p:nvPicPr>
        <p:blipFill>
          <a:blip r:embed="rId3"/>
          <a:stretch>
            <a:fillRect/>
          </a:stretch>
        </p:blipFill>
        <p:spPr>
          <a:xfrm>
            <a:off x="8375365" y="5480630"/>
            <a:ext cx="605820" cy="736978"/>
          </a:xfrm>
          <a:prstGeom prst="rect">
            <a:avLst/>
          </a:prstGeom>
        </p:spPr>
      </p:pic>
      <p:cxnSp>
        <p:nvCxnSpPr>
          <p:cNvPr id="37" name="Straight Connector 36">
            <a:extLst>
              <a:ext uri="{FF2B5EF4-FFF2-40B4-BE49-F238E27FC236}">
                <a16:creationId xmlns:a16="http://schemas.microsoft.com/office/drawing/2014/main" id="{09CC65F6-B6DA-4D4E-8556-5621ADE26AB3}"/>
              </a:ext>
            </a:extLst>
          </p:cNvPr>
          <p:cNvCxnSpPr>
            <a:cxnSpLocks/>
          </p:cNvCxnSpPr>
          <p:nvPr/>
        </p:nvCxnSpPr>
        <p:spPr>
          <a:xfrm>
            <a:off x="304800" y="5105400"/>
            <a:ext cx="11092961" cy="0"/>
          </a:xfrm>
          <a:prstGeom prst="line">
            <a:avLst/>
          </a:prstGeom>
          <a:ln w="57150" cap="flat" cmpd="sng" algn="ctr">
            <a:solidFill>
              <a:schemeClr val="tx1">
                <a:lumMod val="50000"/>
                <a:lumOff val="50000"/>
              </a:schemeClr>
            </a:solidFill>
            <a:prstDash val="solid"/>
            <a:round/>
            <a:headEnd type="oval" w="med" len="med"/>
            <a:tailEnd type="stealth" w="med" len="med"/>
          </a:ln>
        </p:spPr>
        <p:style>
          <a:lnRef idx="0">
            <a:scrgbClr r="0" g="0" b="0"/>
          </a:lnRef>
          <a:fillRef idx="0">
            <a:scrgbClr r="0" g="0" b="0"/>
          </a:fillRef>
          <a:effectRef idx="0">
            <a:scrgbClr r="0" g="0" b="0"/>
          </a:effectRef>
          <a:fontRef idx="minor">
            <a:schemeClr val="tx1"/>
          </a:fontRef>
        </p:style>
      </p:cxnSp>
      <p:sp>
        <p:nvSpPr>
          <p:cNvPr id="38" name="Flowchart: Connector 37">
            <a:extLst>
              <a:ext uri="{FF2B5EF4-FFF2-40B4-BE49-F238E27FC236}">
                <a16:creationId xmlns:a16="http://schemas.microsoft.com/office/drawing/2014/main" id="{FFA57E14-DC4C-46D7-98A4-4FE0DC45E6E0}"/>
              </a:ext>
            </a:extLst>
          </p:cNvPr>
          <p:cNvSpPr/>
          <p:nvPr/>
        </p:nvSpPr>
        <p:spPr>
          <a:xfrm>
            <a:off x="1769725" y="4922253"/>
            <a:ext cx="411480" cy="411480"/>
          </a:xfrm>
          <a:prstGeom prst="flowChartConnector">
            <a:avLst/>
          </a:prstGeom>
          <a:ln>
            <a:noFill/>
          </a:ln>
          <a:effectLst>
            <a:outerShdw blurRad="50800" dist="38100" dir="2700000" algn="t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8" name="Flowchart: Connector 47">
            <a:extLst>
              <a:ext uri="{FF2B5EF4-FFF2-40B4-BE49-F238E27FC236}">
                <a16:creationId xmlns:a16="http://schemas.microsoft.com/office/drawing/2014/main" id="{99735A85-43D9-453F-9D5F-62170AA7D30D}"/>
              </a:ext>
            </a:extLst>
          </p:cNvPr>
          <p:cNvSpPr/>
          <p:nvPr/>
        </p:nvSpPr>
        <p:spPr>
          <a:xfrm>
            <a:off x="5684519" y="4922253"/>
            <a:ext cx="365760" cy="365760"/>
          </a:xfrm>
          <a:prstGeom prst="flowChartConnector">
            <a:avLst/>
          </a:prstGeom>
          <a:solidFill>
            <a:schemeClr val="accent6"/>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Flowchart: Connector 48">
            <a:extLst>
              <a:ext uri="{FF2B5EF4-FFF2-40B4-BE49-F238E27FC236}">
                <a16:creationId xmlns:a16="http://schemas.microsoft.com/office/drawing/2014/main" id="{9DCE6279-F965-4521-8852-34F9E6DAFB21}"/>
              </a:ext>
            </a:extLst>
          </p:cNvPr>
          <p:cNvSpPr/>
          <p:nvPr/>
        </p:nvSpPr>
        <p:spPr>
          <a:xfrm>
            <a:off x="9601200" y="4922253"/>
            <a:ext cx="411480" cy="411480"/>
          </a:xfrm>
          <a:prstGeom prst="flowChartConnector">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Arrow: Down 60">
            <a:extLst>
              <a:ext uri="{FF2B5EF4-FFF2-40B4-BE49-F238E27FC236}">
                <a16:creationId xmlns:a16="http://schemas.microsoft.com/office/drawing/2014/main" id="{BE49A047-7551-4E44-82CB-D2203FF50082}"/>
              </a:ext>
            </a:extLst>
          </p:cNvPr>
          <p:cNvSpPr/>
          <p:nvPr/>
        </p:nvSpPr>
        <p:spPr>
          <a:xfrm rot="16200000">
            <a:off x="7805756" y="5632260"/>
            <a:ext cx="533400" cy="433717"/>
          </a:xfrm>
          <a:prstGeom prst="downArrow">
            <a:avLst/>
          </a:prstGeom>
          <a:noFill/>
          <a:ln w="28575" cap="flat" cmpd="sng" algn="ctr">
            <a:solidFill>
              <a:srgbClr val="46464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4" name="Picture 63">
            <a:extLst>
              <a:ext uri="{FF2B5EF4-FFF2-40B4-BE49-F238E27FC236}">
                <a16:creationId xmlns:a16="http://schemas.microsoft.com/office/drawing/2014/main" id="{10DB082E-8C3D-4FA3-8211-7A8DBA0D278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60835" y="4924425"/>
            <a:ext cx="429260" cy="409575"/>
          </a:xfrm>
          <a:prstGeom prst="rect">
            <a:avLst/>
          </a:prstGeom>
        </p:spPr>
      </p:pic>
      <p:pic>
        <p:nvPicPr>
          <p:cNvPr id="66" name="Picture 65">
            <a:extLst>
              <a:ext uri="{FF2B5EF4-FFF2-40B4-BE49-F238E27FC236}">
                <a16:creationId xmlns:a16="http://schemas.microsoft.com/office/drawing/2014/main" id="{AA23DEDF-D833-486D-878E-E0AEAFC2583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666740" y="4906496"/>
            <a:ext cx="429260" cy="409575"/>
          </a:xfrm>
          <a:prstGeom prst="rect">
            <a:avLst/>
          </a:prstGeom>
        </p:spPr>
      </p:pic>
      <p:pic>
        <p:nvPicPr>
          <p:cNvPr id="67" name="Picture 66">
            <a:extLst>
              <a:ext uri="{FF2B5EF4-FFF2-40B4-BE49-F238E27FC236}">
                <a16:creationId xmlns:a16="http://schemas.microsoft.com/office/drawing/2014/main" id="{69E8C5FA-6C38-4859-A58B-BE8680AE3A9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599314" y="4924158"/>
            <a:ext cx="429260" cy="409575"/>
          </a:xfrm>
          <a:prstGeom prst="rect">
            <a:avLst/>
          </a:prstGeom>
        </p:spPr>
      </p:pic>
      <p:sp>
        <p:nvSpPr>
          <p:cNvPr id="26" name="Arrow: Down 25">
            <a:extLst>
              <a:ext uri="{FF2B5EF4-FFF2-40B4-BE49-F238E27FC236}">
                <a16:creationId xmlns:a16="http://schemas.microsoft.com/office/drawing/2014/main" id="{36255ADE-B1C6-4570-9E7A-EAA7E0D8E849}"/>
              </a:ext>
            </a:extLst>
          </p:cNvPr>
          <p:cNvSpPr/>
          <p:nvPr/>
        </p:nvSpPr>
        <p:spPr>
          <a:xfrm rot="16200000">
            <a:off x="2872740" y="5632260"/>
            <a:ext cx="533400" cy="433717"/>
          </a:xfrm>
          <a:prstGeom prst="downArrow">
            <a:avLst/>
          </a:prstGeom>
          <a:noFill/>
          <a:ln w="28575" cap="flat" cmpd="sng" algn="ctr">
            <a:solidFill>
              <a:srgbClr val="464646"/>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5010C534-6161-4C09-BAA0-A40FC4D1283E}"/>
              </a:ext>
            </a:extLst>
          </p:cNvPr>
          <p:cNvPicPr>
            <a:picLocks noChangeAspect="1"/>
          </p:cNvPicPr>
          <p:nvPr/>
        </p:nvPicPr>
        <p:blipFill>
          <a:blip r:embed="rId3"/>
          <a:stretch>
            <a:fillRect/>
          </a:stretch>
        </p:blipFill>
        <p:spPr>
          <a:xfrm>
            <a:off x="3513726" y="5480629"/>
            <a:ext cx="605820" cy="736978"/>
          </a:xfrm>
          <a:prstGeom prst="rect">
            <a:avLst/>
          </a:prstGeom>
        </p:spPr>
      </p:pic>
      <p:sp>
        <p:nvSpPr>
          <p:cNvPr id="30" name="Rectangle 29">
            <a:extLst>
              <a:ext uri="{FF2B5EF4-FFF2-40B4-BE49-F238E27FC236}">
                <a16:creationId xmlns:a16="http://schemas.microsoft.com/office/drawing/2014/main" id="{25C6A629-EB70-409C-B523-9243DD9094A2}"/>
              </a:ext>
            </a:extLst>
          </p:cNvPr>
          <p:cNvSpPr/>
          <p:nvPr/>
        </p:nvSpPr>
        <p:spPr>
          <a:xfrm>
            <a:off x="4276974" y="5494836"/>
            <a:ext cx="2173596"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YORK COUNTY Competitive Realities Report</a:t>
            </a:r>
          </a:p>
        </p:txBody>
      </p:sp>
    </p:spTree>
    <p:extLst>
      <p:ext uri="{BB962C8B-B14F-4D97-AF65-F5344CB8AC3E}">
        <p14:creationId xmlns:p14="http://schemas.microsoft.com/office/powerpoint/2010/main" val="15450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1" grpId="0" animBg="1"/>
      <p:bldP spid="26"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05000"/>
            <a:ext cx="121920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p:cNvSpPr txBox="1">
            <a:spLocks/>
          </p:cNvSpPr>
          <p:nvPr/>
        </p:nvSpPr>
        <p:spPr>
          <a:xfrm>
            <a:off x="2977525" y="2813856"/>
            <a:ext cx="5105400" cy="1268506"/>
          </a:xfrm>
          <a:prstGeom prst="rect">
            <a:avLst/>
          </a:prstGeom>
        </p:spPr>
        <p:txBody>
          <a:bodyPr lIns="121915" tIns="60957" rIns="121915" bIns="60957">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uLnTx/>
                <a:uFillTx/>
                <a:latin typeface="Corbel" panose="020B0503020204020204" pitchFamily="34" charset="0"/>
                <a:ea typeface="+mj-ea"/>
                <a:cs typeface="+mj-cs"/>
              </a:rPr>
              <a:t>Key Findings</a:t>
            </a:r>
          </a:p>
        </p:txBody>
      </p:sp>
      <p:pic>
        <p:nvPicPr>
          <p:cNvPr id="3" name="Picture 2">
            <a:extLst>
              <a:ext uri="{FF2B5EF4-FFF2-40B4-BE49-F238E27FC236}">
                <a16:creationId xmlns:a16="http://schemas.microsoft.com/office/drawing/2014/main" id="{D43750F9-43FA-41D3-9DAD-E73F5C3C16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3278" y="2438400"/>
            <a:ext cx="1300722" cy="1268506"/>
          </a:xfrm>
          <a:prstGeom prst="rect">
            <a:avLst/>
          </a:prstGeom>
        </p:spPr>
      </p:pic>
    </p:spTree>
    <p:extLst>
      <p:ext uri="{BB962C8B-B14F-4D97-AF65-F5344CB8AC3E}">
        <p14:creationId xmlns:p14="http://schemas.microsoft.com/office/powerpoint/2010/main" val="10218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C0A2-D3FC-413F-8130-616B0E2AD121}"/>
              </a:ext>
            </a:extLst>
          </p:cNvPr>
          <p:cNvSpPr>
            <a:spLocks noGrp="1"/>
          </p:cNvSpPr>
          <p:nvPr>
            <p:ph type="title"/>
          </p:nvPr>
        </p:nvSpPr>
        <p:spPr>
          <a:xfrm>
            <a:off x="609600" y="274638"/>
            <a:ext cx="5943600" cy="1143000"/>
          </a:xfrm>
        </p:spPr>
        <p:txBody>
          <a:bodyPr>
            <a:normAutofit/>
          </a:bodyPr>
          <a:lstStyle/>
          <a:p>
            <a:r>
              <a:rPr lang="en-US" dirty="0"/>
              <a:t>Stakeholder Engagement</a:t>
            </a:r>
          </a:p>
        </p:txBody>
      </p:sp>
      <p:sp>
        <p:nvSpPr>
          <p:cNvPr id="14" name="TextBox 13">
            <a:extLst>
              <a:ext uri="{FF2B5EF4-FFF2-40B4-BE49-F238E27FC236}">
                <a16:creationId xmlns:a16="http://schemas.microsoft.com/office/drawing/2014/main" id="{B5DD9F17-1E7E-41D0-96E1-2B47185BE856}"/>
              </a:ext>
            </a:extLst>
          </p:cNvPr>
          <p:cNvSpPr txBox="1"/>
          <p:nvPr/>
        </p:nvSpPr>
        <p:spPr>
          <a:xfrm>
            <a:off x="5907315" y="1529691"/>
            <a:ext cx="54864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9BBB59"/>
                </a:solidFill>
                <a:effectLst/>
                <a:uLnTx/>
                <a:uFillTx/>
                <a:latin typeface="Calibri" panose="020F0502020204030204" pitchFamily="34" charset="0"/>
                <a:ea typeface="Times New Roman" panose="02020603050405020304" pitchFamily="18" charset="0"/>
                <a:cs typeface="Times New Roman" panose="02020603050405020304" pitchFamily="18" charset="0"/>
              </a:rPr>
              <a:t>Continued strong business climate</a:t>
            </a:r>
          </a:p>
        </p:txBody>
      </p:sp>
      <p:grpSp>
        <p:nvGrpSpPr>
          <p:cNvPr id="7" name="Group 6">
            <a:extLst>
              <a:ext uri="{FF2B5EF4-FFF2-40B4-BE49-F238E27FC236}">
                <a16:creationId xmlns:a16="http://schemas.microsoft.com/office/drawing/2014/main" id="{5F8D77F1-8B6C-45A8-83EE-3C4DA99BEAD8}"/>
              </a:ext>
            </a:extLst>
          </p:cNvPr>
          <p:cNvGrpSpPr/>
          <p:nvPr/>
        </p:nvGrpSpPr>
        <p:grpSpPr>
          <a:xfrm>
            <a:off x="701712" y="1772130"/>
            <a:ext cx="3578142" cy="3416319"/>
            <a:chOff x="444817" y="-347478"/>
            <a:chExt cx="2312233" cy="2675710"/>
          </a:xfrm>
        </p:grpSpPr>
        <p:sp>
          <p:nvSpPr>
            <p:cNvPr id="8" name="Rectangle 7">
              <a:extLst>
                <a:ext uri="{FF2B5EF4-FFF2-40B4-BE49-F238E27FC236}">
                  <a16:creationId xmlns:a16="http://schemas.microsoft.com/office/drawing/2014/main" id="{141964AC-872C-495A-8593-C48CEB408016}"/>
                </a:ext>
              </a:extLst>
            </p:cNvPr>
            <p:cNvSpPr/>
            <p:nvPr/>
          </p:nvSpPr>
          <p:spPr>
            <a:xfrm>
              <a:off x="444817" y="1371767"/>
              <a:ext cx="1264700" cy="956465"/>
            </a:xfrm>
            <a:prstGeom prst="rect">
              <a:avLst/>
            </a:prstGeom>
            <a:solidFill>
              <a:schemeClr val="accent6"/>
            </a:solidFill>
            <a:ln>
              <a:noFill/>
            </a:ln>
          </p:spPr>
          <p:style>
            <a:lnRef idx="3">
              <a:schemeClr val="lt1"/>
            </a:lnRef>
            <a:fillRef idx="1">
              <a:schemeClr val="accent2"/>
            </a:fillRef>
            <a:effectRef idx="1">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2200" b="1" i="0" u="none" strike="noStrike" kern="1200" cap="none" spc="0" normalizeH="0" baseline="0" noProof="0" dirty="0">
                  <a:ln>
                    <a:noFill/>
                  </a:ln>
                  <a:solidFill>
                    <a:srgbClr val="FFFFFF"/>
                  </a:solidFill>
                  <a:effectLst/>
                  <a:uLnTx/>
                  <a:uFillTx/>
                  <a:latin typeface="Arial Black" panose="020B0A04020102020204" pitchFamily="34" charset="0"/>
                  <a:ea typeface="Calibri" panose="020F0502020204030204" pitchFamily="34" charset="0"/>
                  <a:cs typeface="Calibri" panose="020F0502020204030204" pitchFamily="34" charset="0"/>
                </a:rPr>
                <a:t>135 </a:t>
              </a:r>
              <a:endParaRPr kumimoji="0" lang="en-US" sz="1100" b="0" i="0" u="none" strike="noStrike" kern="1200" cap="none" spc="0" normalizeH="0" baseline="0" noProof="0" dirty="0">
                <a:ln>
                  <a:noFill/>
                </a:ln>
                <a:solidFill>
                  <a:prstClr val="white"/>
                </a:solidFill>
                <a:effectLst/>
                <a:uLnTx/>
                <a:uFillTx/>
                <a:latin typeface="Arial Black" panose="020B0A0402010202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300" b="1"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E-Survey </a:t>
              </a: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300" b="1"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Responses</a:t>
              </a:r>
              <a:endParaRPr kumimoji="0" lang="en-US" sz="13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995B462-C283-4299-9DAB-6A3783CF68AD}"/>
                </a:ext>
              </a:extLst>
            </p:cNvPr>
            <p:cNvSpPr/>
            <p:nvPr/>
          </p:nvSpPr>
          <p:spPr>
            <a:xfrm>
              <a:off x="444817" y="913193"/>
              <a:ext cx="2312233" cy="379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800" b="1"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County Council Interviews</a:t>
              </a:r>
              <a:endParaRPr kumimoji="0" lang="en-US" sz="16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405C4311-B199-4E88-9A40-1D84E017E0D5}"/>
                </a:ext>
              </a:extLst>
            </p:cNvPr>
            <p:cNvSpPr/>
            <p:nvPr/>
          </p:nvSpPr>
          <p:spPr>
            <a:xfrm>
              <a:off x="1780533" y="1371767"/>
              <a:ext cx="975818" cy="956465"/>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2200" b="1" i="0" u="none" strike="noStrike" kern="1200" cap="none" spc="0" normalizeH="0" baseline="0" noProof="0" dirty="0">
                  <a:ln>
                    <a:noFill/>
                  </a:ln>
                  <a:solidFill>
                    <a:srgbClr val="FFFFFF"/>
                  </a:solidFill>
                  <a:effectLst/>
                  <a:uLnTx/>
                  <a:uFillTx/>
                  <a:latin typeface="Arial Black" panose="020B0A04020102020204" pitchFamily="34" charset="0"/>
                  <a:ea typeface="Calibri" panose="020F0502020204030204" pitchFamily="34" charset="0"/>
                  <a:cs typeface="Calibri" panose="020F0502020204030204" pitchFamily="34" charset="0"/>
                </a:rPr>
                <a:t>5</a:t>
              </a:r>
              <a:r>
                <a:rPr kumimoji="0" lang="en-US" sz="2200" b="1" i="0" u="none" strike="noStrike" kern="1200" cap="none" spc="0" normalizeH="0" baseline="0" noProof="0" dirty="0">
                  <a:ln>
                    <a:noFill/>
                  </a:ln>
                  <a:solidFill>
                    <a:srgbClr val="FFFFFF"/>
                  </a:solidFill>
                  <a:effectLst/>
                  <a:uLnTx/>
                  <a:uFillTx/>
                  <a:latin typeface="DIN 1451 Mittelschrift" panose="020B0603050302020204" pitchFamily="34" charset="0"/>
                  <a:ea typeface="Calibri" panose="020F0502020204030204" pitchFamily="34" charset="0"/>
                  <a:cs typeface="Calibri" panose="020F0502020204030204" pitchFamily="34" charset="0"/>
                </a:rPr>
                <a:t> </a:t>
              </a:r>
              <a:endParaRPr kumimoji="0" lang="en-US" sz="11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300" b="1"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Focus </a:t>
              </a: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300" b="1" i="0" u="none" strike="noStrike" kern="1200" cap="none" spc="0" normalizeH="0" baseline="0" noProof="0" dirty="0">
                  <a:ln>
                    <a:noFill/>
                  </a:ln>
                  <a:solidFill>
                    <a:srgbClr val="FFFFFF"/>
                  </a:solidFill>
                  <a:effectLst/>
                  <a:uLnTx/>
                  <a:uFillTx/>
                  <a:latin typeface="Calibri"/>
                  <a:ea typeface="Calibri" panose="020F0502020204030204" pitchFamily="34" charset="0"/>
                  <a:cs typeface="Calibri" panose="020F0502020204030204" pitchFamily="34" charset="0"/>
                </a:rPr>
                <a:t>Groups</a:t>
              </a:r>
              <a:endParaRPr kumimoji="0" lang="en-US" sz="13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41FEC24-9817-42FB-8572-29F4DEB5868F}"/>
                </a:ext>
              </a:extLst>
            </p:cNvPr>
            <p:cNvSpPr/>
            <p:nvPr/>
          </p:nvSpPr>
          <p:spPr>
            <a:xfrm>
              <a:off x="444817" y="-347478"/>
              <a:ext cx="2311535" cy="1210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22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Calibri" panose="020F0502020204030204" pitchFamily="34" charset="0"/>
                </a:rPr>
                <a:t>212</a:t>
              </a: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8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Total </a:t>
              </a:r>
            </a:p>
            <a:p>
              <a:pPr marL="0" marR="0" lvl="0" indent="0" algn="ctr" defTabSz="914400" rtl="0" eaLnBrk="1" fontAlgn="auto" latinLnBrk="0" hangingPunct="1">
                <a:lnSpc>
                  <a:spcPct val="107000"/>
                </a:lnSpc>
                <a:spcBef>
                  <a:spcPts val="0"/>
                </a:spcBef>
                <a:spcAft>
                  <a:spcPts val="0"/>
                </a:spcAft>
                <a:buClrTx/>
                <a:buSzTx/>
                <a:buFontTx/>
                <a:buNone/>
                <a:tabLst>
                  <a:tab pos="571500" algn="ctr"/>
                  <a:tab pos="1600200" algn="ctr"/>
                  <a:tab pos="4572000" algn="ctr"/>
                </a:tabLst>
                <a:defRPr/>
              </a:pPr>
              <a:r>
                <a:rPr kumimoji="0" lang="en-US" sz="1800" b="1" i="0" u="none" strike="noStrike" kern="1200" cap="none" spc="0" normalizeH="0" baseline="0" noProof="0" dirty="0">
                  <a:ln>
                    <a:noFill/>
                  </a:ln>
                  <a:solidFill>
                    <a:srgbClr val="FFFFFF"/>
                  </a:solidFill>
                  <a:effectLst/>
                  <a:uLnTx/>
                  <a:uFillTx/>
                  <a:latin typeface="Calibri"/>
                  <a:ea typeface="+mn-ea"/>
                  <a:cs typeface="Calibri" panose="020F0502020204030204" pitchFamily="34" charset="0"/>
                </a:rPr>
                <a:t>Stakeholder Contacts</a:t>
              </a:r>
            </a:p>
          </p:txBody>
        </p:sp>
      </p:grpSp>
      <p:sp>
        <p:nvSpPr>
          <p:cNvPr id="13" name="Text Box 2">
            <a:extLst>
              <a:ext uri="{FF2B5EF4-FFF2-40B4-BE49-F238E27FC236}">
                <a16:creationId xmlns:a16="http://schemas.microsoft.com/office/drawing/2014/main" id="{9A7AF0AB-8099-4F62-B265-86109CEBD759}"/>
              </a:ext>
            </a:extLst>
          </p:cNvPr>
          <p:cNvSpPr txBox="1">
            <a:spLocks noChangeArrowheads="1"/>
          </p:cNvSpPr>
          <p:nvPr/>
        </p:nvSpPr>
        <p:spPr bwMode="auto">
          <a:xfrm>
            <a:off x="9302977" y="5271159"/>
            <a:ext cx="1266825" cy="100713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28411"/>
                </a:solidFill>
                <a:effectLst/>
                <a:uLnTx/>
                <a:uFillTx/>
                <a:latin typeface="Impact" panose="020B0806030902050204" pitchFamily="34" charset="0"/>
                <a:ea typeface="Calibri" panose="020F0502020204030204" pitchFamily="34" charset="0"/>
                <a:cs typeface="Times New Roman" panose="02020603050405020304" pitchFamily="18" charset="0"/>
              </a:rPr>
              <a:t>3.5</a:t>
            </a:r>
            <a:endParaRPr kumimoji="0" lang="en-US" sz="1100" b="0" i="0" u="none" strike="noStrike" kern="1200" cap="none" spc="0" normalizeH="0" baseline="0" noProof="0" dirty="0">
              <a:ln>
                <a:noFill/>
              </a:ln>
              <a:solidFill>
                <a:srgbClr val="F2841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Overall Business Climate Rating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Chart 14">
            <a:extLst>
              <a:ext uri="{FF2B5EF4-FFF2-40B4-BE49-F238E27FC236}">
                <a16:creationId xmlns:a16="http://schemas.microsoft.com/office/drawing/2014/main" id="{50D6F276-C678-4789-BCC8-217A93C02088}"/>
              </a:ext>
            </a:extLst>
          </p:cNvPr>
          <p:cNvGraphicFramePr/>
          <p:nvPr/>
        </p:nvGraphicFramePr>
        <p:xfrm>
          <a:off x="5005569" y="2045308"/>
          <a:ext cx="6588690" cy="3646038"/>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a:extLst>
              <a:ext uri="{FF2B5EF4-FFF2-40B4-BE49-F238E27FC236}">
                <a16:creationId xmlns:a16="http://schemas.microsoft.com/office/drawing/2014/main" id="{267C94CB-ED51-4C11-ADAC-3DD52967F53D}"/>
              </a:ext>
            </a:extLst>
          </p:cNvPr>
          <p:cNvCxnSpPr>
            <a:cxnSpLocks/>
          </p:cNvCxnSpPr>
          <p:nvPr/>
        </p:nvCxnSpPr>
        <p:spPr>
          <a:xfrm>
            <a:off x="9898290" y="2228850"/>
            <a:ext cx="0" cy="3042309"/>
          </a:xfrm>
          <a:prstGeom prst="line">
            <a:avLst/>
          </a:prstGeom>
          <a:noFill/>
          <a:ln w="28575" cap="flat" cmpd="sng" algn="ctr">
            <a:solidFill>
              <a:schemeClr val="accent6"/>
            </a:solidFill>
            <a:prstDash val="dash"/>
            <a:miter lim="800000"/>
          </a:ln>
          <a:effectLst/>
        </p:spPr>
      </p:cxnSp>
      <p:pic>
        <p:nvPicPr>
          <p:cNvPr id="22" name="Graphic 96" descr="Chat with solid fill">
            <a:extLst>
              <a:ext uri="{FF2B5EF4-FFF2-40B4-BE49-F238E27FC236}">
                <a16:creationId xmlns:a16="http://schemas.microsoft.com/office/drawing/2014/main" id="{C0546589-D240-4A60-B4CD-998B657D8C01}"/>
              </a:ext>
            </a:extLst>
          </p:cNvPr>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16667"/>
          <a:stretch/>
        </p:blipFill>
        <p:spPr bwMode="auto">
          <a:xfrm>
            <a:off x="866256" y="1810627"/>
            <a:ext cx="914400" cy="76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211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8252"/>
            <a:ext cx="10972800" cy="1143000"/>
          </a:xfrm>
        </p:spPr>
        <p:txBody>
          <a:bodyPr/>
          <a:lstStyle/>
          <a:p>
            <a:r>
              <a:rPr lang="en-US" dirty="0"/>
              <a:t>What Stakeholders Think</a:t>
            </a:r>
          </a:p>
        </p:txBody>
      </p:sp>
      <p:graphicFrame>
        <p:nvGraphicFramePr>
          <p:cNvPr id="9" name="Table 8"/>
          <p:cNvGraphicFramePr>
            <a:graphicFrameLocks noGrp="1"/>
          </p:cNvGraphicFramePr>
          <p:nvPr/>
        </p:nvGraphicFramePr>
        <p:xfrm>
          <a:off x="673418" y="1752600"/>
          <a:ext cx="10604181" cy="4340352"/>
        </p:xfrm>
        <a:graphic>
          <a:graphicData uri="http://schemas.openxmlformats.org/drawingml/2006/table">
            <a:tbl>
              <a:tblPr firstRow="1" bandRow="1">
                <a:tableStyleId>{5C22544A-7EE6-4342-B048-85BDC9FD1C3A}</a:tableStyleId>
              </a:tblPr>
              <a:tblGrid>
                <a:gridCol w="3746182">
                  <a:extLst>
                    <a:ext uri="{9D8B030D-6E8A-4147-A177-3AD203B41FA5}">
                      <a16:colId xmlns:a16="http://schemas.microsoft.com/office/drawing/2014/main" val="20000"/>
                    </a:ext>
                  </a:extLst>
                </a:gridCol>
                <a:gridCol w="6857999">
                  <a:extLst>
                    <a:ext uri="{9D8B030D-6E8A-4147-A177-3AD203B41FA5}">
                      <a16:colId xmlns:a16="http://schemas.microsoft.com/office/drawing/2014/main" val="20001"/>
                    </a:ext>
                  </a:extLst>
                </a:gridCol>
              </a:tblGrid>
              <a:tr h="1447800">
                <a:tc>
                  <a:txBody>
                    <a:bodyPr/>
                    <a:lstStyle/>
                    <a:p>
                      <a:pPr marL="0" indent="0"/>
                      <a:r>
                        <a:rPr lang="en-US" sz="1800" b="1" dirty="0">
                          <a:solidFill>
                            <a:schemeClr val="bg1"/>
                          </a:solidFill>
                        </a:rPr>
                        <a:t>Similar perceptions of assets, inhibitors &amp; infrastructure needs</a:t>
                      </a:r>
                    </a:p>
                  </a:txBody>
                  <a:tcPr marL="1371600" marR="121920" marT="60960" marB="60960"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rPr>
                        <a:t>Advantageous proximity to Charlotte</a:t>
                      </a:r>
                      <a:endParaRPr lang="en-US" sz="1800" b="0" kern="1200" dirty="0">
                        <a:solidFill>
                          <a:schemeClr val="tx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rPr>
                        <a:t>Concern over transportation &amp; desire for mass transit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rPr>
                        <a:t>Internet infrastructure lacking in some areas</a:t>
                      </a:r>
                    </a:p>
                  </a:txBody>
                  <a:tcPr marL="274320" marR="121920" marT="60960" marB="60960" anchor="ctr">
                    <a:solidFill>
                      <a:schemeClr val="accent1">
                        <a:lumMod val="20000"/>
                        <a:lumOff val="80000"/>
                      </a:schemeClr>
                    </a:solidFill>
                  </a:tcPr>
                </a:tc>
                <a:extLst>
                  <a:ext uri="{0D108BD9-81ED-4DB2-BD59-A6C34878D82A}">
                    <a16:rowId xmlns:a16="http://schemas.microsoft.com/office/drawing/2014/main" val="10000"/>
                  </a:ext>
                </a:extLst>
              </a:tr>
              <a:tr h="1447800">
                <a:tc>
                  <a:txBody>
                    <a:bodyPr/>
                    <a:lstStyle/>
                    <a:p>
                      <a:r>
                        <a:rPr lang="en-US" sz="1800" b="1" dirty="0">
                          <a:solidFill>
                            <a:schemeClr val="bg1"/>
                          </a:solidFill>
                        </a:rPr>
                        <a:t>Workforce Concerns</a:t>
                      </a:r>
                    </a:p>
                  </a:txBody>
                  <a:tcPr marL="1371600" marR="121920" marT="60960" marB="60960" anchor="ctr">
                    <a:lnB w="38100" cap="flat" cmpd="sng" algn="ctr">
                      <a:solidFill>
                        <a:schemeClr val="bg1"/>
                      </a:solidFill>
                      <a:prstDash val="solid"/>
                      <a:round/>
                      <a:headEnd type="none" w="med" len="med"/>
                      <a:tailEnd type="none" w="med" len="med"/>
                    </a:lnB>
                    <a:solidFill>
                      <a:schemeClr val="accent3"/>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baseline="0" dirty="0">
                          <a:solidFill>
                            <a:schemeClr val="dk1"/>
                          </a:solidFill>
                          <a:latin typeface="+mn-lt"/>
                          <a:ea typeface="+mn-ea"/>
                          <a:cs typeface="+mn-cs"/>
                        </a:rPr>
                        <a:t>Lacking soft skills/life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baseline="0" dirty="0">
                          <a:solidFill>
                            <a:schemeClr val="dk1"/>
                          </a:solidFill>
                          <a:latin typeface="+mn-lt"/>
                          <a:ea typeface="+mn-ea"/>
                          <a:cs typeface="+mn-cs"/>
                        </a:rPr>
                        <a:t>Need for more technically skilled workers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dk1"/>
                          </a:solidFill>
                          <a:effectLst/>
                          <a:latin typeface="+mn-lt"/>
                          <a:ea typeface="+mn-ea"/>
                          <a:cs typeface="+mn-cs"/>
                        </a:rPr>
                        <a:t>Competition with Charlotte employers</a:t>
                      </a:r>
                      <a:endParaRPr lang="en-US" sz="1400" kern="1200" baseline="0" dirty="0">
                        <a:solidFill>
                          <a:schemeClr val="dk1"/>
                        </a:solidFill>
                        <a:latin typeface="+mn-lt"/>
                        <a:ea typeface="+mn-ea"/>
                        <a:cs typeface="+mn-cs"/>
                      </a:endParaRPr>
                    </a:p>
                  </a:txBody>
                  <a:tcPr marL="274320" marR="121920" marT="60960" marB="60960" anchor="ctr">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444752">
                <a:tc>
                  <a:txBody>
                    <a:bodyPr/>
                    <a:lstStyle/>
                    <a:p>
                      <a:r>
                        <a:rPr lang="en-US" sz="1800" b="1" dirty="0">
                          <a:solidFill>
                            <a:schemeClr val="bg1"/>
                          </a:solidFill>
                        </a:rPr>
                        <a:t>Quality of Place</a:t>
                      </a:r>
                    </a:p>
                  </a:txBody>
                  <a:tcPr marL="1371600" marR="118872" marT="60960" marB="60960" anchor="ctr">
                    <a:lnT w="38100" cap="flat" cmpd="sng" algn="ctr">
                      <a:solidFill>
                        <a:schemeClr val="bg1"/>
                      </a:solidFill>
                      <a:prstDash val="solid"/>
                      <a:round/>
                      <a:headEnd type="none" w="med" len="med"/>
                      <a:tailEnd type="none" w="med" len="med"/>
                    </a:lnT>
                    <a:solidFill>
                      <a:schemeClr val="accent6"/>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solidFill>
                            <a:schemeClr val="tx1"/>
                          </a:solidFill>
                        </a:rPr>
                        <a:t>Excellent schools &amp; quality of life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baseline="0" dirty="0">
                          <a:solidFill>
                            <a:schemeClr val="dk1"/>
                          </a:solidFill>
                          <a:latin typeface="+mn-lt"/>
                          <a:ea typeface="+mn-ea"/>
                          <a:cs typeface="+mn-cs"/>
                        </a:rPr>
                        <a:t>Divided assets in eastern and western parts of County</a:t>
                      </a:r>
                    </a:p>
                  </a:txBody>
                  <a:tcPr marL="274320" marR="121920" marT="60960" marB="60960" anchor="ctr">
                    <a:lnT w="3810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0" name="TextBox 9"/>
          <p:cNvSpPr txBox="1"/>
          <p:nvPr/>
        </p:nvSpPr>
        <p:spPr>
          <a:xfrm>
            <a:off x="673418" y="1282237"/>
            <a:ext cx="93849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Survey respondents believe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94C03E15-718F-4E2E-A756-B91802550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413" y="5102201"/>
            <a:ext cx="789187" cy="576589"/>
          </a:xfrm>
          <a:prstGeom prst="rect">
            <a:avLst/>
          </a:prstGeom>
        </p:spPr>
      </p:pic>
      <p:pic>
        <p:nvPicPr>
          <p:cNvPr id="12" name="Picture 11">
            <a:extLst>
              <a:ext uri="{FF2B5EF4-FFF2-40B4-BE49-F238E27FC236}">
                <a16:creationId xmlns:a16="http://schemas.microsoft.com/office/drawing/2014/main" id="{4A99F4E0-7EDC-4F03-9CC2-C975124D6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32" y="3590252"/>
            <a:ext cx="743951" cy="665047"/>
          </a:xfrm>
          <a:prstGeom prst="rect">
            <a:avLst/>
          </a:prstGeom>
        </p:spPr>
      </p:pic>
      <p:pic>
        <p:nvPicPr>
          <p:cNvPr id="6" name="Graphic 5" descr="Schoolhouse with solid fill">
            <a:extLst>
              <a:ext uri="{FF2B5EF4-FFF2-40B4-BE49-F238E27FC236}">
                <a16:creationId xmlns:a16="http://schemas.microsoft.com/office/drawing/2014/main" id="{DA338D1C-0EA3-46BA-A704-D8275E2362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413" y="1843496"/>
            <a:ext cx="914400" cy="914400"/>
          </a:xfrm>
          <a:prstGeom prst="rect">
            <a:avLst/>
          </a:prstGeom>
        </p:spPr>
      </p:pic>
    </p:spTree>
    <p:extLst>
      <p:ext uri="{BB962C8B-B14F-4D97-AF65-F5344CB8AC3E}">
        <p14:creationId xmlns:p14="http://schemas.microsoft.com/office/powerpoint/2010/main" val="419457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853C48-EA9C-4C56-916C-DB9841768101}"/>
              </a:ext>
            </a:extLst>
          </p:cNvPr>
          <p:cNvSpPr>
            <a:spLocks noGrp="1"/>
          </p:cNvSpPr>
          <p:nvPr>
            <p:ph type="title"/>
          </p:nvPr>
        </p:nvSpPr>
        <p:spPr>
          <a:xfrm>
            <a:off x="609600" y="274639"/>
            <a:ext cx="10972800" cy="1143000"/>
          </a:xfrm>
        </p:spPr>
        <p:txBody>
          <a:bodyPr/>
          <a:lstStyle/>
          <a:p>
            <a:r>
              <a:rPr lang="en-US" dirty="0"/>
              <a:t>Economic &amp; Community Assessment</a:t>
            </a:r>
          </a:p>
        </p:txBody>
      </p:sp>
      <p:grpSp>
        <p:nvGrpSpPr>
          <p:cNvPr id="4" name="Group 3">
            <a:extLst>
              <a:ext uri="{FF2B5EF4-FFF2-40B4-BE49-F238E27FC236}">
                <a16:creationId xmlns:a16="http://schemas.microsoft.com/office/drawing/2014/main" id="{E91F400B-8678-47EB-A583-3B4D067C1519}"/>
              </a:ext>
            </a:extLst>
          </p:cNvPr>
          <p:cNvGrpSpPr/>
          <p:nvPr/>
        </p:nvGrpSpPr>
        <p:grpSpPr>
          <a:xfrm>
            <a:off x="609600" y="1790700"/>
            <a:ext cx="8138160" cy="3657600"/>
            <a:chOff x="0" y="0"/>
            <a:chExt cx="6408420" cy="2379345"/>
          </a:xfrm>
        </p:grpSpPr>
        <p:sp>
          <p:nvSpPr>
            <p:cNvPr id="5" name="Rectangle 4">
              <a:extLst>
                <a:ext uri="{FF2B5EF4-FFF2-40B4-BE49-F238E27FC236}">
                  <a16:creationId xmlns:a16="http://schemas.microsoft.com/office/drawing/2014/main" id="{F4727FE3-E3A7-474A-8DFB-4C90C27793A7}"/>
                </a:ext>
              </a:extLst>
            </p:cNvPr>
            <p:cNvSpPr/>
            <p:nvPr/>
          </p:nvSpPr>
          <p:spPr>
            <a:xfrm>
              <a:off x="0" y="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Calibri" panose="020F0502020204030204" pitchFamily="34" charset="0"/>
                  <a:cs typeface="Times New Roman" panose="02020603050405020304" pitchFamily="18" charset="0"/>
                </a:rPr>
                <a:t>Population</a:t>
              </a:r>
              <a:endParaRPr kumimoji="0" lang="en-US"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F858551-D91A-4CD1-A57F-48C285C410F3}"/>
                </a:ext>
              </a:extLst>
            </p:cNvPr>
            <p:cNvSpPr/>
            <p:nvPr/>
          </p:nvSpPr>
          <p:spPr>
            <a:xfrm>
              <a:off x="1304925" y="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Age</a:t>
              </a:r>
            </a:p>
          </p:txBody>
        </p:sp>
        <p:sp>
          <p:nvSpPr>
            <p:cNvPr id="8" name="Rectangle 7">
              <a:extLst>
                <a:ext uri="{FF2B5EF4-FFF2-40B4-BE49-F238E27FC236}">
                  <a16:creationId xmlns:a16="http://schemas.microsoft.com/office/drawing/2014/main" id="{0BEB6FA4-7B03-468F-8768-50AC28566242}"/>
                </a:ext>
              </a:extLst>
            </p:cNvPr>
            <p:cNvSpPr/>
            <p:nvPr/>
          </p:nvSpPr>
          <p:spPr>
            <a:xfrm>
              <a:off x="2609850" y="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Calibri" panose="020F0502020204030204" pitchFamily="34" charset="0"/>
                  <a:cs typeface="Times New Roman" panose="02020603050405020304" pitchFamily="18" charset="0"/>
                </a:rPr>
                <a:t>Diversity</a:t>
              </a:r>
              <a:endPar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77E09D1-3DF5-4DA1-9CD5-8E72A6EAA3FC}"/>
                </a:ext>
              </a:extLst>
            </p:cNvPr>
            <p:cNvSpPr/>
            <p:nvPr/>
          </p:nvSpPr>
          <p:spPr>
            <a:xfrm>
              <a:off x="3914775" y="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Calibri" panose="020F0502020204030204" pitchFamily="34" charset="0"/>
                  <a:cs typeface="Times New Roman" panose="02020603050405020304" pitchFamily="18" charset="0"/>
                </a:rPr>
                <a:t>Migration</a:t>
              </a:r>
              <a:endParaRPr kumimoji="0" lang="en-US" sz="20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D65080D-47CB-4868-B534-F68F2DD36B91}"/>
                </a:ext>
              </a:extLst>
            </p:cNvPr>
            <p:cNvSpPr/>
            <p:nvPr/>
          </p:nvSpPr>
          <p:spPr>
            <a:xfrm>
              <a:off x="5219700" y="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Educational Attainment</a:t>
              </a:r>
            </a:p>
          </p:txBody>
        </p:sp>
        <p:sp>
          <p:nvSpPr>
            <p:cNvPr id="12" name="Rectangle 11">
              <a:extLst>
                <a:ext uri="{FF2B5EF4-FFF2-40B4-BE49-F238E27FC236}">
                  <a16:creationId xmlns:a16="http://schemas.microsoft.com/office/drawing/2014/main" id="{DA69503A-5F87-4956-9D24-1F4375CF0207}"/>
                </a:ext>
              </a:extLst>
            </p:cNvPr>
            <p:cNvSpPr/>
            <p:nvPr/>
          </p:nvSpPr>
          <p:spPr>
            <a:xfrm>
              <a:off x="0" y="81915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Graduation Rates</a:t>
              </a:r>
            </a:p>
          </p:txBody>
        </p:sp>
        <p:sp>
          <p:nvSpPr>
            <p:cNvPr id="13" name="Rectangle 12">
              <a:extLst>
                <a:ext uri="{FF2B5EF4-FFF2-40B4-BE49-F238E27FC236}">
                  <a16:creationId xmlns:a16="http://schemas.microsoft.com/office/drawing/2014/main" id="{5A28C834-841E-42E9-A43C-B8C91CA66007}"/>
                </a:ext>
              </a:extLst>
            </p:cNvPr>
            <p:cNvSpPr/>
            <p:nvPr/>
          </p:nvSpPr>
          <p:spPr>
            <a:xfrm>
              <a:off x="1304925" y="81915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ACT Scores</a:t>
              </a:r>
            </a:p>
          </p:txBody>
        </p:sp>
        <p:sp>
          <p:nvSpPr>
            <p:cNvPr id="14" name="Rectangle 13">
              <a:extLst>
                <a:ext uri="{FF2B5EF4-FFF2-40B4-BE49-F238E27FC236}">
                  <a16:creationId xmlns:a16="http://schemas.microsoft.com/office/drawing/2014/main" id="{A5EF364C-4F34-467F-908E-CAB7BEE7BFF2}"/>
                </a:ext>
              </a:extLst>
            </p:cNvPr>
            <p:cNvSpPr/>
            <p:nvPr/>
          </p:nvSpPr>
          <p:spPr>
            <a:xfrm>
              <a:off x="2609850" y="81915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Household Income</a:t>
              </a:r>
            </a:p>
          </p:txBody>
        </p:sp>
        <p:sp>
          <p:nvSpPr>
            <p:cNvPr id="15" name="Rectangle 14">
              <a:extLst>
                <a:ext uri="{FF2B5EF4-FFF2-40B4-BE49-F238E27FC236}">
                  <a16:creationId xmlns:a16="http://schemas.microsoft.com/office/drawing/2014/main" id="{FC9FE68D-4ACE-414D-995B-7CC98C3E02E6}"/>
                </a:ext>
              </a:extLst>
            </p:cNvPr>
            <p:cNvSpPr/>
            <p:nvPr/>
          </p:nvSpPr>
          <p:spPr>
            <a:xfrm>
              <a:off x="5219700" y="81915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Poverty</a:t>
              </a:r>
            </a:p>
          </p:txBody>
        </p:sp>
        <p:sp>
          <p:nvSpPr>
            <p:cNvPr id="16" name="Rectangle 15">
              <a:extLst>
                <a:ext uri="{FF2B5EF4-FFF2-40B4-BE49-F238E27FC236}">
                  <a16:creationId xmlns:a16="http://schemas.microsoft.com/office/drawing/2014/main" id="{ADA4FCE1-3607-4B74-B7F2-86C16A927CDF}"/>
                </a:ext>
              </a:extLst>
            </p:cNvPr>
            <p:cNvSpPr/>
            <p:nvPr/>
          </p:nvSpPr>
          <p:spPr>
            <a:xfrm>
              <a:off x="628650" y="1647825"/>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Cost of Living</a:t>
              </a:r>
            </a:p>
          </p:txBody>
        </p:sp>
        <p:sp>
          <p:nvSpPr>
            <p:cNvPr id="17" name="Rectangle 16">
              <a:extLst>
                <a:ext uri="{FF2B5EF4-FFF2-40B4-BE49-F238E27FC236}">
                  <a16:creationId xmlns:a16="http://schemas.microsoft.com/office/drawing/2014/main" id="{1956BBA9-D0EC-4F6B-8534-B8E093D634B3}"/>
                </a:ext>
              </a:extLst>
            </p:cNvPr>
            <p:cNvSpPr/>
            <p:nvPr/>
          </p:nvSpPr>
          <p:spPr>
            <a:xfrm>
              <a:off x="1943100" y="1647825"/>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Crime Rate</a:t>
              </a:r>
            </a:p>
          </p:txBody>
        </p:sp>
        <p:sp>
          <p:nvSpPr>
            <p:cNvPr id="18" name="Rectangle 17">
              <a:extLst>
                <a:ext uri="{FF2B5EF4-FFF2-40B4-BE49-F238E27FC236}">
                  <a16:creationId xmlns:a16="http://schemas.microsoft.com/office/drawing/2014/main" id="{9CA9338D-9405-4770-9358-6DA5B581674A}"/>
                </a:ext>
              </a:extLst>
            </p:cNvPr>
            <p:cNvSpPr/>
            <p:nvPr/>
          </p:nvSpPr>
          <p:spPr>
            <a:xfrm>
              <a:off x="3248025" y="1647825"/>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Air</a:t>
              </a:r>
              <a:r>
                <a:rPr kumimoji="0" lang="en-US" sz="1100" b="0" i="0" u="none" strike="noStrike" kern="1200" cap="none" spc="0" normalizeH="0" baseline="0" noProof="0" dirty="0">
                  <a:ln>
                    <a:noFill/>
                  </a:ln>
                  <a:solidFill>
                    <a:srgbClr val="003A5D"/>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Service</a:t>
              </a:r>
            </a:p>
          </p:txBody>
        </p:sp>
        <p:sp>
          <p:nvSpPr>
            <p:cNvPr id="19" name="Arrow: Up 18">
              <a:extLst>
                <a:ext uri="{FF2B5EF4-FFF2-40B4-BE49-F238E27FC236}">
                  <a16:creationId xmlns:a16="http://schemas.microsoft.com/office/drawing/2014/main" id="{F9E0AE83-F242-4294-A921-E774D9DFDAAA}"/>
                </a:ext>
              </a:extLst>
            </p:cNvPr>
            <p:cNvSpPr/>
            <p:nvPr/>
          </p:nvSpPr>
          <p:spPr>
            <a:xfrm>
              <a:off x="457530" y="95250"/>
              <a:ext cx="244259"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Arrow: Up 19">
              <a:extLst>
                <a:ext uri="{FF2B5EF4-FFF2-40B4-BE49-F238E27FC236}">
                  <a16:creationId xmlns:a16="http://schemas.microsoft.com/office/drawing/2014/main" id="{FFD1C71B-51AB-46DE-B0F1-97F71C518E6A}"/>
                </a:ext>
              </a:extLst>
            </p:cNvPr>
            <p:cNvSpPr/>
            <p:nvPr/>
          </p:nvSpPr>
          <p:spPr>
            <a:xfrm>
              <a:off x="3057522" y="95250"/>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B960748C-1DA3-4A7B-8F1A-2115C87A3A7C}"/>
                </a:ext>
              </a:extLst>
            </p:cNvPr>
            <p:cNvSpPr/>
            <p:nvPr/>
          </p:nvSpPr>
          <p:spPr>
            <a:xfrm>
              <a:off x="3924300" y="819150"/>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Per Capita Income</a:t>
              </a:r>
            </a:p>
          </p:txBody>
        </p:sp>
        <p:sp>
          <p:nvSpPr>
            <p:cNvPr id="22" name="Arrow: Up 21">
              <a:extLst>
                <a:ext uri="{FF2B5EF4-FFF2-40B4-BE49-F238E27FC236}">
                  <a16:creationId xmlns:a16="http://schemas.microsoft.com/office/drawing/2014/main" id="{E3094032-8DA1-426A-B3E5-0764B75BACCE}"/>
                </a:ext>
              </a:extLst>
            </p:cNvPr>
            <p:cNvSpPr/>
            <p:nvPr/>
          </p:nvSpPr>
          <p:spPr>
            <a:xfrm>
              <a:off x="3067048" y="885825"/>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Arrow: Up 22">
              <a:extLst>
                <a:ext uri="{FF2B5EF4-FFF2-40B4-BE49-F238E27FC236}">
                  <a16:creationId xmlns:a16="http://schemas.microsoft.com/office/drawing/2014/main" id="{E7D3772C-8A0C-4DEF-8157-8906C184E72A}"/>
                </a:ext>
              </a:extLst>
            </p:cNvPr>
            <p:cNvSpPr/>
            <p:nvPr/>
          </p:nvSpPr>
          <p:spPr>
            <a:xfrm>
              <a:off x="4381498" y="885825"/>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Arrow: Up 23">
              <a:extLst>
                <a:ext uri="{FF2B5EF4-FFF2-40B4-BE49-F238E27FC236}">
                  <a16:creationId xmlns:a16="http://schemas.microsoft.com/office/drawing/2014/main" id="{1245DF4E-D988-49EF-A1EB-C1270F3FDCCB}"/>
                </a:ext>
              </a:extLst>
            </p:cNvPr>
            <p:cNvSpPr/>
            <p:nvPr/>
          </p:nvSpPr>
          <p:spPr>
            <a:xfrm>
              <a:off x="5686423" y="885825"/>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00A1FFA8-878D-44BA-9A8A-B1F15EBF4A8E}"/>
                </a:ext>
              </a:extLst>
            </p:cNvPr>
            <p:cNvSpPr/>
            <p:nvPr/>
          </p:nvSpPr>
          <p:spPr>
            <a:xfrm>
              <a:off x="4562475" y="1647825"/>
              <a:ext cx="1188720" cy="731520"/>
            </a:xfrm>
            <a:prstGeom prst="rect">
              <a:avLst/>
            </a:prstGeom>
            <a:solidFill>
              <a:srgbClr val="8EB4E3"/>
            </a:solidFill>
            <a:ln w="12700" cap="flat" cmpd="sng" algn="ctr">
              <a:noFill/>
              <a:prstDash val="solid"/>
              <a:miter lim="800000"/>
            </a:ln>
            <a:effectLst/>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DIN 1451 Mittelschrift" panose="020B06030503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3A5D"/>
                  </a:solidFill>
                  <a:effectLst/>
                  <a:uLnTx/>
                  <a:uFillTx/>
                  <a:latin typeface="Calibri"/>
                  <a:ea typeface="+mn-ea"/>
                  <a:cs typeface="Times New Roman" panose="02020603050405020304" pitchFamily="18" charset="0"/>
                </a:rPr>
                <a:t>Broadband</a:t>
              </a:r>
            </a:p>
          </p:txBody>
        </p:sp>
        <p:sp>
          <p:nvSpPr>
            <p:cNvPr id="26" name="Arrow: Up 25">
              <a:extLst>
                <a:ext uri="{FF2B5EF4-FFF2-40B4-BE49-F238E27FC236}">
                  <a16:creationId xmlns:a16="http://schemas.microsoft.com/office/drawing/2014/main" id="{1A5F378B-5711-4D45-A1E9-BF51001129EE}"/>
                </a:ext>
              </a:extLst>
            </p:cNvPr>
            <p:cNvSpPr/>
            <p:nvPr/>
          </p:nvSpPr>
          <p:spPr>
            <a:xfrm>
              <a:off x="1162049" y="1714500"/>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Arrow: Up 26">
              <a:extLst>
                <a:ext uri="{FF2B5EF4-FFF2-40B4-BE49-F238E27FC236}">
                  <a16:creationId xmlns:a16="http://schemas.microsoft.com/office/drawing/2014/main" id="{B4187294-C75E-4282-9D05-98AABD512DD4}"/>
                </a:ext>
              </a:extLst>
            </p:cNvPr>
            <p:cNvSpPr/>
            <p:nvPr/>
          </p:nvSpPr>
          <p:spPr>
            <a:xfrm rot="5400000">
              <a:off x="1691745" y="824779"/>
              <a:ext cx="237935" cy="360024"/>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Arrow: Up 27">
              <a:extLst>
                <a:ext uri="{FF2B5EF4-FFF2-40B4-BE49-F238E27FC236}">
                  <a16:creationId xmlns:a16="http://schemas.microsoft.com/office/drawing/2014/main" id="{F88B0327-EFD8-4FAF-B734-73A1B141C290}"/>
                </a:ext>
              </a:extLst>
            </p:cNvPr>
            <p:cNvSpPr/>
            <p:nvPr/>
          </p:nvSpPr>
          <p:spPr>
            <a:xfrm rot="5400000">
              <a:off x="5616046" y="34204"/>
              <a:ext cx="237935" cy="360024"/>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Arrow: Up 28">
              <a:extLst>
                <a:ext uri="{FF2B5EF4-FFF2-40B4-BE49-F238E27FC236}">
                  <a16:creationId xmlns:a16="http://schemas.microsoft.com/office/drawing/2014/main" id="{7A770F0E-D74A-4C99-BCFA-DF31711988C1}"/>
                </a:ext>
              </a:extLst>
            </p:cNvPr>
            <p:cNvSpPr/>
            <p:nvPr/>
          </p:nvSpPr>
          <p:spPr>
            <a:xfrm>
              <a:off x="4371973" y="95250"/>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Arrow: Up 29">
              <a:extLst>
                <a:ext uri="{FF2B5EF4-FFF2-40B4-BE49-F238E27FC236}">
                  <a16:creationId xmlns:a16="http://schemas.microsoft.com/office/drawing/2014/main" id="{66594F14-9686-4CE8-BC11-A6A58EF3C235}"/>
                </a:ext>
              </a:extLst>
            </p:cNvPr>
            <p:cNvSpPr/>
            <p:nvPr/>
          </p:nvSpPr>
          <p:spPr>
            <a:xfrm rot="5400000">
              <a:off x="1701271" y="34204"/>
              <a:ext cx="237935" cy="360024"/>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Arrow: Up 30">
              <a:extLst>
                <a:ext uri="{FF2B5EF4-FFF2-40B4-BE49-F238E27FC236}">
                  <a16:creationId xmlns:a16="http://schemas.microsoft.com/office/drawing/2014/main" id="{9842E221-A1A2-480F-BDF1-DEF7D3F599C4}"/>
                </a:ext>
              </a:extLst>
            </p:cNvPr>
            <p:cNvSpPr/>
            <p:nvPr/>
          </p:nvSpPr>
          <p:spPr>
            <a:xfrm rot="5400000">
              <a:off x="424922" y="824779"/>
              <a:ext cx="237935" cy="360024"/>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Arrow: Up 31">
              <a:extLst>
                <a:ext uri="{FF2B5EF4-FFF2-40B4-BE49-F238E27FC236}">
                  <a16:creationId xmlns:a16="http://schemas.microsoft.com/office/drawing/2014/main" id="{5A2DA377-2950-41AA-9B95-5B4F58DDFB98}"/>
                </a:ext>
              </a:extLst>
            </p:cNvPr>
            <p:cNvSpPr/>
            <p:nvPr/>
          </p:nvSpPr>
          <p:spPr>
            <a:xfrm>
              <a:off x="2447923" y="1714500"/>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Arrow: Up 32">
              <a:extLst>
                <a:ext uri="{FF2B5EF4-FFF2-40B4-BE49-F238E27FC236}">
                  <a16:creationId xmlns:a16="http://schemas.microsoft.com/office/drawing/2014/main" id="{1664ADE6-E10E-4FA2-84F8-957FFE0A1424}"/>
                </a:ext>
              </a:extLst>
            </p:cNvPr>
            <p:cNvSpPr/>
            <p:nvPr/>
          </p:nvSpPr>
          <p:spPr>
            <a:xfrm>
              <a:off x="3762373" y="1714500"/>
              <a:ext cx="244816" cy="237935"/>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Arrow: Up 33">
              <a:extLst>
                <a:ext uri="{FF2B5EF4-FFF2-40B4-BE49-F238E27FC236}">
                  <a16:creationId xmlns:a16="http://schemas.microsoft.com/office/drawing/2014/main" id="{B4C628B3-FD2E-4435-AFAA-101791A34E64}"/>
                </a:ext>
              </a:extLst>
            </p:cNvPr>
            <p:cNvSpPr/>
            <p:nvPr/>
          </p:nvSpPr>
          <p:spPr>
            <a:xfrm rot="5400000">
              <a:off x="5025495" y="1653454"/>
              <a:ext cx="237935" cy="360024"/>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7" name="TextBox 36">
            <a:extLst>
              <a:ext uri="{FF2B5EF4-FFF2-40B4-BE49-F238E27FC236}">
                <a16:creationId xmlns:a16="http://schemas.microsoft.com/office/drawing/2014/main" id="{2AE6D15C-679C-42C2-8875-9C4360138AF7}"/>
              </a:ext>
            </a:extLst>
          </p:cNvPr>
          <p:cNvSpPr txBox="1"/>
          <p:nvPr/>
        </p:nvSpPr>
        <p:spPr>
          <a:xfrm>
            <a:off x="9173564" y="1529691"/>
            <a:ext cx="24088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366092"/>
                </a:solidFill>
                <a:effectLst/>
                <a:uLnTx/>
                <a:uFillTx/>
                <a:latin typeface="Calibri" panose="020F0502020204030204" pitchFamily="34" charset="0"/>
                <a:ea typeface="Times New Roman" panose="02020603050405020304" pitchFamily="18" charset="0"/>
                <a:cs typeface="Times New Roman" panose="02020603050405020304" pitchFamily="18" charset="0"/>
              </a:rPr>
              <a:t>Positive Ratings</a:t>
            </a:r>
          </a:p>
        </p:txBody>
      </p:sp>
      <p:sp>
        <p:nvSpPr>
          <p:cNvPr id="38" name="Arrow: Up 37">
            <a:extLst>
              <a:ext uri="{FF2B5EF4-FFF2-40B4-BE49-F238E27FC236}">
                <a16:creationId xmlns:a16="http://schemas.microsoft.com/office/drawing/2014/main" id="{E115EF57-A9BC-4634-A2C1-EA59F6373120}"/>
              </a:ext>
            </a:extLst>
          </p:cNvPr>
          <p:cNvSpPr/>
          <p:nvPr/>
        </p:nvSpPr>
        <p:spPr>
          <a:xfrm>
            <a:off x="9516839" y="2162457"/>
            <a:ext cx="310896" cy="365761"/>
          </a:xfrm>
          <a:prstGeom prst="upArrow">
            <a:avLst/>
          </a:prstGeom>
          <a:solidFill>
            <a:srgbClr val="70D44B"/>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Text Box 2">
            <a:extLst>
              <a:ext uri="{FF2B5EF4-FFF2-40B4-BE49-F238E27FC236}">
                <a16:creationId xmlns:a16="http://schemas.microsoft.com/office/drawing/2014/main" id="{C3DF4D05-A7EA-49A3-A2D3-6A8106B61617}"/>
              </a:ext>
            </a:extLst>
          </p:cNvPr>
          <p:cNvSpPr txBox="1">
            <a:spLocks noChangeArrowheads="1"/>
          </p:cNvSpPr>
          <p:nvPr/>
        </p:nvSpPr>
        <p:spPr bwMode="auto">
          <a:xfrm>
            <a:off x="9985992" y="2062040"/>
            <a:ext cx="1187371" cy="59567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70D44B"/>
                </a:solidFill>
                <a:effectLst/>
                <a:uLnTx/>
                <a:uFillTx/>
                <a:latin typeface="Arial Black" panose="020B0A04020102020204" pitchFamily="34" charset="0"/>
                <a:ea typeface="Times New Roman" panose="02020603050405020304" pitchFamily="18" charset="0"/>
                <a:cs typeface="Calibri" panose="020F0502020204030204" pitchFamily="34" charset="0"/>
              </a:rPr>
              <a:t>17</a:t>
            </a:r>
            <a:endParaRPr kumimoji="0" lang="en-US" sz="1100" b="0" i="0" u="none" strike="noStrike" kern="1200" cap="none" spc="0" normalizeH="0" baseline="0" noProof="0" dirty="0">
              <a:ln>
                <a:noFill/>
              </a:ln>
              <a:solidFill>
                <a:srgbClr val="70D44B"/>
              </a:solidFill>
              <a:effectLst/>
              <a:uLnTx/>
              <a:uFillTx/>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734A355A-9F29-41F8-AB53-29E83C6EA4EB}"/>
              </a:ext>
            </a:extLst>
          </p:cNvPr>
          <p:cNvSpPr txBox="1"/>
          <p:nvPr/>
        </p:nvSpPr>
        <p:spPr>
          <a:xfrm>
            <a:off x="9173564" y="2967335"/>
            <a:ext cx="24088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366092"/>
                </a:solidFill>
                <a:effectLst/>
                <a:uLnTx/>
                <a:uFillTx/>
                <a:latin typeface="Calibri" panose="020F0502020204030204" pitchFamily="34" charset="0"/>
                <a:ea typeface="Times New Roman" panose="02020603050405020304" pitchFamily="18" charset="0"/>
                <a:cs typeface="Times New Roman" panose="02020603050405020304" pitchFamily="18" charset="0"/>
              </a:rPr>
              <a:t>Neutral Ratings</a:t>
            </a:r>
          </a:p>
        </p:txBody>
      </p:sp>
      <p:sp>
        <p:nvSpPr>
          <p:cNvPr id="41" name="Arrow: Up 40">
            <a:extLst>
              <a:ext uri="{FF2B5EF4-FFF2-40B4-BE49-F238E27FC236}">
                <a16:creationId xmlns:a16="http://schemas.microsoft.com/office/drawing/2014/main" id="{A8A85CFC-A08C-4C2B-8CF9-5CDBF0E37733}"/>
              </a:ext>
            </a:extLst>
          </p:cNvPr>
          <p:cNvSpPr/>
          <p:nvPr/>
        </p:nvSpPr>
        <p:spPr>
          <a:xfrm rot="5400000">
            <a:off x="9489406" y="3755335"/>
            <a:ext cx="365761" cy="457201"/>
          </a:xfrm>
          <a:prstGeom prst="upArrow">
            <a:avLst/>
          </a:prstGeom>
          <a:solidFill>
            <a:srgbClr val="FFC000"/>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 Box 2">
            <a:extLst>
              <a:ext uri="{FF2B5EF4-FFF2-40B4-BE49-F238E27FC236}">
                <a16:creationId xmlns:a16="http://schemas.microsoft.com/office/drawing/2014/main" id="{68168AE2-66CE-43E8-BD80-FF727B4AD434}"/>
              </a:ext>
            </a:extLst>
          </p:cNvPr>
          <p:cNvSpPr txBox="1">
            <a:spLocks noChangeArrowheads="1"/>
          </p:cNvSpPr>
          <p:nvPr/>
        </p:nvSpPr>
        <p:spPr bwMode="auto">
          <a:xfrm>
            <a:off x="9985992" y="3686097"/>
            <a:ext cx="1187371" cy="59567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Black" panose="020B0A04020102020204" pitchFamily="34" charset="0"/>
                <a:ea typeface="Times New Roman" panose="02020603050405020304" pitchFamily="18" charset="0"/>
                <a:cs typeface="Calibri" panose="020F0502020204030204" pitchFamily="34" charset="0"/>
              </a:rPr>
              <a:t>9</a:t>
            </a:r>
            <a:endParaRPr kumimoji="0" lang="en-US" sz="1100" b="0" i="0" u="none" strike="noStrike" kern="1200" cap="none" spc="0" normalizeH="0" baseline="0" noProof="0" dirty="0">
              <a:ln>
                <a:noFill/>
              </a:ln>
              <a:solidFill>
                <a:srgbClr val="FFC000"/>
              </a:solidFill>
              <a:effectLst/>
              <a:uLnTx/>
              <a:uFillTx/>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DE74EAC-20F3-41B8-9D05-6FD7E2EF4277}"/>
              </a:ext>
            </a:extLst>
          </p:cNvPr>
          <p:cNvSpPr txBox="1"/>
          <p:nvPr/>
        </p:nvSpPr>
        <p:spPr>
          <a:xfrm>
            <a:off x="9173564" y="4601539"/>
            <a:ext cx="24088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366092"/>
                </a:solidFill>
                <a:effectLst/>
                <a:uLnTx/>
                <a:uFillTx/>
                <a:latin typeface="Calibri" panose="020F0502020204030204" pitchFamily="34" charset="0"/>
                <a:ea typeface="Times New Roman" panose="02020603050405020304" pitchFamily="18" charset="0"/>
                <a:cs typeface="Times New Roman" panose="02020603050405020304" pitchFamily="18" charset="0"/>
              </a:rPr>
              <a:t>Negative Ratings</a:t>
            </a:r>
          </a:p>
        </p:txBody>
      </p:sp>
      <p:sp>
        <p:nvSpPr>
          <p:cNvPr id="45" name="Text Box 2">
            <a:extLst>
              <a:ext uri="{FF2B5EF4-FFF2-40B4-BE49-F238E27FC236}">
                <a16:creationId xmlns:a16="http://schemas.microsoft.com/office/drawing/2014/main" id="{CDD13C1F-0D65-4F48-A10E-42CD067EEC8E}"/>
              </a:ext>
            </a:extLst>
          </p:cNvPr>
          <p:cNvSpPr txBox="1">
            <a:spLocks noChangeArrowheads="1"/>
          </p:cNvSpPr>
          <p:nvPr/>
        </p:nvSpPr>
        <p:spPr bwMode="auto">
          <a:xfrm>
            <a:off x="9985992" y="5320301"/>
            <a:ext cx="1187371" cy="595676"/>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C44065"/>
                </a:solidFill>
                <a:effectLst/>
                <a:uLnTx/>
                <a:uFillTx/>
                <a:latin typeface="Arial Black" panose="020B0A04020102020204" pitchFamily="34" charset="0"/>
                <a:ea typeface="Times New Roman" panose="02020603050405020304" pitchFamily="18" charset="0"/>
                <a:cs typeface="Calibri" panose="020F0502020204030204" pitchFamily="34" charset="0"/>
              </a:rPr>
              <a:t>0</a:t>
            </a:r>
            <a:endParaRPr kumimoji="0" lang="en-US" sz="1100" b="0" i="0" u="none" strike="noStrike" kern="1200" cap="none" spc="0" normalizeH="0" baseline="0" noProof="0" dirty="0">
              <a:ln>
                <a:noFill/>
              </a:ln>
              <a:solidFill>
                <a:srgbClr val="C44065"/>
              </a:solidFill>
              <a:effectLst/>
              <a:uLnTx/>
              <a:uFillTx/>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6" name="Arrow: Up 45">
            <a:extLst>
              <a:ext uri="{FF2B5EF4-FFF2-40B4-BE49-F238E27FC236}">
                <a16:creationId xmlns:a16="http://schemas.microsoft.com/office/drawing/2014/main" id="{63082ECA-7387-435F-95CA-30DD0B9DFF79}"/>
              </a:ext>
            </a:extLst>
          </p:cNvPr>
          <p:cNvSpPr/>
          <p:nvPr/>
        </p:nvSpPr>
        <p:spPr>
          <a:xfrm flipV="1">
            <a:off x="9516838" y="5421077"/>
            <a:ext cx="310896" cy="365761"/>
          </a:xfrm>
          <a:prstGeom prst="upArrow">
            <a:avLst/>
          </a:prstGeom>
          <a:solidFill>
            <a:schemeClr val="accent2"/>
          </a:solidFill>
          <a:ln w="12700"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0B0BF093-5855-4ED3-AFC6-9DD2714965E1}"/>
              </a:ext>
            </a:extLst>
          </p:cNvPr>
          <p:cNvSpPr txBox="1"/>
          <p:nvPr/>
        </p:nvSpPr>
        <p:spPr>
          <a:xfrm>
            <a:off x="582829" y="1089457"/>
            <a:ext cx="5392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Sample of ratings</a:t>
            </a:r>
          </a:p>
        </p:txBody>
      </p:sp>
    </p:spTree>
    <p:extLst>
      <p:ext uri="{BB962C8B-B14F-4D97-AF65-F5344CB8AC3E}">
        <p14:creationId xmlns:p14="http://schemas.microsoft.com/office/powerpoint/2010/main" val="301200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ECD20C5-44F1-4702-9F93-C4C4C539F830}"/>
              </a:ext>
            </a:extLst>
          </p:cNvPr>
          <p:cNvGraphicFramePr>
            <a:graphicFrameLocks noGrp="1"/>
          </p:cNvGraphicFramePr>
          <p:nvPr/>
        </p:nvGraphicFramePr>
        <p:xfrm>
          <a:off x="0" y="0"/>
          <a:ext cx="12192000" cy="1129582"/>
        </p:xfrm>
        <a:graphic>
          <a:graphicData uri="http://schemas.openxmlformats.org/drawingml/2006/table">
            <a:tbl>
              <a:tblPr firstRow="1" firstCol="1" bandRow="1">
                <a:tableStyleId>{5C22544A-7EE6-4342-B048-85BDC9FD1C3A}</a:tableStyleId>
              </a:tblPr>
              <a:tblGrid>
                <a:gridCol w="12192000">
                  <a:extLst>
                    <a:ext uri="{9D8B030D-6E8A-4147-A177-3AD203B41FA5}">
                      <a16:colId xmlns:a16="http://schemas.microsoft.com/office/drawing/2014/main" val="621200298"/>
                    </a:ext>
                  </a:extLst>
                </a:gridCol>
              </a:tblGrid>
              <a:tr h="1129582">
                <a:tc>
                  <a:txBody>
                    <a:bodyPr/>
                    <a:lstStyle/>
                    <a:p>
                      <a:pPr marL="0" marR="0" lvl="0" indent="0" algn="l" defTabSz="1219170" rtl="0" eaLnBrk="1" fontAlgn="auto" latinLnBrk="0" hangingPunct="1">
                        <a:lnSpc>
                          <a:spcPct val="100000"/>
                        </a:lnSpc>
                        <a:spcBef>
                          <a:spcPts val="1200"/>
                        </a:spcBef>
                        <a:spcAft>
                          <a:spcPts val="0"/>
                        </a:spcAft>
                        <a:buClrTx/>
                        <a:buSzTx/>
                        <a:buFontTx/>
                        <a:buNone/>
                        <a:tabLst>
                          <a:tab pos="5372100" algn="r"/>
                        </a:tabLst>
                        <a:defRPr/>
                      </a:pPr>
                      <a:r>
                        <a:rPr lang="en-US" sz="4000" b="1" kern="1200" dirty="0">
                          <a:solidFill>
                            <a:schemeClr val="bg1"/>
                          </a:solidFill>
                          <a:latin typeface="Corbel" panose="020B0503020204020204" pitchFamily="34" charset="0"/>
                          <a:ea typeface="+mj-ea"/>
                          <a:cs typeface="+mj-cs"/>
                        </a:rPr>
                        <a:t>  Execute Effectively – Workforce Development</a:t>
                      </a:r>
                    </a:p>
                  </a:txBody>
                  <a:tcPr marL="68580" marR="68580" marT="0" marB="0" anchor="ctr"/>
                </a:tc>
                <a:extLst>
                  <a:ext uri="{0D108BD9-81ED-4DB2-BD59-A6C34878D82A}">
                    <a16:rowId xmlns:a16="http://schemas.microsoft.com/office/drawing/2014/main" val="3361582199"/>
                  </a:ext>
                </a:extLst>
              </a:tr>
            </a:tbl>
          </a:graphicData>
        </a:graphic>
      </p:graphicFrame>
      <p:pic>
        <p:nvPicPr>
          <p:cNvPr id="2049" name="Picture 61" descr="A group of people sitting in chairs&#10;&#10;Description automatically generated with medium confidence">
            <a:extLst>
              <a:ext uri="{FF2B5EF4-FFF2-40B4-BE49-F238E27FC236}">
                <a16:creationId xmlns:a16="http://schemas.microsoft.com/office/drawing/2014/main" id="{8430049F-1D8D-4F43-AAB3-B65D5405A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018" t="908" r="16145" b="343"/>
          <a:stretch>
            <a:fillRect/>
          </a:stretch>
        </p:blipFill>
        <p:spPr bwMode="auto">
          <a:xfrm>
            <a:off x="9525" y="1130310"/>
            <a:ext cx="2553095" cy="5260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C4A4D3-F06B-444F-B9EC-E0150769C3DD}"/>
              </a:ext>
            </a:extLst>
          </p:cNvPr>
          <p:cNvPicPr>
            <a:picLocks noChangeAspect="1"/>
          </p:cNvPicPr>
          <p:nvPr/>
        </p:nvPicPr>
        <p:blipFill>
          <a:blip r:embed="rId4"/>
          <a:stretch>
            <a:fillRect/>
          </a:stretch>
        </p:blipFill>
        <p:spPr>
          <a:xfrm>
            <a:off x="2943647" y="1138726"/>
            <a:ext cx="8867325" cy="5248232"/>
          </a:xfrm>
          <a:prstGeom prst="rect">
            <a:avLst/>
          </a:prstGeom>
        </p:spPr>
      </p:pic>
      <p:sp>
        <p:nvSpPr>
          <p:cNvPr id="7" name="TextBox 6">
            <a:extLst>
              <a:ext uri="{FF2B5EF4-FFF2-40B4-BE49-F238E27FC236}">
                <a16:creationId xmlns:a16="http://schemas.microsoft.com/office/drawing/2014/main" id="{E1D334B8-BCF3-49B7-964A-385CFE894F5E}"/>
              </a:ext>
            </a:extLst>
          </p:cNvPr>
          <p:cNvSpPr txBox="1"/>
          <p:nvPr/>
        </p:nvSpPr>
        <p:spPr>
          <a:xfrm>
            <a:off x="5449824" y="1202734"/>
            <a:ext cx="3526030" cy="523220"/>
          </a:xfrm>
          <a:prstGeom prst="rect">
            <a:avLst/>
          </a:prstGeom>
          <a:solidFill>
            <a:srgbClr val="DBE4E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York County Employers</a:t>
            </a:r>
          </a:p>
        </p:txBody>
      </p:sp>
    </p:spTree>
    <p:extLst>
      <p:ext uri="{BB962C8B-B14F-4D97-AF65-F5344CB8AC3E}">
        <p14:creationId xmlns:p14="http://schemas.microsoft.com/office/powerpoint/2010/main" val="278798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9CAD7-0415-4E9C-B9DA-3B51603B2BCC}"/>
              </a:ext>
            </a:extLst>
          </p:cNvPr>
          <p:cNvPicPr>
            <a:picLocks noChangeAspect="1"/>
          </p:cNvPicPr>
          <p:nvPr/>
        </p:nvPicPr>
        <p:blipFill rotWithShape="1">
          <a:blip r:embed="rId3"/>
          <a:srcRect l="15978" t="21374"/>
          <a:stretch/>
        </p:blipFill>
        <p:spPr>
          <a:xfrm>
            <a:off x="0" y="0"/>
            <a:ext cx="12192000" cy="6361110"/>
          </a:xfrm>
          <a:prstGeom prst="rect">
            <a:avLst/>
          </a:prstGeom>
        </p:spPr>
      </p:pic>
      <p:sp>
        <p:nvSpPr>
          <p:cNvPr id="2" name="Title 1"/>
          <p:cNvSpPr>
            <a:spLocks noGrp="1"/>
          </p:cNvSpPr>
          <p:nvPr>
            <p:ph type="title"/>
          </p:nvPr>
        </p:nvSpPr>
        <p:spPr>
          <a:xfrm>
            <a:off x="301752" y="307270"/>
            <a:ext cx="3471863" cy="1143000"/>
          </a:xfrm>
        </p:spPr>
        <p:txBody>
          <a:bodyPr>
            <a:normAutofit/>
          </a:bodyPr>
          <a:lstStyle/>
          <a:p>
            <a:r>
              <a:rPr lang="en-US" dirty="0"/>
              <a:t>Benchmarking</a:t>
            </a:r>
          </a:p>
        </p:txBody>
      </p:sp>
      <p:sp>
        <p:nvSpPr>
          <p:cNvPr id="19" name="Text Box 2">
            <a:extLst>
              <a:ext uri="{FF2B5EF4-FFF2-40B4-BE49-F238E27FC236}">
                <a16:creationId xmlns:a16="http://schemas.microsoft.com/office/drawing/2014/main" id="{0124A1A7-7E8A-47F9-9A2C-6EE80BF92E71}"/>
              </a:ext>
            </a:extLst>
          </p:cNvPr>
          <p:cNvSpPr txBox="1">
            <a:spLocks noChangeArrowheads="1"/>
          </p:cNvSpPr>
          <p:nvPr/>
        </p:nvSpPr>
        <p:spPr bwMode="auto">
          <a:xfrm>
            <a:off x="742283" y="1998032"/>
            <a:ext cx="1295400" cy="5238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1700" b="1" i="0" u="none" strike="noStrike" kern="1200" cap="none" spc="50" normalizeH="0" baseline="0" noProof="0" dirty="0">
                <a:ln>
                  <a:noFill/>
                </a:ln>
                <a:solidFill>
                  <a:prstClr val="black"/>
                </a:solidFill>
                <a:effectLst>
                  <a:glow rad="127000">
                    <a:prstClr val="white">
                      <a:alpha val="74000"/>
                    </a:prstClr>
                  </a:glow>
                </a:effectLst>
                <a:uLnTx/>
                <a:uFillTx/>
                <a:latin typeface="Calibri" panose="020F0502020204030204" pitchFamily="34" charset="0"/>
                <a:ea typeface="+mn-ea"/>
                <a:cs typeface="Times New Roman" panose="02020603050405020304" pitchFamily="18" charset="0"/>
              </a:rPr>
              <a:t>Williamson County TN</a:t>
            </a:r>
          </a:p>
        </p:txBody>
      </p:sp>
      <p:sp>
        <p:nvSpPr>
          <p:cNvPr id="26" name="Text Box 2">
            <a:extLst>
              <a:ext uri="{FF2B5EF4-FFF2-40B4-BE49-F238E27FC236}">
                <a16:creationId xmlns:a16="http://schemas.microsoft.com/office/drawing/2014/main" id="{59511AF5-FF35-48BF-BB37-82DD7E51BF4A}"/>
              </a:ext>
            </a:extLst>
          </p:cNvPr>
          <p:cNvSpPr txBox="1">
            <a:spLocks noChangeArrowheads="1"/>
          </p:cNvSpPr>
          <p:nvPr/>
        </p:nvSpPr>
        <p:spPr bwMode="auto">
          <a:xfrm>
            <a:off x="6003035" y="1874207"/>
            <a:ext cx="1143000" cy="52387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1700" b="1" i="0" u="none" strike="noStrike" kern="1200" cap="none" spc="50" normalizeH="0" baseline="0" noProof="0" dirty="0">
                <a:ln>
                  <a:noFill/>
                </a:ln>
                <a:solidFill>
                  <a:prstClr val="black"/>
                </a:solidFill>
                <a:effectLst>
                  <a:glow rad="127000">
                    <a:prstClr val="white">
                      <a:alpha val="74000"/>
                    </a:prstClr>
                  </a:glow>
                </a:effectLst>
                <a:uLnTx/>
                <a:uFillTx/>
                <a:latin typeface="Calibri" panose="020F0502020204030204" pitchFamily="34" charset="0"/>
                <a:ea typeface="+mn-ea"/>
                <a:cs typeface="Times New Roman" panose="02020603050405020304" pitchFamily="18" charset="0"/>
              </a:rPr>
              <a:t>Charlotte</a:t>
            </a:r>
            <a:r>
              <a:rPr kumimoji="0" lang="en-US" sz="1700" b="1" i="0" u="none" strike="noStrike" kern="1200" cap="none" spc="0" normalizeH="0" baseline="0" noProof="0" dirty="0">
                <a:ln>
                  <a:noFill/>
                </a:ln>
                <a:solidFill>
                  <a:prstClr val="black"/>
                </a:solidFill>
                <a:effectLst>
                  <a:glow rad="127000">
                    <a:prstClr val="white">
                      <a:alpha val="74000"/>
                    </a:prstClr>
                  </a:glow>
                </a:effectLst>
                <a:uLnTx/>
                <a:uFillTx/>
                <a:latin typeface="Calibri" panose="020F0502020204030204" pitchFamily="34" charset="0"/>
                <a:ea typeface="+mn-ea"/>
                <a:cs typeface="Times New Roman" panose="02020603050405020304" pitchFamily="18" charset="0"/>
              </a:rPr>
              <a:t> Metro</a:t>
            </a:r>
          </a:p>
        </p:txBody>
      </p:sp>
      <p:sp>
        <p:nvSpPr>
          <p:cNvPr id="27" name="Text Box 2">
            <a:extLst>
              <a:ext uri="{FF2B5EF4-FFF2-40B4-BE49-F238E27FC236}">
                <a16:creationId xmlns:a16="http://schemas.microsoft.com/office/drawing/2014/main" id="{9846FA4E-FC8E-40C7-9DBA-BEBF956D0FC5}"/>
              </a:ext>
            </a:extLst>
          </p:cNvPr>
          <p:cNvSpPr txBox="1">
            <a:spLocks noChangeArrowheads="1"/>
          </p:cNvSpPr>
          <p:nvPr/>
        </p:nvSpPr>
        <p:spPr bwMode="auto">
          <a:xfrm>
            <a:off x="5700899" y="2918617"/>
            <a:ext cx="1295401" cy="770049"/>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8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F28411"/>
                </a:solidFill>
                <a:effectLst>
                  <a:glow rad="127000">
                    <a:prstClr val="white">
                      <a:alpha val="74000"/>
                    </a:prstClr>
                  </a:glow>
                </a:effectLst>
                <a:uLnTx/>
                <a:uFillTx/>
                <a:latin typeface="Calibri" panose="020F0502020204030204" pitchFamily="34" charset="0"/>
                <a:ea typeface="+mn-ea"/>
                <a:cs typeface="Times New Roman" panose="02020603050405020304" pitchFamily="18" charset="0"/>
              </a:rPr>
              <a:t>YORK COUNTY</a:t>
            </a:r>
          </a:p>
        </p:txBody>
      </p:sp>
      <p:sp>
        <p:nvSpPr>
          <p:cNvPr id="14" name="Text Box 2">
            <a:extLst>
              <a:ext uri="{FF2B5EF4-FFF2-40B4-BE49-F238E27FC236}">
                <a16:creationId xmlns:a16="http://schemas.microsoft.com/office/drawing/2014/main" id="{6CB45B09-6456-4DC2-8B06-8F8E0BCB7B98}"/>
              </a:ext>
            </a:extLst>
          </p:cNvPr>
          <p:cNvSpPr txBox="1">
            <a:spLocks noChangeArrowheads="1"/>
          </p:cNvSpPr>
          <p:nvPr/>
        </p:nvSpPr>
        <p:spPr bwMode="auto">
          <a:xfrm>
            <a:off x="4405499" y="2656680"/>
            <a:ext cx="1295400" cy="5238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1700" b="1" i="0" u="none" strike="noStrike" kern="1200" cap="none" spc="50" normalizeH="0" baseline="0" noProof="0" dirty="0">
                <a:ln>
                  <a:noFill/>
                </a:ln>
                <a:solidFill>
                  <a:prstClr val="black"/>
                </a:solidFill>
                <a:effectLst>
                  <a:glow rad="127000">
                    <a:prstClr val="white">
                      <a:alpha val="74000"/>
                    </a:prstClr>
                  </a:glow>
                </a:effectLst>
                <a:uLnTx/>
                <a:uFillTx/>
                <a:latin typeface="Calibri" panose="020F0502020204030204" pitchFamily="34" charset="0"/>
                <a:ea typeface="+mn-ea"/>
                <a:cs typeface="Times New Roman" panose="02020603050405020304" pitchFamily="18" charset="0"/>
              </a:rPr>
              <a:t>Greenville County</a:t>
            </a:r>
          </a:p>
        </p:txBody>
      </p:sp>
    </p:spTree>
    <p:extLst>
      <p:ext uri="{BB962C8B-B14F-4D97-AF65-F5344CB8AC3E}">
        <p14:creationId xmlns:p14="http://schemas.microsoft.com/office/powerpoint/2010/main" val="30243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9C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F70D0-39A8-4CFD-8BA3-99485FCEB8D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714F152-2F03-433E-B2DA-9BD0BA35FD7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A146ECE-948F-450B-AD22-19D84A9FC356}"/>
              </a:ext>
            </a:extLst>
          </p:cNvPr>
          <p:cNvPicPr/>
          <p:nvPr/>
        </p:nvPicPr>
        <p:blipFill rotWithShape="1">
          <a:blip r:embed="rId2">
            <a:alphaModFix amt="70000"/>
          </a:blip>
          <a:srcRect l="7287" r="3267"/>
          <a:stretch/>
        </p:blipFill>
        <p:spPr bwMode="auto">
          <a:xfrm>
            <a:off x="0" y="0"/>
            <a:ext cx="8667715" cy="6388100"/>
          </a:xfrm>
          <a:prstGeom prst="rect">
            <a:avLst/>
          </a:prstGeom>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15AC82F3-EB3C-4211-BFC1-A4C7C9F51FA4}"/>
              </a:ext>
            </a:extLst>
          </p:cNvPr>
          <p:cNvSpPr txBox="1">
            <a:spLocks noChangeArrowheads="1"/>
          </p:cNvSpPr>
          <p:nvPr/>
        </p:nvSpPr>
        <p:spPr bwMode="auto">
          <a:xfrm>
            <a:off x="143839" y="3809314"/>
            <a:ext cx="2102028" cy="2447818"/>
          </a:xfrm>
          <a:prstGeom prst="rect">
            <a:avLst/>
          </a:prstGeom>
          <a:solidFill>
            <a:srgbClr val="F7F7F7"/>
          </a:solid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York County Estimated Annual Growth Rate</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2020–2025</a:t>
            </a:r>
          </a:p>
          <a:p>
            <a:pPr marL="0" marR="0" lvl="0" indent="0" algn="ctr" defTabSz="914400" rtl="0" eaLnBrk="1" fontAlgn="auto" latinLnBrk="0" hangingPunct="1">
              <a:lnSpc>
                <a:spcPct val="107000"/>
              </a:lnSpc>
              <a:spcBef>
                <a:spcPts val="300"/>
              </a:spcBef>
              <a:spcAft>
                <a:spcPts val="60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300"/>
              </a:spcBef>
              <a:spcAft>
                <a:spcPts val="60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300"/>
              </a:spcBef>
              <a:spcAft>
                <a:spcPts val="60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300"/>
              </a:spcBef>
              <a:spcAft>
                <a:spcPts val="60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300"/>
              </a:spcBef>
              <a:spcAft>
                <a:spcPts val="60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ESRI</a:t>
            </a:r>
          </a:p>
        </p:txBody>
      </p:sp>
      <p:pic>
        <p:nvPicPr>
          <p:cNvPr id="6" name="Picture 5">
            <a:extLst>
              <a:ext uri="{FF2B5EF4-FFF2-40B4-BE49-F238E27FC236}">
                <a16:creationId xmlns:a16="http://schemas.microsoft.com/office/drawing/2014/main" id="{418114D4-F97E-4FB7-9046-6078ACC4DE79}"/>
              </a:ext>
            </a:extLst>
          </p:cNvPr>
          <p:cNvPicPr/>
          <p:nvPr/>
        </p:nvPicPr>
        <p:blipFill>
          <a:blip r:embed="rId3">
            <a:extLst>
              <a:ext uri="{28A0092B-C50C-407E-A947-70E740481C1C}">
                <a14:useLocalDpi xmlns:a14="http://schemas.microsoft.com/office/drawing/2010/main" val="0"/>
              </a:ext>
            </a:extLst>
          </a:blip>
          <a:stretch>
            <a:fillRect/>
          </a:stretch>
        </p:blipFill>
        <p:spPr>
          <a:xfrm>
            <a:off x="469432" y="4542447"/>
            <a:ext cx="1603775" cy="1396666"/>
          </a:xfrm>
          <a:prstGeom prst="rect">
            <a:avLst/>
          </a:prstGeom>
        </p:spPr>
      </p:pic>
      <p:graphicFrame>
        <p:nvGraphicFramePr>
          <p:cNvPr id="7" name="Chart 6">
            <a:extLst>
              <a:ext uri="{FF2B5EF4-FFF2-40B4-BE49-F238E27FC236}">
                <a16:creationId xmlns:a16="http://schemas.microsoft.com/office/drawing/2014/main" id="{0B2287FC-B9DC-49F4-9828-918302AED984}"/>
              </a:ext>
            </a:extLst>
          </p:cNvPr>
          <p:cNvGraphicFramePr/>
          <p:nvPr/>
        </p:nvGraphicFramePr>
        <p:xfrm>
          <a:off x="8667715" y="603430"/>
          <a:ext cx="3524286" cy="51847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447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3275" y="713064"/>
            <a:ext cx="8589349"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Industrial Development</a:t>
            </a:r>
            <a:b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kumimoji="0" lang="en-US" sz="4000" b="1" i="0" u="none" strike="noStrike" kern="1200" cap="none" spc="0" normalizeH="0" baseline="0" noProof="0" dirty="0">
                <a:ln w="0"/>
                <a:solidFill>
                  <a:srgbClr val="FFAF17"/>
                </a:solidFill>
                <a:effectLst>
                  <a:outerShdw blurRad="38100" dist="38100" dir="2700000" algn="tl">
                    <a:srgbClr val="000000">
                      <a:alpha val="43137"/>
                    </a:srgbClr>
                  </a:outerShdw>
                </a:effectLst>
                <a:uLnTx/>
                <a:uFillTx/>
                <a:latin typeface="Gill Sans MT" panose="020B0502020104020203" pitchFamily="34" charset="0"/>
                <a:ea typeface="+mj-ea"/>
                <a:cs typeface="+mj-cs"/>
              </a:rPr>
              <a:t>Rick Norwood</a:t>
            </a:r>
            <a:endParaRPr kumimoji="0" lang="en-US" sz="4000" b="0" i="0" u="none" strike="noStrike" kern="1200" cap="none" spc="0" normalizeH="0" baseline="0" noProof="0" dirty="0">
              <a:ln>
                <a:noFill/>
              </a:ln>
              <a:solidFill>
                <a:srgbClr val="FFAF17"/>
              </a:solidFill>
              <a:effectLst>
                <a:outerShdw blurRad="38100" dist="38100" dir="2700000" algn="tl">
                  <a:srgbClr val="000000">
                    <a:alpha val="43137"/>
                  </a:srgbClr>
                </a:outerShdw>
              </a:effectLst>
              <a:uLnTx/>
              <a:uFillTx/>
              <a:latin typeface="Gill Sans MT" panose="020B0502020104020203" pitchFamily="34" charset="0"/>
              <a:ea typeface="+mj-ea"/>
              <a:cs typeface="+mj-cs"/>
            </a:endParaRPr>
          </a:p>
        </p:txBody>
      </p:sp>
    </p:spTree>
    <p:extLst>
      <p:ext uri="{BB962C8B-B14F-4D97-AF65-F5344CB8AC3E}">
        <p14:creationId xmlns:p14="http://schemas.microsoft.com/office/powerpoint/2010/main" val="3403653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44FEE829-449C-4687-A2BE-BC3C9402547F}"/>
              </a:ext>
            </a:extLst>
          </p:cNvPr>
          <p:cNvPicPr/>
          <p:nvPr/>
        </p:nvPicPr>
        <p:blipFill rotWithShape="1">
          <a:blip r:embed="rId2"/>
          <a:srcRect t="16401" b="15401"/>
          <a:stretch/>
        </p:blipFill>
        <p:spPr>
          <a:xfrm>
            <a:off x="1762885" y="0"/>
            <a:ext cx="8666230" cy="6366933"/>
          </a:xfrm>
          <a:prstGeom prst="rect">
            <a:avLst/>
          </a:prstGeom>
          <a:ln>
            <a:noFill/>
          </a:ln>
          <a:effectLst/>
        </p:spPr>
      </p:pic>
      <p:sp>
        <p:nvSpPr>
          <p:cNvPr id="10" name="Title 1">
            <a:extLst>
              <a:ext uri="{FF2B5EF4-FFF2-40B4-BE49-F238E27FC236}">
                <a16:creationId xmlns:a16="http://schemas.microsoft.com/office/drawing/2014/main" id="{8F853C48-EA9C-4C56-916C-DB9841768101}"/>
              </a:ext>
            </a:extLst>
          </p:cNvPr>
          <p:cNvSpPr>
            <a:spLocks noGrp="1"/>
          </p:cNvSpPr>
          <p:nvPr>
            <p:ph type="title"/>
          </p:nvPr>
        </p:nvSpPr>
        <p:spPr>
          <a:xfrm>
            <a:off x="2019300" y="274639"/>
            <a:ext cx="9563100" cy="1143000"/>
          </a:xfrm>
        </p:spPr>
        <p:txBody>
          <a:bodyPr/>
          <a:lstStyle/>
          <a:p>
            <a:r>
              <a:rPr lang="en-US" dirty="0"/>
              <a:t>Labor Draw</a:t>
            </a:r>
          </a:p>
        </p:txBody>
      </p:sp>
      <p:sp>
        <p:nvSpPr>
          <p:cNvPr id="44" name="Text Box 2">
            <a:extLst>
              <a:ext uri="{FF2B5EF4-FFF2-40B4-BE49-F238E27FC236}">
                <a16:creationId xmlns:a16="http://schemas.microsoft.com/office/drawing/2014/main" id="{B1193ED4-F5C0-496A-A14E-0336D6578840}"/>
              </a:ext>
            </a:extLst>
          </p:cNvPr>
          <p:cNvSpPr txBox="1">
            <a:spLocks noChangeArrowheads="1"/>
          </p:cNvSpPr>
          <p:nvPr/>
        </p:nvSpPr>
        <p:spPr bwMode="auto">
          <a:xfrm>
            <a:off x="1" y="1"/>
            <a:ext cx="1762884" cy="6366932"/>
          </a:xfrm>
          <a:prstGeom prst="rect">
            <a:avLst/>
          </a:prstGeom>
          <a:solidFill>
            <a:srgbClr val="F2EFE9">
              <a:alpha val="69804"/>
            </a:srgbClr>
          </a:solidFill>
          <a:ln w="9525">
            <a:noFill/>
            <a:miter lim="800000"/>
            <a:headEnd/>
            <a:tailEnd/>
          </a:ln>
        </p:spPr>
        <p:txBody>
          <a:bodyPr rot="0" vert="horz" wrap="square" lIns="0" tIns="0" rIns="0" bIns="0" anchor="t" anchorCtr="0">
            <a:noAutofit/>
          </a:bodyPr>
          <a:lstStyle/>
          <a:p>
            <a:pPr marL="114300" marR="0" lvl="0" indent="0" algn="l" defTabSz="914400" rtl="0" eaLnBrk="1" fontAlgn="auto" latinLnBrk="0" hangingPunct="1">
              <a:lnSpc>
                <a:spcPct val="107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6DD9"/>
              </a:solidFill>
              <a:effectLst/>
              <a:uLnTx/>
              <a:uFillTx/>
              <a:latin typeface="Impact" panose="020B080603090205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6DD9"/>
                </a:solidFill>
                <a:effectLst/>
                <a:uLnTx/>
                <a:uFillTx/>
                <a:latin typeface="Impact" panose="020B0806030902050204" pitchFamily="34" charset="0"/>
                <a:ea typeface="Times New Roman" panose="02020603050405020304" pitchFamily="18" charset="0"/>
                <a:cs typeface="Times New Roman" panose="02020603050405020304" pitchFamily="18" charset="0"/>
              </a:rPr>
              <a:t>818,406</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Population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6DD9"/>
                </a:solidFill>
                <a:effectLst/>
                <a:uLnTx/>
                <a:uFillTx/>
                <a:latin typeface="Impact" panose="020B0806030902050204" pitchFamily="34" charset="0"/>
                <a:ea typeface="Times New Roman" panose="02020603050405020304" pitchFamily="18" charset="0"/>
                <a:cs typeface="Times New Roman" panose="02020603050405020304" pitchFamily="18" charset="0"/>
              </a:rPr>
              <a:t>418,973</a:t>
            </a:r>
            <a:r>
              <a:rPr kumimoji="0" lang="en-US" sz="3200" b="0" i="0" u="none" strike="noStrike" kern="1200" cap="none" spc="0" normalizeH="0" baseline="0" noProof="0" dirty="0">
                <a:ln>
                  <a:noFill/>
                </a:ln>
                <a:solidFill>
                  <a:srgbClr val="46B4B4"/>
                </a:solidFill>
                <a:effectLst/>
                <a:uLnTx/>
                <a:uFillTx/>
                <a:latin typeface="Impact" panose="020B080603090205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Labor Force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6DD9"/>
                </a:solidFill>
                <a:effectLst/>
                <a:uLnTx/>
                <a:uFillTx/>
                <a:latin typeface="Impact" panose="020B0806030902050204" pitchFamily="34" charset="0"/>
                <a:ea typeface="Times New Roman" panose="02020603050405020304" pitchFamily="18" charset="0"/>
                <a:cs typeface="Times New Roman" panose="02020603050405020304" pitchFamily="18" charset="0"/>
              </a:rPr>
              <a:t>38.7</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Median Age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Drive-Time from York 2019 Data</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ESRI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45" name="Text Box 2">
            <a:extLst>
              <a:ext uri="{FF2B5EF4-FFF2-40B4-BE49-F238E27FC236}">
                <a16:creationId xmlns:a16="http://schemas.microsoft.com/office/drawing/2014/main" id="{F70F32B1-A818-485A-A9D9-1979D0A36681}"/>
              </a:ext>
            </a:extLst>
          </p:cNvPr>
          <p:cNvSpPr txBox="1">
            <a:spLocks noChangeArrowheads="1"/>
          </p:cNvSpPr>
          <p:nvPr/>
        </p:nvSpPr>
        <p:spPr bwMode="auto">
          <a:xfrm>
            <a:off x="10429114" y="-1"/>
            <a:ext cx="1762883" cy="6366932"/>
          </a:xfrm>
          <a:prstGeom prst="rect">
            <a:avLst/>
          </a:prstGeom>
          <a:solidFill>
            <a:srgbClr val="F2EFE9">
              <a:alpha val="69804"/>
            </a:srgbClr>
          </a:solidFill>
          <a:ln w="9525">
            <a:noFill/>
            <a:miter lim="800000"/>
            <a:headEnd/>
            <a:tailEnd/>
          </a:ln>
        </p:spPr>
        <p:txBody>
          <a:bodyPr rot="0" vert="horz" wrap="square" lIns="0" tIns="0" rIns="0" bIns="0" anchor="t" anchorCtr="0">
            <a:noAutofit/>
          </a:bodyPr>
          <a:lstStyle/>
          <a:p>
            <a:pPr marL="114300" marR="0" lvl="0" indent="0" algn="l" defTabSz="914400" rtl="0" eaLnBrk="1" fontAlgn="auto" latinLnBrk="0" hangingPunct="1">
              <a:lnSpc>
                <a:spcPct val="107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6B4B4"/>
              </a:solidFill>
              <a:effectLst/>
              <a:uLnTx/>
              <a:uFillTx/>
              <a:latin typeface="Impact" panose="020B080603090205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6B4B4"/>
                </a:solidFill>
                <a:effectLst/>
                <a:uLnTx/>
                <a:uFillTx/>
                <a:latin typeface="Impact" panose="020B0806030902050204" pitchFamily="34" charset="0"/>
                <a:ea typeface="Times New Roman" panose="02020603050405020304" pitchFamily="18" charset="0"/>
                <a:cs typeface="Times New Roman" panose="02020603050405020304" pitchFamily="18" charset="0"/>
              </a:rPr>
              <a:t>2,093,491</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Population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6B4B4"/>
                </a:solidFill>
                <a:effectLst/>
                <a:uLnTx/>
                <a:uFillTx/>
                <a:latin typeface="Impact" panose="020B0806030902050204" pitchFamily="34" charset="0"/>
                <a:ea typeface="Times New Roman" panose="02020603050405020304" pitchFamily="18" charset="0"/>
                <a:cs typeface="Times New Roman" panose="02020603050405020304" pitchFamily="18" charset="0"/>
              </a:rPr>
              <a:t>1,125,810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Labor Force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6B4B4"/>
                </a:solidFill>
                <a:effectLst/>
                <a:uLnTx/>
                <a:uFillTx/>
                <a:latin typeface="Impact" panose="020B0806030902050204" pitchFamily="34" charset="0"/>
                <a:ea typeface="Times New Roman" panose="02020603050405020304" pitchFamily="18" charset="0"/>
                <a:cs typeface="Times New Roman" panose="02020603050405020304" pitchFamily="18" charset="0"/>
              </a:rPr>
              <a:t>37</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Median Age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Drive-Time from Ft Mill</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2019 Data</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114300" marR="0" lvl="0" indent="0" algn="l" defTabSz="914400" rtl="0" eaLnBrk="1" fontAlgn="auto" latinLnBrk="0" hangingPunct="1">
              <a:lnSpc>
                <a:spcPct val="107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ESRI</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66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CF40-AD6E-4D02-89AC-62A7CD681691}"/>
              </a:ext>
            </a:extLst>
          </p:cNvPr>
          <p:cNvSpPr>
            <a:spLocks noGrp="1"/>
          </p:cNvSpPr>
          <p:nvPr>
            <p:ph type="title"/>
          </p:nvPr>
        </p:nvSpPr>
        <p:spPr>
          <a:xfrm>
            <a:off x="609600" y="274639"/>
            <a:ext cx="11582400" cy="1143000"/>
          </a:xfrm>
        </p:spPr>
        <p:txBody>
          <a:bodyPr>
            <a:normAutofit/>
          </a:bodyPr>
          <a:lstStyle/>
          <a:p>
            <a:r>
              <a:rPr lang="en-US" dirty="0"/>
              <a:t>Commuting Patterns: Uneven Exchange</a:t>
            </a:r>
          </a:p>
        </p:txBody>
      </p:sp>
      <p:sp>
        <p:nvSpPr>
          <p:cNvPr id="5" name="TextBox 4">
            <a:extLst>
              <a:ext uri="{FF2B5EF4-FFF2-40B4-BE49-F238E27FC236}">
                <a16:creationId xmlns:a16="http://schemas.microsoft.com/office/drawing/2014/main" id="{0D0443F0-999E-4DC5-83D7-F15FDB15D314}"/>
              </a:ext>
            </a:extLst>
          </p:cNvPr>
          <p:cNvSpPr txBox="1"/>
          <p:nvPr/>
        </p:nvSpPr>
        <p:spPr>
          <a:xfrm>
            <a:off x="4314350" y="6030090"/>
            <a:ext cx="3258499" cy="338548"/>
          </a:xfrm>
          <a:prstGeom prst="rect">
            <a:avLst/>
          </a:prstGeom>
          <a:noFill/>
        </p:spPr>
        <p:txBody>
          <a:bodyPr wrap="square" lIns="121915" tIns="60957" rIns="121915" bIns="6095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Source: US Census, Garner Economics</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B7A7DF93-8701-4485-AE57-3464606D3E65}"/>
              </a:ext>
            </a:extLst>
          </p:cNvPr>
          <p:cNvSpPr/>
          <p:nvPr/>
        </p:nvSpPr>
        <p:spPr>
          <a:xfrm>
            <a:off x="304800" y="4977303"/>
            <a:ext cx="11066751" cy="112287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66092"/>
                </a:solidFill>
                <a:effectLst/>
                <a:uLnTx/>
                <a:uFillTx/>
                <a:latin typeface="Calibri" panose="020F0502020204030204" pitchFamily="34" charset="0"/>
                <a:ea typeface="+mn-ea"/>
                <a:cs typeface="Times New Roman" panose="02020603050405020304" pitchFamily="18" charset="0"/>
              </a:rPr>
              <a:t>In 2018, 48% of employment base commuted </a:t>
            </a:r>
            <a:r>
              <a:rPr kumimoji="0" lang="en-US" sz="3200" b="1" i="0" u="none" strike="noStrike" kern="0" cap="none" spc="0" normalizeH="0" baseline="0" noProof="0" dirty="0">
                <a:ln>
                  <a:noFill/>
                </a:ln>
                <a:solidFill>
                  <a:srgbClr val="F28411"/>
                </a:solidFill>
                <a:effectLst/>
                <a:uLnTx/>
                <a:uFillTx/>
                <a:latin typeface="Calibri" panose="020F0502020204030204" pitchFamily="34" charset="0"/>
                <a:ea typeface="+mn-ea"/>
                <a:cs typeface="Times New Roman" panose="02020603050405020304" pitchFamily="18" charset="0"/>
              </a:rPr>
              <a:t>into</a:t>
            </a:r>
            <a:r>
              <a:rPr kumimoji="0" lang="en-US" sz="3200" b="1" i="0" u="none" strike="noStrike" kern="0" cap="none" spc="0" normalizeH="0" baseline="0" noProof="0" dirty="0">
                <a:ln>
                  <a:noFill/>
                </a:ln>
                <a:solidFill>
                  <a:srgbClr val="366092"/>
                </a:solidFill>
                <a:effectLst/>
                <a:uLnTx/>
                <a:uFillTx/>
                <a:latin typeface="Calibri" panose="020F0502020204030204" pitchFamily="34" charset="0"/>
                <a:ea typeface="+mn-ea"/>
                <a:cs typeface="Times New Roman" panose="02020603050405020304" pitchFamily="18" charset="0"/>
              </a:rPr>
              <a:t> York County.</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366092"/>
                </a:solidFill>
                <a:effectLst/>
                <a:uLnTx/>
                <a:uFillTx/>
                <a:latin typeface="Calibri" panose="020F0502020204030204" pitchFamily="34" charset="0"/>
                <a:ea typeface="+mn-ea"/>
                <a:cs typeface="Times New Roman" panose="02020603050405020304" pitchFamily="18" charset="0"/>
              </a:rPr>
              <a:t>In 2018, 58.5% of residents commuted </a:t>
            </a:r>
            <a:r>
              <a:rPr kumimoji="0" lang="en-US" sz="3200" b="1" i="0" u="none" strike="noStrike" kern="0" cap="none" spc="0" normalizeH="0" baseline="0" noProof="0" dirty="0">
                <a:ln>
                  <a:noFill/>
                </a:ln>
                <a:solidFill>
                  <a:srgbClr val="9BBB59"/>
                </a:solidFill>
                <a:effectLst/>
                <a:uLnTx/>
                <a:uFillTx/>
                <a:latin typeface="Calibri" panose="020F0502020204030204" pitchFamily="34" charset="0"/>
                <a:ea typeface="+mn-ea"/>
                <a:cs typeface="Times New Roman" panose="02020603050405020304" pitchFamily="18" charset="0"/>
              </a:rPr>
              <a:t>out of </a:t>
            </a:r>
            <a:r>
              <a:rPr kumimoji="0" lang="en-US" sz="3200" b="1" i="0" u="none" strike="noStrike" kern="0" cap="none" spc="0" normalizeH="0" baseline="0" noProof="0" dirty="0">
                <a:ln>
                  <a:noFill/>
                </a:ln>
                <a:solidFill>
                  <a:srgbClr val="366092"/>
                </a:solidFill>
                <a:effectLst/>
                <a:uLnTx/>
                <a:uFillTx/>
                <a:latin typeface="Calibri" panose="020F0502020204030204" pitchFamily="34" charset="0"/>
                <a:ea typeface="+mn-ea"/>
                <a:cs typeface="Times New Roman" panose="02020603050405020304" pitchFamily="18" charset="0"/>
              </a:rPr>
              <a:t>York County.</a:t>
            </a:r>
          </a:p>
        </p:txBody>
      </p:sp>
      <p:pic>
        <p:nvPicPr>
          <p:cNvPr id="19" name="Picture 18">
            <a:extLst>
              <a:ext uri="{FF2B5EF4-FFF2-40B4-BE49-F238E27FC236}">
                <a16:creationId xmlns:a16="http://schemas.microsoft.com/office/drawing/2014/main" id="{CEA9AB93-2E39-4852-A55C-DD0CC5BD46A4}"/>
              </a:ext>
            </a:extLst>
          </p:cNvPr>
          <p:cNvPicPr>
            <a:picLocks noChangeAspect="1"/>
          </p:cNvPicPr>
          <p:nvPr/>
        </p:nvPicPr>
        <p:blipFill>
          <a:blip r:embed="rId3"/>
          <a:stretch>
            <a:fillRect/>
          </a:stretch>
        </p:blipFill>
        <p:spPr>
          <a:xfrm>
            <a:off x="1132405" y="1319703"/>
            <a:ext cx="9411540" cy="3657600"/>
          </a:xfrm>
          <a:prstGeom prst="rect">
            <a:avLst/>
          </a:prstGeom>
        </p:spPr>
      </p:pic>
    </p:spTree>
    <p:extLst>
      <p:ext uri="{BB962C8B-B14F-4D97-AF65-F5344CB8AC3E}">
        <p14:creationId xmlns:p14="http://schemas.microsoft.com/office/powerpoint/2010/main" val="30871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165C4-0428-4B1B-A349-E2D1E604C45B}"/>
              </a:ext>
            </a:extLst>
          </p:cNvPr>
          <p:cNvPicPr>
            <a:picLocks noChangeAspect="1"/>
          </p:cNvPicPr>
          <p:nvPr/>
        </p:nvPicPr>
        <p:blipFill rotWithShape="1">
          <a:blip r:embed="rId2"/>
          <a:srcRect b="1689"/>
          <a:stretch/>
        </p:blipFill>
        <p:spPr>
          <a:xfrm>
            <a:off x="146755" y="1270077"/>
            <a:ext cx="8369300" cy="5003723"/>
          </a:xfrm>
          <a:prstGeom prst="rect">
            <a:avLst/>
          </a:prstGeom>
        </p:spPr>
      </p:pic>
      <p:sp>
        <p:nvSpPr>
          <p:cNvPr id="10" name="Title 1">
            <a:extLst>
              <a:ext uri="{FF2B5EF4-FFF2-40B4-BE49-F238E27FC236}">
                <a16:creationId xmlns:a16="http://schemas.microsoft.com/office/drawing/2014/main" id="{8F853C48-EA9C-4C56-916C-DB9841768101}"/>
              </a:ext>
            </a:extLst>
          </p:cNvPr>
          <p:cNvSpPr>
            <a:spLocks noGrp="1"/>
          </p:cNvSpPr>
          <p:nvPr>
            <p:ph type="title"/>
          </p:nvPr>
        </p:nvSpPr>
        <p:spPr>
          <a:xfrm>
            <a:off x="609600" y="274639"/>
            <a:ext cx="3524250" cy="1143000"/>
          </a:xfrm>
          <a:solidFill>
            <a:schemeClr val="bg1"/>
          </a:solidFill>
        </p:spPr>
        <p:txBody>
          <a:bodyPr/>
          <a:lstStyle/>
          <a:p>
            <a:r>
              <a:rPr lang="en-US" dirty="0"/>
              <a:t>Job Growth</a:t>
            </a:r>
          </a:p>
        </p:txBody>
      </p:sp>
      <p:graphicFrame>
        <p:nvGraphicFramePr>
          <p:cNvPr id="9" name="Chart 8">
            <a:extLst>
              <a:ext uri="{FF2B5EF4-FFF2-40B4-BE49-F238E27FC236}">
                <a16:creationId xmlns:a16="http://schemas.microsoft.com/office/drawing/2014/main" id="{0BA28F68-8160-459A-A848-A8D650E329C6}"/>
              </a:ext>
            </a:extLst>
          </p:cNvPr>
          <p:cNvGraphicFramePr/>
          <p:nvPr/>
        </p:nvGraphicFramePr>
        <p:xfrm>
          <a:off x="8445499" y="1270077"/>
          <a:ext cx="3599745" cy="47327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8CDB4FE-3BF9-4391-A10A-7C9D6C071CCA}"/>
              </a:ext>
            </a:extLst>
          </p:cNvPr>
          <p:cNvSpPr txBox="1"/>
          <p:nvPr/>
        </p:nvSpPr>
        <p:spPr>
          <a:xfrm>
            <a:off x="3746502" y="1621972"/>
            <a:ext cx="1901952"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28411"/>
                </a:solidFill>
                <a:effectLst/>
                <a:uLnTx/>
                <a:uFillTx/>
                <a:latin typeface="Arial Black" panose="020B0A04020102020204" pitchFamily="34" charset="0"/>
                <a:ea typeface="Times New Roman" panose="02020603050405020304" pitchFamily="18" charset="0"/>
                <a:cs typeface="+mn-cs"/>
              </a:rPr>
              <a:t>+15,793</a:t>
            </a:r>
            <a:endParaRPr kumimoji="0" lang="en-US" sz="2800" b="1" i="0" u="none" strike="noStrike" kern="1200" cap="none" spc="0" normalizeH="0" baseline="0" noProof="0" dirty="0">
              <a:ln>
                <a:noFill/>
              </a:ln>
              <a:solidFill>
                <a:srgbClr val="F28411"/>
              </a:solidFill>
              <a:effectLst/>
              <a:uLnTx/>
              <a:uFillTx/>
              <a:latin typeface="Arial Black" panose="020B0A04020102020204" pitchFamily="34" charset="0"/>
              <a:ea typeface="+mn-ea"/>
              <a:cs typeface="+mn-cs"/>
            </a:endParaRPr>
          </a:p>
        </p:txBody>
      </p:sp>
      <p:sp>
        <p:nvSpPr>
          <p:cNvPr id="7" name="TextBox 6">
            <a:extLst>
              <a:ext uri="{FF2B5EF4-FFF2-40B4-BE49-F238E27FC236}">
                <a16:creationId xmlns:a16="http://schemas.microsoft.com/office/drawing/2014/main" id="{247C9B9E-F943-4663-9DC0-123F6E61F66C}"/>
              </a:ext>
            </a:extLst>
          </p:cNvPr>
          <p:cNvSpPr txBox="1"/>
          <p:nvPr/>
        </p:nvSpPr>
        <p:spPr>
          <a:xfrm>
            <a:off x="2628902" y="2145192"/>
            <a:ext cx="2892552" cy="646331"/>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6092"/>
                </a:solidFill>
                <a:effectLst/>
                <a:uLnTx/>
                <a:uFillTx/>
                <a:latin typeface="Calibri" panose="020F0502020204030204" pitchFamily="34" charset="0"/>
                <a:ea typeface="Times New Roman" panose="02020603050405020304" pitchFamily="18" charset="0"/>
                <a:cs typeface="Times New Roman" panose="02020603050405020304" pitchFamily="18" charset="0"/>
              </a:rPr>
              <a:t>New Jobs in York County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6092"/>
                </a:solidFill>
                <a:effectLst/>
                <a:uLnTx/>
                <a:uFillTx/>
                <a:latin typeface="Calibri" panose="020F0502020204030204" pitchFamily="34" charset="0"/>
                <a:ea typeface="+mn-ea"/>
                <a:cs typeface="Times New Roman" panose="02020603050405020304" pitchFamily="18" charset="0"/>
              </a:rPr>
              <a:t>(5-Year Change, 2020)</a:t>
            </a:r>
            <a:endParaRPr kumimoji="0" lang="en-US" sz="1800" b="1" i="0" u="none" strike="noStrike" kern="1200" cap="none" spc="0" normalizeH="0" baseline="0" noProof="0" dirty="0">
              <a:ln>
                <a:noFill/>
              </a:ln>
              <a:solidFill>
                <a:srgbClr val="366092"/>
              </a:solidFill>
              <a:effectLst/>
              <a:uLnTx/>
              <a:uFillTx/>
              <a:latin typeface="Calibri"/>
              <a:ea typeface="+mn-ea"/>
              <a:cs typeface="+mn-cs"/>
            </a:endParaRPr>
          </a:p>
        </p:txBody>
      </p:sp>
    </p:spTree>
    <p:extLst>
      <p:ext uri="{BB962C8B-B14F-4D97-AF65-F5344CB8AC3E}">
        <p14:creationId xmlns:p14="http://schemas.microsoft.com/office/powerpoint/2010/main" val="35804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0" y="0"/>
            <a:ext cx="12192000" cy="914400"/>
          </a:xfrm>
          <a:prstGeom prst="rect">
            <a:avLst/>
          </a:prstGeom>
        </p:spPr>
        <p:txBody>
          <a:bodyPr vert="horz" lIns="121915" tIns="60957" rIns="121915" bIns="60957" rtlCol="0" anchor="ctr">
            <a:no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733"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2" name="Title 1"/>
          <p:cNvSpPr>
            <a:spLocks noGrp="1"/>
          </p:cNvSpPr>
          <p:nvPr>
            <p:ph type="title"/>
          </p:nvPr>
        </p:nvSpPr>
        <p:spPr>
          <a:xfrm>
            <a:off x="536448" y="181864"/>
            <a:ext cx="11579352" cy="1044338"/>
          </a:xfrm>
        </p:spPr>
        <p:txBody>
          <a:bodyPr>
            <a:normAutofit/>
          </a:bodyPr>
          <a:lstStyle/>
          <a:p>
            <a:r>
              <a:rPr lang="en-GB" sz="4267" dirty="0"/>
              <a:t>Five-Year Industry Change</a:t>
            </a:r>
            <a:endParaRPr lang="en-US" sz="2667" b="0" dirty="0"/>
          </a:p>
        </p:txBody>
      </p:sp>
      <p:pic>
        <p:nvPicPr>
          <p:cNvPr id="8" name="Picture 7" descr="Graphical user interface, application&#10;&#10;Description automatically generated">
            <a:extLst>
              <a:ext uri="{FF2B5EF4-FFF2-40B4-BE49-F238E27FC236}">
                <a16:creationId xmlns:a16="http://schemas.microsoft.com/office/drawing/2014/main" id="{788001C9-4E56-4077-B2F7-1573CFCC4FFC}"/>
              </a:ext>
            </a:extLst>
          </p:cNvPr>
          <p:cNvPicPr>
            <a:picLocks noChangeAspect="1"/>
          </p:cNvPicPr>
          <p:nvPr/>
        </p:nvPicPr>
        <p:blipFill rotWithShape="1">
          <a:blip r:embed="rId3">
            <a:extLst>
              <a:ext uri="{28A0092B-C50C-407E-A947-70E740481C1C}">
                <a14:useLocalDpi xmlns:a14="http://schemas.microsoft.com/office/drawing/2010/main" val="0"/>
              </a:ext>
            </a:extLst>
          </a:blip>
          <a:srcRect b="24267"/>
          <a:stretch/>
        </p:blipFill>
        <p:spPr>
          <a:xfrm>
            <a:off x="678180" y="1146274"/>
            <a:ext cx="10286999" cy="5193792"/>
          </a:xfrm>
          <a:prstGeom prst="rect">
            <a:avLst/>
          </a:prstGeom>
        </p:spPr>
      </p:pic>
      <p:sp>
        <p:nvSpPr>
          <p:cNvPr id="5" name="TextBox 4"/>
          <p:cNvSpPr txBox="1"/>
          <p:nvPr/>
        </p:nvSpPr>
        <p:spPr>
          <a:xfrm>
            <a:off x="536448" y="6001518"/>
            <a:ext cx="5356351" cy="338548"/>
          </a:xfrm>
          <a:prstGeom prst="rect">
            <a:avLst/>
          </a:prstGeom>
          <a:noFill/>
        </p:spPr>
        <p:txBody>
          <a:bodyPr wrap="square" lIns="121915" tIns="60957" rIns="121915" bIns="6095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Source: JobsEQ, Garner Economics (Job change greater than 100)</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6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717252" y="1246878"/>
            <a:ext cx="4296587" cy="4594072"/>
          </a:xfrm>
          <a:prstGeom prst="rect">
            <a:avLst/>
          </a:prstGeom>
          <a:noFill/>
        </p:spPr>
        <p:txBody>
          <a:bodyPr wrap="square" lIns="121915" tIns="60957" rIns="121915" bIns="60957" rtlCol="0">
            <a:spAutoFit/>
          </a:bodyPr>
          <a:lstStyle/>
          <a:p>
            <a:pPr marL="457200" marR="0" lvl="0" indent="-4572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Most survey respondents agree that current business targets still make sense</a:t>
            </a:r>
          </a:p>
          <a:p>
            <a:pPr marL="457200" marR="0" lvl="0" indent="-4572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Validated current targets and worked to refine and develop target families that best serve the County’s current assets, tools, and marketing strategy</a:t>
            </a:r>
          </a:p>
        </p:txBody>
      </p:sp>
      <p:sp>
        <p:nvSpPr>
          <p:cNvPr id="2" name="Title 1"/>
          <p:cNvSpPr>
            <a:spLocks noGrp="1"/>
          </p:cNvSpPr>
          <p:nvPr>
            <p:ph type="title"/>
          </p:nvPr>
        </p:nvSpPr>
        <p:spPr>
          <a:xfrm>
            <a:off x="304800" y="182935"/>
            <a:ext cx="10972800" cy="1143000"/>
          </a:xfrm>
        </p:spPr>
        <p:txBody>
          <a:bodyPr/>
          <a:lstStyle/>
          <a:p>
            <a:r>
              <a:rPr lang="en-US" dirty="0"/>
              <a:t>Refining York County Targets</a:t>
            </a:r>
          </a:p>
        </p:txBody>
      </p:sp>
      <p:sp>
        <p:nvSpPr>
          <p:cNvPr id="10" name="TextBox 9">
            <a:extLst>
              <a:ext uri="{FF2B5EF4-FFF2-40B4-BE49-F238E27FC236}">
                <a16:creationId xmlns:a16="http://schemas.microsoft.com/office/drawing/2014/main" id="{7644F960-CE53-4BE6-8E12-0C6F6DEF48AA}"/>
              </a:ext>
            </a:extLst>
          </p:cNvPr>
          <p:cNvSpPr txBox="1"/>
          <p:nvPr/>
        </p:nvSpPr>
        <p:spPr>
          <a:xfrm>
            <a:off x="2057400" y="2998240"/>
            <a:ext cx="1392323" cy="894598"/>
          </a:xfrm>
          <a:prstGeom prst="rect">
            <a:avLst/>
          </a:prstGeom>
          <a:noFill/>
        </p:spPr>
        <p:txBody>
          <a:bodyPr wrap="square" lIns="121915" tIns="60957" rIns="121915" bIns="60957" rtlCol="0">
            <a:spAutoFit/>
          </a:body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Optimal</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Targets</a:t>
            </a:r>
          </a:p>
        </p:txBody>
      </p:sp>
      <p:sp>
        <p:nvSpPr>
          <p:cNvPr id="11" name="TextBox 10">
            <a:extLst>
              <a:ext uri="{FF2B5EF4-FFF2-40B4-BE49-F238E27FC236}">
                <a16:creationId xmlns:a16="http://schemas.microsoft.com/office/drawing/2014/main" id="{E7BF1248-0207-4D6F-A6F0-F7D97B799921}"/>
              </a:ext>
            </a:extLst>
          </p:cNvPr>
          <p:cNvSpPr txBox="1"/>
          <p:nvPr/>
        </p:nvSpPr>
        <p:spPr>
          <a:xfrm>
            <a:off x="457200" y="2488597"/>
            <a:ext cx="1763654" cy="483203"/>
          </a:xfrm>
          <a:prstGeom prst="rect">
            <a:avLst/>
          </a:prstGeom>
          <a:noFill/>
        </p:spPr>
        <p:txBody>
          <a:bodyPr wrap="square" lIns="121915" tIns="60957" rIns="121915" bIns="60957" rtlCol="0">
            <a:spAutoFit/>
          </a:bodyPr>
          <a:lstStyle>
            <a:defPPr>
              <a:defRPr lang="en-US"/>
            </a:defPPr>
            <a:lvl1pPr marR="0" lvl="0" indent="0" algn="ctr" fontAlgn="auto">
              <a:lnSpc>
                <a:spcPct val="90000"/>
              </a:lnSpc>
              <a:spcBef>
                <a:spcPts val="0"/>
              </a:spcBef>
              <a:spcAft>
                <a:spcPts val="400"/>
              </a:spcAft>
              <a:buClrTx/>
              <a:buSzTx/>
              <a:buFontTx/>
              <a:buNone/>
              <a:tabLst/>
              <a:defRPr kumimoji="0" sz="2600" i="0" u="none" strike="noStrike" cap="none" spc="0" normalizeH="0" baseline="0">
                <a:ln>
                  <a:noFill/>
                </a:ln>
                <a:solidFill>
                  <a:prstClr val="white">
                    <a:lumMod val="95000"/>
                  </a:prstClr>
                </a:solidFill>
                <a:effectLst/>
                <a:uLnTx/>
                <a:uFillTx/>
                <a:latin typeface="Calibri"/>
              </a:defRPr>
            </a:lvl1p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Desirability</a:t>
            </a:r>
          </a:p>
        </p:txBody>
      </p:sp>
      <p:sp>
        <p:nvSpPr>
          <p:cNvPr id="13" name="TextBox 12">
            <a:extLst>
              <a:ext uri="{FF2B5EF4-FFF2-40B4-BE49-F238E27FC236}">
                <a16:creationId xmlns:a16="http://schemas.microsoft.com/office/drawing/2014/main" id="{F35B82CD-7404-4D73-BF0E-B57D51E4DEBB}"/>
              </a:ext>
            </a:extLst>
          </p:cNvPr>
          <p:cNvSpPr txBox="1"/>
          <p:nvPr/>
        </p:nvSpPr>
        <p:spPr>
          <a:xfrm>
            <a:off x="3517390" y="3707797"/>
            <a:ext cx="1588010" cy="483203"/>
          </a:xfrm>
          <a:prstGeom prst="rect">
            <a:avLst/>
          </a:prstGeom>
          <a:noFill/>
        </p:spPr>
        <p:txBody>
          <a:bodyPr wrap="square" lIns="121915" tIns="60957" rIns="121915" bIns="60957" rtlCol="0">
            <a:spAutoFit/>
          </a:bodyPr>
          <a:lstStyle/>
          <a:p>
            <a:pPr marL="0" marR="0" lvl="0" indent="0" algn="ctr" defTabSz="914400" rtl="0" eaLnBrk="1" fontAlgn="auto" latinLnBrk="0" hangingPunct="1">
              <a:lnSpc>
                <a:spcPct val="90000"/>
              </a:lnSpc>
              <a:spcBef>
                <a:spcPts val="0"/>
              </a:spcBef>
              <a:spcAft>
                <a:spcPts val="40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Feasibility</a:t>
            </a:r>
          </a:p>
        </p:txBody>
      </p:sp>
      <p:sp>
        <p:nvSpPr>
          <p:cNvPr id="4" name="TextBox 3">
            <a:extLst>
              <a:ext uri="{FF2B5EF4-FFF2-40B4-BE49-F238E27FC236}">
                <a16:creationId xmlns:a16="http://schemas.microsoft.com/office/drawing/2014/main" id="{9CFF1075-8F3A-4EEA-ADCA-B7A7CC876559}"/>
              </a:ext>
            </a:extLst>
          </p:cNvPr>
          <p:cNvSpPr txBox="1"/>
          <p:nvPr/>
        </p:nvSpPr>
        <p:spPr>
          <a:xfrm>
            <a:off x="450026" y="1323154"/>
            <a:ext cx="64101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6092"/>
                </a:solidFill>
                <a:effectLst/>
                <a:uLnTx/>
                <a:uFillTx/>
                <a:latin typeface="Calibri"/>
                <a:ea typeface="+mn-ea"/>
                <a:cs typeface="+mn-cs"/>
              </a:rPr>
              <a:t>Do the current business targets still make sense for York County?</a:t>
            </a:r>
          </a:p>
        </p:txBody>
      </p:sp>
      <p:sp>
        <p:nvSpPr>
          <p:cNvPr id="15" name="TextBox 14">
            <a:extLst>
              <a:ext uri="{FF2B5EF4-FFF2-40B4-BE49-F238E27FC236}">
                <a16:creationId xmlns:a16="http://schemas.microsoft.com/office/drawing/2014/main" id="{F69CC429-CCC7-41FE-A330-8A33C2F51113}"/>
              </a:ext>
            </a:extLst>
          </p:cNvPr>
          <p:cNvSpPr txBox="1"/>
          <p:nvPr/>
        </p:nvSpPr>
        <p:spPr>
          <a:xfrm>
            <a:off x="0" y="5936152"/>
            <a:ext cx="4953000" cy="338548"/>
          </a:xfrm>
          <a:prstGeom prst="rect">
            <a:avLst/>
          </a:prstGeom>
          <a:noFill/>
        </p:spPr>
        <p:txBody>
          <a:bodyPr wrap="square" lIns="121915" tIns="60957" rIns="121915" bIns="60957"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Source: Focus group feedback, Garner Economics</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descr="Chart, bar chart&#10;&#10;Description automatically generated">
            <a:extLst>
              <a:ext uri="{FF2B5EF4-FFF2-40B4-BE49-F238E27FC236}">
                <a16:creationId xmlns:a16="http://schemas.microsoft.com/office/drawing/2014/main" id="{EF21B384-E45D-4C81-9EFC-F7EA2B9D2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81570"/>
            <a:ext cx="7173326" cy="3324689"/>
          </a:xfrm>
          <a:prstGeom prst="rect">
            <a:avLst/>
          </a:prstGeom>
        </p:spPr>
      </p:pic>
    </p:spTree>
    <p:extLst>
      <p:ext uri="{BB962C8B-B14F-4D97-AF65-F5344CB8AC3E}">
        <p14:creationId xmlns:p14="http://schemas.microsoft.com/office/powerpoint/2010/main" val="42439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68943" y="-100401"/>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2" name="Title 1"/>
          <p:cNvSpPr>
            <a:spLocks noGrp="1"/>
          </p:cNvSpPr>
          <p:nvPr>
            <p:ph type="title"/>
          </p:nvPr>
        </p:nvSpPr>
        <p:spPr>
          <a:xfrm>
            <a:off x="609600" y="98980"/>
            <a:ext cx="10972800" cy="1143000"/>
          </a:xfrm>
        </p:spPr>
        <p:txBody>
          <a:bodyPr>
            <a:noAutofit/>
          </a:bodyPr>
          <a:lstStyle/>
          <a:p>
            <a:pPr algn="ctr"/>
            <a:r>
              <a:rPr lang="en-GB" dirty="0">
                <a:solidFill>
                  <a:schemeClr val="tx2"/>
                </a:solidFill>
              </a:rPr>
              <a:t>Optimal York County Targets </a:t>
            </a:r>
            <a:endParaRPr lang="en-US" dirty="0">
              <a:solidFill>
                <a:schemeClr val="tx2"/>
              </a:solidFill>
            </a:endParaRPr>
          </a:p>
        </p:txBody>
      </p:sp>
      <p:sp>
        <p:nvSpPr>
          <p:cNvPr id="3" name="TextBox 2"/>
          <p:cNvSpPr txBox="1"/>
          <p:nvPr/>
        </p:nvSpPr>
        <p:spPr>
          <a:xfrm>
            <a:off x="381001" y="1264760"/>
            <a:ext cx="11201398" cy="492436"/>
          </a:xfrm>
          <a:prstGeom prst="rect">
            <a:avLst/>
          </a:prstGeom>
          <a:noFill/>
          <a:ln w="28575">
            <a:noFill/>
          </a:ln>
        </p:spPr>
        <p:txBody>
          <a:bodyPr wrap="square" lIns="121915" tIns="60957" rIns="121915" bIns="6095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CORE BUSINESS TARGET FAMILIES</a:t>
            </a:r>
          </a:p>
        </p:txBody>
      </p:sp>
      <p:sp>
        <p:nvSpPr>
          <p:cNvPr id="6" name="Rectangle 1">
            <a:extLst>
              <a:ext uri="{FF2B5EF4-FFF2-40B4-BE49-F238E27FC236}">
                <a16:creationId xmlns:a16="http://schemas.microsoft.com/office/drawing/2014/main" id="{149680FE-0288-43D5-AA4D-7A3A189B748D}"/>
              </a:ext>
            </a:extLst>
          </p:cNvPr>
          <p:cNvSpPr>
            <a:spLocks noChangeArrowheads="1"/>
          </p:cNvSpPr>
          <p:nvPr/>
        </p:nvSpPr>
        <p:spPr bwMode="auto">
          <a:xfrm>
            <a:off x="381000" y="8962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8" name="Group 37">
            <a:extLst>
              <a:ext uri="{FF2B5EF4-FFF2-40B4-BE49-F238E27FC236}">
                <a16:creationId xmlns:a16="http://schemas.microsoft.com/office/drawing/2014/main" id="{3630CA17-1947-4E05-83A1-137AD07FCE89}"/>
              </a:ext>
            </a:extLst>
          </p:cNvPr>
          <p:cNvGrpSpPr/>
          <p:nvPr/>
        </p:nvGrpSpPr>
        <p:grpSpPr>
          <a:xfrm>
            <a:off x="884104" y="2018677"/>
            <a:ext cx="4457366" cy="3574563"/>
            <a:chOff x="-9526" y="-56992"/>
            <a:chExt cx="3545788" cy="2731009"/>
          </a:xfrm>
        </p:grpSpPr>
        <p:grpSp>
          <p:nvGrpSpPr>
            <p:cNvPr id="40" name="Group 39">
              <a:extLst>
                <a:ext uri="{FF2B5EF4-FFF2-40B4-BE49-F238E27FC236}">
                  <a16:creationId xmlns:a16="http://schemas.microsoft.com/office/drawing/2014/main" id="{AA7D82E9-04B5-43A8-B539-70EB22A754CE}"/>
                </a:ext>
              </a:extLst>
            </p:cNvPr>
            <p:cNvGrpSpPr/>
            <p:nvPr/>
          </p:nvGrpSpPr>
          <p:grpSpPr>
            <a:xfrm>
              <a:off x="-9526" y="1085851"/>
              <a:ext cx="1188720" cy="1033145"/>
              <a:chOff x="-1019028" y="552361"/>
              <a:chExt cx="1188548" cy="1032978"/>
            </a:xfrm>
          </p:grpSpPr>
          <p:sp>
            <p:nvSpPr>
              <p:cNvPr id="54" name="Hexagon 53">
                <a:extLst>
                  <a:ext uri="{FF2B5EF4-FFF2-40B4-BE49-F238E27FC236}">
                    <a16:creationId xmlns:a16="http://schemas.microsoft.com/office/drawing/2014/main" id="{D60DF8BB-849A-4456-B235-8AB3765D988F}"/>
                  </a:ext>
                </a:extLst>
              </p:cNvPr>
              <p:cNvSpPr/>
              <p:nvPr/>
            </p:nvSpPr>
            <p:spPr>
              <a:xfrm>
                <a:off x="-1019028" y="552361"/>
                <a:ext cx="1188548" cy="1032978"/>
              </a:xfrm>
              <a:prstGeom prst="hexagon">
                <a:avLst/>
              </a:prstGeom>
              <a:solidFill>
                <a:srgbClr val="196765"/>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5" name="Graphic 3145">
                <a:extLst>
                  <a:ext uri="{FF2B5EF4-FFF2-40B4-BE49-F238E27FC236}">
                    <a16:creationId xmlns:a16="http://schemas.microsoft.com/office/drawing/2014/main" id="{9ADCE31E-EF9A-4B1E-9458-F464195A42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7980" y="599970"/>
                <a:ext cx="829037" cy="829090"/>
              </a:xfrm>
              <a:prstGeom prst="rect">
                <a:avLst/>
              </a:prstGeom>
            </p:spPr>
          </p:pic>
        </p:grpSp>
        <p:grpSp>
          <p:nvGrpSpPr>
            <p:cNvPr id="41" name="Group 40">
              <a:extLst>
                <a:ext uri="{FF2B5EF4-FFF2-40B4-BE49-F238E27FC236}">
                  <a16:creationId xmlns:a16="http://schemas.microsoft.com/office/drawing/2014/main" id="{FD9C4595-5AF7-44F4-8216-3E46F9618C31}"/>
                </a:ext>
              </a:extLst>
            </p:cNvPr>
            <p:cNvGrpSpPr/>
            <p:nvPr/>
          </p:nvGrpSpPr>
          <p:grpSpPr>
            <a:xfrm>
              <a:off x="990600" y="581025"/>
              <a:ext cx="1188720" cy="1033145"/>
              <a:chOff x="-1047598" y="561884"/>
              <a:chExt cx="1188548" cy="1032978"/>
            </a:xfrm>
          </p:grpSpPr>
          <p:sp>
            <p:nvSpPr>
              <p:cNvPr id="52" name="Hexagon 51">
                <a:extLst>
                  <a:ext uri="{FF2B5EF4-FFF2-40B4-BE49-F238E27FC236}">
                    <a16:creationId xmlns:a16="http://schemas.microsoft.com/office/drawing/2014/main" id="{75B1AA93-55B0-417C-83B2-11959F96D4D1}"/>
                  </a:ext>
                </a:extLst>
              </p:cNvPr>
              <p:cNvSpPr/>
              <p:nvPr/>
            </p:nvSpPr>
            <p:spPr>
              <a:xfrm>
                <a:off x="-1047598" y="561884"/>
                <a:ext cx="1188548" cy="1032978"/>
              </a:xfrm>
              <a:prstGeom prst="hexagon">
                <a:avLst/>
              </a:prstGeom>
              <a:solidFill>
                <a:srgbClr val="FFC000"/>
              </a:solidFill>
              <a:ln w="12700" cap="flat" cmpd="sng" algn="ctr">
                <a:noFill/>
                <a:prstDash val="solid"/>
                <a:miter lim="800000"/>
              </a:ln>
              <a:effectLst>
                <a:outerShdw blurRad="50800" dist="38100" dir="16200000"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Graphic 3148">
                <a:extLst>
                  <a:ext uri="{FF2B5EF4-FFF2-40B4-BE49-F238E27FC236}">
                    <a16:creationId xmlns:a16="http://schemas.microsoft.com/office/drawing/2014/main" id="{E573D81B-0FB1-4CF5-A27A-51396C43AF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551" y="609493"/>
                <a:ext cx="829037" cy="829090"/>
              </a:xfrm>
              <a:prstGeom prst="rect">
                <a:avLst/>
              </a:prstGeom>
            </p:spPr>
          </p:pic>
        </p:grpSp>
        <p:grpSp>
          <p:nvGrpSpPr>
            <p:cNvPr id="42" name="Group 41">
              <a:extLst>
                <a:ext uri="{FF2B5EF4-FFF2-40B4-BE49-F238E27FC236}">
                  <a16:creationId xmlns:a16="http://schemas.microsoft.com/office/drawing/2014/main" id="{ABFEF1E4-3D36-4E2C-8688-2195052EC84E}"/>
                </a:ext>
              </a:extLst>
            </p:cNvPr>
            <p:cNvGrpSpPr/>
            <p:nvPr/>
          </p:nvGrpSpPr>
          <p:grpSpPr>
            <a:xfrm>
              <a:off x="0" y="0"/>
              <a:ext cx="1188720" cy="1033145"/>
              <a:chOff x="0" y="0"/>
              <a:chExt cx="1188548" cy="1032978"/>
            </a:xfrm>
          </p:grpSpPr>
          <p:sp>
            <p:nvSpPr>
              <p:cNvPr id="50" name="Hexagon 49">
                <a:extLst>
                  <a:ext uri="{FF2B5EF4-FFF2-40B4-BE49-F238E27FC236}">
                    <a16:creationId xmlns:a16="http://schemas.microsoft.com/office/drawing/2014/main" id="{131AF3DD-B088-431E-B6DB-92532B1309A1}"/>
                  </a:ext>
                </a:extLst>
              </p:cNvPr>
              <p:cNvSpPr/>
              <p:nvPr/>
            </p:nvSpPr>
            <p:spPr>
              <a:xfrm>
                <a:off x="0" y="0"/>
                <a:ext cx="1188548" cy="1032978"/>
              </a:xfrm>
              <a:prstGeom prst="hexagon">
                <a:avLst/>
              </a:prstGeom>
              <a:solidFill>
                <a:srgbClr val="33CCCC"/>
              </a:solidFill>
              <a:ln w="12700" cap="flat" cmpd="sng" algn="ctr">
                <a:noFill/>
                <a:prstDash val="solid"/>
                <a:miter lim="800000"/>
              </a:ln>
              <a:effectLst>
                <a:outerShdw blurRad="50800" dist="38100" dir="13500000" algn="br"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 name="Graphic 3142">
                <a:extLst>
                  <a:ext uri="{FF2B5EF4-FFF2-40B4-BE49-F238E27FC236}">
                    <a16:creationId xmlns:a16="http://schemas.microsoft.com/office/drawing/2014/main" id="{BFC395AC-9AC3-4938-B3D1-5E1BA25E26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2429" y="85725"/>
                <a:ext cx="913707" cy="913765"/>
              </a:xfrm>
              <a:prstGeom prst="rect">
                <a:avLst/>
              </a:prstGeom>
            </p:spPr>
          </p:pic>
        </p:grpSp>
        <p:grpSp>
          <p:nvGrpSpPr>
            <p:cNvPr id="43" name="Group 42">
              <a:extLst>
                <a:ext uri="{FF2B5EF4-FFF2-40B4-BE49-F238E27FC236}">
                  <a16:creationId xmlns:a16="http://schemas.microsoft.com/office/drawing/2014/main" id="{C2807F12-37E2-403D-8918-DF08B777CC3F}"/>
                </a:ext>
              </a:extLst>
            </p:cNvPr>
            <p:cNvGrpSpPr/>
            <p:nvPr/>
          </p:nvGrpSpPr>
          <p:grpSpPr>
            <a:xfrm>
              <a:off x="1981201" y="1114426"/>
              <a:ext cx="1188085" cy="1032510"/>
              <a:chOff x="-1067215" y="533642"/>
              <a:chExt cx="1188548" cy="1032978"/>
            </a:xfrm>
          </p:grpSpPr>
          <p:sp>
            <p:nvSpPr>
              <p:cNvPr id="48" name="Hexagon 47">
                <a:extLst>
                  <a:ext uri="{FF2B5EF4-FFF2-40B4-BE49-F238E27FC236}">
                    <a16:creationId xmlns:a16="http://schemas.microsoft.com/office/drawing/2014/main" id="{90924E9F-A1CC-4DA1-A7E1-B0E030B15219}"/>
                  </a:ext>
                </a:extLst>
              </p:cNvPr>
              <p:cNvSpPr/>
              <p:nvPr/>
            </p:nvSpPr>
            <p:spPr>
              <a:xfrm>
                <a:off x="-1067215" y="533642"/>
                <a:ext cx="1188548" cy="1032978"/>
              </a:xfrm>
              <a:prstGeom prst="hexagon">
                <a:avLst/>
              </a:prstGeom>
              <a:solidFill>
                <a:srgbClr val="8EB4E3"/>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9" name="Graphic 46">
                <a:extLst>
                  <a:ext uri="{FF2B5EF4-FFF2-40B4-BE49-F238E27FC236}">
                    <a16:creationId xmlns:a16="http://schemas.microsoft.com/office/drawing/2014/main" id="{CB2F75A1-3BBC-44F4-B60E-77FEE4DC79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5227" y="638246"/>
                <a:ext cx="943511" cy="705388"/>
              </a:xfrm>
              <a:prstGeom prst="rect">
                <a:avLst/>
              </a:prstGeom>
            </p:spPr>
          </p:pic>
        </p:grpSp>
        <p:sp>
          <p:nvSpPr>
            <p:cNvPr id="44" name="Text Box 2">
              <a:extLst>
                <a:ext uri="{FF2B5EF4-FFF2-40B4-BE49-F238E27FC236}">
                  <a16:creationId xmlns:a16="http://schemas.microsoft.com/office/drawing/2014/main" id="{53D556F0-D4EF-4D90-991D-91E713876E3C}"/>
                </a:ext>
              </a:extLst>
            </p:cNvPr>
            <p:cNvSpPr txBox="1">
              <a:spLocks noChangeArrowheads="1"/>
            </p:cNvSpPr>
            <p:nvPr/>
          </p:nvSpPr>
          <p:spPr bwMode="auto">
            <a:xfrm>
              <a:off x="1089849" y="-56992"/>
              <a:ext cx="1089470" cy="57536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Made in York County</a:t>
              </a:r>
              <a:endPar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45" name="Text Box 2">
              <a:extLst>
                <a:ext uri="{FF2B5EF4-FFF2-40B4-BE49-F238E27FC236}">
                  <a16:creationId xmlns:a16="http://schemas.microsoft.com/office/drawing/2014/main" id="{621CDB0C-A39B-4CAA-97A4-E3FFDEF86CA0}"/>
                </a:ext>
              </a:extLst>
            </p:cNvPr>
            <p:cNvSpPr txBox="1">
              <a:spLocks noChangeArrowheads="1"/>
            </p:cNvSpPr>
            <p:nvPr/>
          </p:nvSpPr>
          <p:spPr bwMode="auto">
            <a:xfrm>
              <a:off x="152451" y="2166613"/>
              <a:ext cx="1466850" cy="3333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Agribusiness</a:t>
              </a:r>
            </a:p>
          </p:txBody>
        </p:sp>
        <p:sp>
          <p:nvSpPr>
            <p:cNvPr id="46" name="Text Box 2">
              <a:extLst>
                <a:ext uri="{FF2B5EF4-FFF2-40B4-BE49-F238E27FC236}">
                  <a16:creationId xmlns:a16="http://schemas.microsoft.com/office/drawing/2014/main" id="{97A6D616-231F-4070-AF19-703DC90B89A0}"/>
                </a:ext>
              </a:extLst>
            </p:cNvPr>
            <p:cNvSpPr txBox="1">
              <a:spLocks noChangeArrowheads="1"/>
            </p:cNvSpPr>
            <p:nvPr/>
          </p:nvSpPr>
          <p:spPr bwMode="auto">
            <a:xfrm>
              <a:off x="2069412" y="556135"/>
              <a:ext cx="1466850" cy="628651"/>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R="0">
                <a:lnSpc>
                  <a:spcPct val="107000"/>
                </a:lnSpc>
                <a:spcBef>
                  <a:spcPts val="0"/>
                </a:spcBef>
                <a:spcAft>
                  <a:spcPts val="800"/>
                </a:spcAft>
                <a:defRPr b="1">
                  <a:effectLst/>
                  <a:ea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Times New Roman" panose="02020603050405020304" pitchFamily="18" charset="0"/>
                </a:rPr>
                <a:t>Imagined in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Times New Roman" panose="02020603050405020304" pitchFamily="18" charset="0"/>
                </a:rPr>
                <a:t>York County</a:t>
              </a:r>
            </a:p>
          </p:txBody>
        </p:sp>
        <p:sp>
          <p:nvSpPr>
            <p:cNvPr id="47" name="Text Box 2">
              <a:extLst>
                <a:ext uri="{FF2B5EF4-FFF2-40B4-BE49-F238E27FC236}">
                  <a16:creationId xmlns:a16="http://schemas.microsoft.com/office/drawing/2014/main" id="{F15F0B48-3523-4484-9E4E-78DB6E62BA27}"/>
                </a:ext>
              </a:extLst>
            </p:cNvPr>
            <p:cNvSpPr txBox="1">
              <a:spLocks noChangeArrowheads="1"/>
            </p:cNvSpPr>
            <p:nvPr/>
          </p:nvSpPr>
          <p:spPr bwMode="auto">
            <a:xfrm>
              <a:off x="2238998" y="2167326"/>
              <a:ext cx="1064109" cy="506691"/>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Experience York County</a:t>
              </a:r>
            </a:p>
          </p:txBody>
        </p:sp>
      </p:grpSp>
      <p:sp>
        <p:nvSpPr>
          <p:cNvPr id="56" name="TextBox 55">
            <a:extLst>
              <a:ext uri="{FF2B5EF4-FFF2-40B4-BE49-F238E27FC236}">
                <a16:creationId xmlns:a16="http://schemas.microsoft.com/office/drawing/2014/main" id="{E138F309-A1C4-47E5-9A83-C26D03ABADDD}"/>
              </a:ext>
            </a:extLst>
          </p:cNvPr>
          <p:cNvSpPr txBox="1"/>
          <p:nvPr/>
        </p:nvSpPr>
        <p:spPr>
          <a:xfrm>
            <a:off x="3635674" y="5634091"/>
            <a:ext cx="8323998" cy="671915"/>
          </a:xfrm>
          <a:prstGeom prst="rect">
            <a:avLst/>
          </a:prstGeom>
          <a:noFill/>
        </p:spPr>
        <p:txBody>
          <a:bodyPr wrap="square">
            <a:spAutoFit/>
          </a:bodyPr>
          <a:lstStyle/>
          <a:p>
            <a:pPr marL="0" marR="0" lvl="0" indent="0" algn="just" defTabSz="914400" rtl="0" eaLnBrk="1" fontAlgn="auto" latinLnBrk="0" hangingPunct="1">
              <a:lnSpc>
                <a:spcPct val="107000"/>
              </a:lnSpc>
              <a:spcBef>
                <a:spcPts val="300"/>
              </a:spcBef>
              <a:spcAft>
                <a:spcPts val="600"/>
              </a:spcAft>
              <a:buClrTx/>
              <a:buSzTx/>
              <a:buFontTx/>
              <a:buNone/>
              <a:tabLst>
                <a:tab pos="5372100" algn="r"/>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While target marketing is primarily the work of economic development, the execution of the quality of place target would typically be led by organizations other than the YCED.</a:t>
            </a:r>
          </a:p>
        </p:txBody>
      </p:sp>
      <p:sp>
        <p:nvSpPr>
          <p:cNvPr id="57" name="TextBox 56">
            <a:extLst>
              <a:ext uri="{FF2B5EF4-FFF2-40B4-BE49-F238E27FC236}">
                <a16:creationId xmlns:a16="http://schemas.microsoft.com/office/drawing/2014/main" id="{47458E6D-542B-4B9C-AEDD-49B8B682D009}"/>
              </a:ext>
            </a:extLst>
          </p:cNvPr>
          <p:cNvSpPr txBox="1"/>
          <p:nvPr/>
        </p:nvSpPr>
        <p:spPr>
          <a:xfrm>
            <a:off x="5486467" y="2125709"/>
            <a:ext cx="6679987" cy="3277820"/>
          </a:xfrm>
          <a:prstGeom prst="rect">
            <a:avLst/>
          </a:prstGeom>
          <a:noFill/>
        </p:spPr>
        <p:txBody>
          <a:bodyPr wrap="square">
            <a:spAutoFit/>
          </a:bodyPr>
          <a:lstStyle/>
          <a:p>
            <a:pPr marL="347663" marR="0" lvl="3" indent="-228600"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5372100" algn="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Made in York County</a:t>
            </a:r>
          </a:p>
          <a:p>
            <a:pPr marL="119063" marR="0" lvl="3" indent="0" algn="l" defTabSz="914400" rtl="0" eaLnBrk="1" fontAlgn="auto" latinLnBrk="0" hangingPunct="1">
              <a:lnSpc>
                <a:spcPct val="100000"/>
              </a:lnSpc>
              <a:spcBef>
                <a:spcPts val="0"/>
              </a:spcBef>
              <a:spcAft>
                <a:spcPts val="0"/>
              </a:spcAft>
              <a:buClrTx/>
              <a:buSzTx/>
              <a:buFontTx/>
              <a:buNone/>
              <a:tabLst>
                <a:tab pos="347663" algn="l"/>
                <a:tab pos="5372100" algn="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Innovative Manufacturing</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919163" marR="0" lvl="4"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tab pos="5372100" algn="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Agribusiness</a:t>
            </a: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6263" marR="0" lvl="4" indent="0" algn="l" defTabSz="914400" rtl="0" eaLnBrk="1" fontAlgn="auto" latinLnBrk="0" hangingPunct="1">
              <a:lnSpc>
                <a:spcPct val="100000"/>
              </a:lnSpc>
              <a:spcBef>
                <a:spcPts val="0"/>
              </a:spcBef>
              <a:spcAft>
                <a:spcPts val="0"/>
              </a:spcAft>
              <a:buClrTx/>
              <a:buSzTx/>
              <a:buFontTx/>
              <a:buNone/>
              <a:tabLst>
                <a:tab pos="347663" algn="l"/>
                <a:tab pos="5372100" algn="r"/>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Agriculture, Food &amp; Beverage</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7663" marR="0" lvl="3" indent="-228600" algn="l" defTabSz="914400" rtl="0" eaLnBrk="1" fontAlgn="auto" latinLnBrk="0" hangingPunct="1">
              <a:lnSpc>
                <a:spcPct val="100000"/>
              </a:lnSpc>
              <a:spcBef>
                <a:spcPts val="600"/>
              </a:spcBef>
              <a:spcAft>
                <a:spcPts val="0"/>
              </a:spcAft>
              <a:buClrTx/>
              <a:buSzTx/>
              <a:buFont typeface="Symbol" panose="05050102010706020507" pitchFamily="18" charset="2"/>
              <a:buChar char=""/>
              <a:tabLst>
                <a:tab pos="5372100" algn="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Imagined in York County</a:t>
            </a:r>
          </a:p>
          <a:p>
            <a:pPr marL="119063" marR="0" lvl="3" indent="0" algn="l" defTabSz="914400" rtl="0" eaLnBrk="1" fontAlgn="auto" latinLnBrk="0" hangingPunct="1">
              <a:lnSpc>
                <a:spcPct val="100000"/>
              </a:lnSpc>
              <a:spcBef>
                <a:spcPts val="0"/>
              </a:spcBef>
              <a:spcAft>
                <a:spcPts val="0"/>
              </a:spcAft>
              <a:buClrTx/>
              <a:buSzTx/>
              <a:buFontTx/>
              <a:buNone/>
              <a:tabLst>
                <a:tab pos="347663" algn="l"/>
                <a:tab pos="5372100" algn="r"/>
              </a:tabLst>
              <a:defRP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Knowledge Sector</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7663" marR="0" lvl="3" indent="-228600" algn="l" defTabSz="914400" rtl="0" eaLnBrk="1" fontAlgn="auto" latinLnBrk="0" hangingPunct="1">
              <a:lnSpc>
                <a:spcPct val="100000"/>
              </a:lnSpc>
              <a:spcBef>
                <a:spcPts val="600"/>
              </a:spcBef>
              <a:spcAft>
                <a:spcPts val="0"/>
              </a:spcAft>
              <a:buClrTx/>
              <a:buSzTx/>
              <a:buFont typeface="Symbol" panose="05050102010706020507" pitchFamily="18" charset="2"/>
              <a:buChar char=""/>
              <a:tabLst>
                <a:tab pos="5372100" algn="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Experience York County</a:t>
            </a:r>
          </a:p>
          <a:p>
            <a:pPr marL="119063" marR="0" lvl="3" indent="0" algn="l" defTabSz="914400" rtl="0" eaLnBrk="1" fontAlgn="auto" latinLnBrk="0" hangingPunct="1">
              <a:lnSpc>
                <a:spcPct val="100000"/>
              </a:lnSpc>
              <a:spcBef>
                <a:spcPts val="0"/>
              </a:spcBef>
              <a:spcAft>
                <a:spcPts val="0"/>
              </a:spcAft>
              <a:buClrTx/>
              <a:buSzTx/>
              <a:buFontTx/>
              <a:buNone/>
              <a:tabLst>
                <a:tab pos="347663" algn="l"/>
                <a:tab pos="5372100" algn="r"/>
              </a:tabLst>
              <a:defRPr/>
            </a:pPr>
            <a:r>
              <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Experiential &amp; Quality of Place</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C04A3C2A-B113-4450-AA11-EC9141DC962A}"/>
              </a:ext>
            </a:extLst>
          </p:cNvPr>
          <p:cNvSpPr txBox="1">
            <a:spLocks noChangeArrowheads="1"/>
          </p:cNvSpPr>
          <p:nvPr/>
        </p:nvSpPr>
        <p:spPr bwMode="auto">
          <a:xfrm>
            <a:off x="9492344" y="920476"/>
            <a:ext cx="2529114" cy="2083112"/>
          </a:xfrm>
          <a:prstGeom prst="ellipse">
            <a:avLst/>
          </a:prstGeom>
          <a:solidFill>
            <a:sysClr val="window" lastClr="FFFFFF">
              <a:lumMod val="85000"/>
            </a:sysClr>
          </a:solidFill>
          <a:ln w="9525">
            <a:solidFill>
              <a:sysClr val="window" lastClr="FFFFFF">
                <a:lumMod val="50000"/>
              </a:sysClr>
            </a:solid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Distribution facilities will locate to York County organically</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phic 9" descr="Truck with solid fill">
            <a:extLst>
              <a:ext uri="{FF2B5EF4-FFF2-40B4-BE49-F238E27FC236}">
                <a16:creationId xmlns:a16="http://schemas.microsoft.com/office/drawing/2014/main" id="{707DC127-424E-435D-AD53-835F797DAD0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81521" y="2195665"/>
            <a:ext cx="914400" cy="914400"/>
          </a:xfrm>
          <a:prstGeom prst="rect">
            <a:avLst/>
          </a:prstGeom>
        </p:spPr>
      </p:pic>
    </p:spTree>
    <p:extLst>
      <p:ext uri="{BB962C8B-B14F-4D97-AF65-F5344CB8AC3E}">
        <p14:creationId xmlns:p14="http://schemas.microsoft.com/office/powerpoint/2010/main" val="285149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4"/>
          <p:cNvSpPr>
            <a:spLocks noGrp="1"/>
          </p:cNvSpPr>
          <p:nvPr/>
        </p:nvSpPr>
        <p:spPr>
          <a:xfrm>
            <a:off x="-68943" y="-100401"/>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2" name="Title 1"/>
          <p:cNvSpPr>
            <a:spLocks noGrp="1"/>
          </p:cNvSpPr>
          <p:nvPr>
            <p:ph type="title"/>
          </p:nvPr>
        </p:nvSpPr>
        <p:spPr>
          <a:xfrm>
            <a:off x="609600" y="98980"/>
            <a:ext cx="10972800" cy="1143000"/>
          </a:xfrm>
        </p:spPr>
        <p:txBody>
          <a:bodyPr>
            <a:noAutofit/>
          </a:bodyPr>
          <a:lstStyle/>
          <a:p>
            <a:pPr algn="ctr"/>
            <a:r>
              <a:rPr lang="en-GB" dirty="0">
                <a:solidFill>
                  <a:schemeClr val="tx2"/>
                </a:solidFill>
              </a:rPr>
              <a:t>Optimal York County Targets </a:t>
            </a:r>
            <a:endParaRPr lang="en-US" dirty="0">
              <a:solidFill>
                <a:schemeClr val="tx2"/>
              </a:solidFill>
            </a:endParaRPr>
          </a:p>
        </p:txBody>
      </p:sp>
      <p:sp>
        <p:nvSpPr>
          <p:cNvPr id="3" name="TextBox 2"/>
          <p:cNvSpPr txBox="1"/>
          <p:nvPr/>
        </p:nvSpPr>
        <p:spPr>
          <a:xfrm>
            <a:off x="381001" y="1264760"/>
            <a:ext cx="11201398" cy="492436"/>
          </a:xfrm>
          <a:prstGeom prst="rect">
            <a:avLst/>
          </a:prstGeom>
          <a:noFill/>
          <a:ln w="28575">
            <a:noFill/>
          </a:ln>
        </p:spPr>
        <p:txBody>
          <a:bodyPr wrap="square" lIns="121915" tIns="60957" rIns="121915" bIns="6095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RATIONALE &amp; PRIORITY METHODOLOGY</a:t>
            </a:r>
          </a:p>
        </p:txBody>
      </p:sp>
      <p:sp>
        <p:nvSpPr>
          <p:cNvPr id="6" name="Rectangle 1">
            <a:extLst>
              <a:ext uri="{FF2B5EF4-FFF2-40B4-BE49-F238E27FC236}">
                <a16:creationId xmlns:a16="http://schemas.microsoft.com/office/drawing/2014/main" id="{149680FE-0288-43D5-AA4D-7A3A189B748D}"/>
              </a:ext>
            </a:extLst>
          </p:cNvPr>
          <p:cNvSpPr>
            <a:spLocks noChangeArrowheads="1"/>
          </p:cNvSpPr>
          <p:nvPr/>
        </p:nvSpPr>
        <p:spPr bwMode="auto">
          <a:xfrm>
            <a:off x="381000" y="8962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8" name="Group 37">
            <a:extLst>
              <a:ext uri="{FF2B5EF4-FFF2-40B4-BE49-F238E27FC236}">
                <a16:creationId xmlns:a16="http://schemas.microsoft.com/office/drawing/2014/main" id="{3630CA17-1947-4E05-83A1-137AD07FCE89}"/>
              </a:ext>
            </a:extLst>
          </p:cNvPr>
          <p:cNvGrpSpPr/>
          <p:nvPr/>
        </p:nvGrpSpPr>
        <p:grpSpPr>
          <a:xfrm>
            <a:off x="884104" y="2018677"/>
            <a:ext cx="4457366" cy="3574563"/>
            <a:chOff x="-9526" y="-56992"/>
            <a:chExt cx="3545788" cy="2731009"/>
          </a:xfrm>
        </p:grpSpPr>
        <p:grpSp>
          <p:nvGrpSpPr>
            <p:cNvPr id="40" name="Group 39">
              <a:extLst>
                <a:ext uri="{FF2B5EF4-FFF2-40B4-BE49-F238E27FC236}">
                  <a16:creationId xmlns:a16="http://schemas.microsoft.com/office/drawing/2014/main" id="{AA7D82E9-04B5-43A8-B539-70EB22A754CE}"/>
                </a:ext>
              </a:extLst>
            </p:cNvPr>
            <p:cNvGrpSpPr/>
            <p:nvPr/>
          </p:nvGrpSpPr>
          <p:grpSpPr>
            <a:xfrm>
              <a:off x="-9526" y="1085851"/>
              <a:ext cx="1188720" cy="1033145"/>
              <a:chOff x="-1019028" y="552361"/>
              <a:chExt cx="1188548" cy="1032978"/>
            </a:xfrm>
          </p:grpSpPr>
          <p:sp>
            <p:nvSpPr>
              <p:cNvPr id="54" name="Hexagon 53">
                <a:extLst>
                  <a:ext uri="{FF2B5EF4-FFF2-40B4-BE49-F238E27FC236}">
                    <a16:creationId xmlns:a16="http://schemas.microsoft.com/office/drawing/2014/main" id="{D60DF8BB-849A-4456-B235-8AB3765D988F}"/>
                  </a:ext>
                </a:extLst>
              </p:cNvPr>
              <p:cNvSpPr/>
              <p:nvPr/>
            </p:nvSpPr>
            <p:spPr>
              <a:xfrm>
                <a:off x="-1019028" y="552361"/>
                <a:ext cx="1188548" cy="1032978"/>
              </a:xfrm>
              <a:prstGeom prst="hexagon">
                <a:avLst/>
              </a:prstGeom>
              <a:solidFill>
                <a:srgbClr val="196765"/>
              </a:solidFill>
              <a:ln w="12700" cap="flat" cmpd="sng" algn="ctr">
                <a:noFill/>
                <a:prstDash val="solid"/>
                <a:miter lim="800000"/>
              </a:ln>
              <a:effectLst>
                <a:outerShdw blurRad="50800" dist="38100" dir="5400000" algn="t"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5" name="Graphic 3145">
                <a:extLst>
                  <a:ext uri="{FF2B5EF4-FFF2-40B4-BE49-F238E27FC236}">
                    <a16:creationId xmlns:a16="http://schemas.microsoft.com/office/drawing/2014/main" id="{9ADCE31E-EF9A-4B1E-9458-F464195A42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7980" y="599970"/>
                <a:ext cx="829037" cy="829090"/>
              </a:xfrm>
              <a:prstGeom prst="rect">
                <a:avLst/>
              </a:prstGeom>
            </p:spPr>
          </p:pic>
        </p:grpSp>
        <p:grpSp>
          <p:nvGrpSpPr>
            <p:cNvPr id="41" name="Group 40">
              <a:extLst>
                <a:ext uri="{FF2B5EF4-FFF2-40B4-BE49-F238E27FC236}">
                  <a16:creationId xmlns:a16="http://schemas.microsoft.com/office/drawing/2014/main" id="{FD9C4595-5AF7-44F4-8216-3E46F9618C31}"/>
                </a:ext>
              </a:extLst>
            </p:cNvPr>
            <p:cNvGrpSpPr/>
            <p:nvPr/>
          </p:nvGrpSpPr>
          <p:grpSpPr>
            <a:xfrm>
              <a:off x="990600" y="581025"/>
              <a:ext cx="1188720" cy="1033145"/>
              <a:chOff x="-1047598" y="561884"/>
              <a:chExt cx="1188548" cy="1032978"/>
            </a:xfrm>
          </p:grpSpPr>
          <p:sp>
            <p:nvSpPr>
              <p:cNvPr id="52" name="Hexagon 51">
                <a:extLst>
                  <a:ext uri="{FF2B5EF4-FFF2-40B4-BE49-F238E27FC236}">
                    <a16:creationId xmlns:a16="http://schemas.microsoft.com/office/drawing/2014/main" id="{75B1AA93-55B0-417C-83B2-11959F96D4D1}"/>
                  </a:ext>
                </a:extLst>
              </p:cNvPr>
              <p:cNvSpPr/>
              <p:nvPr/>
            </p:nvSpPr>
            <p:spPr>
              <a:xfrm>
                <a:off x="-1047598" y="561884"/>
                <a:ext cx="1188548" cy="1032978"/>
              </a:xfrm>
              <a:prstGeom prst="hexagon">
                <a:avLst/>
              </a:prstGeom>
              <a:solidFill>
                <a:srgbClr val="FFC000"/>
              </a:solidFill>
              <a:ln w="12700" cap="flat" cmpd="sng" algn="ctr">
                <a:noFill/>
                <a:prstDash val="solid"/>
                <a:miter lim="800000"/>
              </a:ln>
              <a:effectLst>
                <a:outerShdw blurRad="50800" dist="38100" dir="16200000"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3" name="Graphic 3148">
                <a:extLst>
                  <a:ext uri="{FF2B5EF4-FFF2-40B4-BE49-F238E27FC236}">
                    <a16:creationId xmlns:a16="http://schemas.microsoft.com/office/drawing/2014/main" id="{E573D81B-0FB1-4CF5-A27A-51396C43AF7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6551" y="609493"/>
                <a:ext cx="829037" cy="829090"/>
              </a:xfrm>
              <a:prstGeom prst="rect">
                <a:avLst/>
              </a:prstGeom>
            </p:spPr>
          </p:pic>
        </p:grpSp>
        <p:grpSp>
          <p:nvGrpSpPr>
            <p:cNvPr id="42" name="Group 41">
              <a:extLst>
                <a:ext uri="{FF2B5EF4-FFF2-40B4-BE49-F238E27FC236}">
                  <a16:creationId xmlns:a16="http://schemas.microsoft.com/office/drawing/2014/main" id="{ABFEF1E4-3D36-4E2C-8688-2195052EC84E}"/>
                </a:ext>
              </a:extLst>
            </p:cNvPr>
            <p:cNvGrpSpPr/>
            <p:nvPr/>
          </p:nvGrpSpPr>
          <p:grpSpPr>
            <a:xfrm>
              <a:off x="0" y="0"/>
              <a:ext cx="1188720" cy="1033145"/>
              <a:chOff x="0" y="0"/>
              <a:chExt cx="1188548" cy="1032978"/>
            </a:xfrm>
          </p:grpSpPr>
          <p:sp>
            <p:nvSpPr>
              <p:cNvPr id="50" name="Hexagon 49">
                <a:extLst>
                  <a:ext uri="{FF2B5EF4-FFF2-40B4-BE49-F238E27FC236}">
                    <a16:creationId xmlns:a16="http://schemas.microsoft.com/office/drawing/2014/main" id="{131AF3DD-B088-431E-B6DB-92532B1309A1}"/>
                  </a:ext>
                </a:extLst>
              </p:cNvPr>
              <p:cNvSpPr/>
              <p:nvPr/>
            </p:nvSpPr>
            <p:spPr>
              <a:xfrm>
                <a:off x="0" y="0"/>
                <a:ext cx="1188548" cy="1032978"/>
              </a:xfrm>
              <a:prstGeom prst="hexagon">
                <a:avLst/>
              </a:prstGeom>
              <a:solidFill>
                <a:srgbClr val="33CCCC"/>
              </a:solidFill>
              <a:ln w="12700" cap="flat" cmpd="sng" algn="ctr">
                <a:noFill/>
                <a:prstDash val="solid"/>
                <a:miter lim="800000"/>
              </a:ln>
              <a:effectLst>
                <a:outerShdw blurRad="50800" dist="38100" dir="13500000" algn="br"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 name="Graphic 3142">
                <a:extLst>
                  <a:ext uri="{FF2B5EF4-FFF2-40B4-BE49-F238E27FC236}">
                    <a16:creationId xmlns:a16="http://schemas.microsoft.com/office/drawing/2014/main" id="{BFC395AC-9AC3-4938-B3D1-5E1BA25E26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2429" y="85725"/>
                <a:ext cx="913707" cy="913765"/>
              </a:xfrm>
              <a:prstGeom prst="rect">
                <a:avLst/>
              </a:prstGeom>
            </p:spPr>
          </p:pic>
        </p:grpSp>
        <p:grpSp>
          <p:nvGrpSpPr>
            <p:cNvPr id="43" name="Group 42">
              <a:extLst>
                <a:ext uri="{FF2B5EF4-FFF2-40B4-BE49-F238E27FC236}">
                  <a16:creationId xmlns:a16="http://schemas.microsoft.com/office/drawing/2014/main" id="{C2807F12-37E2-403D-8918-DF08B777CC3F}"/>
                </a:ext>
              </a:extLst>
            </p:cNvPr>
            <p:cNvGrpSpPr/>
            <p:nvPr/>
          </p:nvGrpSpPr>
          <p:grpSpPr>
            <a:xfrm>
              <a:off x="1981201" y="1114426"/>
              <a:ext cx="1188085" cy="1032510"/>
              <a:chOff x="-1067215" y="533642"/>
              <a:chExt cx="1188548" cy="1032978"/>
            </a:xfrm>
          </p:grpSpPr>
          <p:sp>
            <p:nvSpPr>
              <p:cNvPr id="48" name="Hexagon 47">
                <a:extLst>
                  <a:ext uri="{FF2B5EF4-FFF2-40B4-BE49-F238E27FC236}">
                    <a16:creationId xmlns:a16="http://schemas.microsoft.com/office/drawing/2014/main" id="{90924E9F-A1CC-4DA1-A7E1-B0E030B15219}"/>
                  </a:ext>
                </a:extLst>
              </p:cNvPr>
              <p:cNvSpPr/>
              <p:nvPr/>
            </p:nvSpPr>
            <p:spPr>
              <a:xfrm>
                <a:off x="-1067215" y="533642"/>
                <a:ext cx="1188548" cy="1032978"/>
              </a:xfrm>
              <a:prstGeom prst="hexagon">
                <a:avLst/>
              </a:prstGeom>
              <a:solidFill>
                <a:srgbClr val="8EB4E3"/>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9" name="Graphic 46">
                <a:extLst>
                  <a:ext uri="{FF2B5EF4-FFF2-40B4-BE49-F238E27FC236}">
                    <a16:creationId xmlns:a16="http://schemas.microsoft.com/office/drawing/2014/main" id="{CB2F75A1-3BBC-44F4-B60E-77FEE4DC79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5227" y="638246"/>
                <a:ext cx="943511" cy="705388"/>
              </a:xfrm>
              <a:prstGeom prst="rect">
                <a:avLst/>
              </a:prstGeom>
            </p:spPr>
          </p:pic>
        </p:grpSp>
        <p:sp>
          <p:nvSpPr>
            <p:cNvPr id="44" name="Text Box 2">
              <a:extLst>
                <a:ext uri="{FF2B5EF4-FFF2-40B4-BE49-F238E27FC236}">
                  <a16:creationId xmlns:a16="http://schemas.microsoft.com/office/drawing/2014/main" id="{53D556F0-D4EF-4D90-991D-91E713876E3C}"/>
                </a:ext>
              </a:extLst>
            </p:cNvPr>
            <p:cNvSpPr txBox="1">
              <a:spLocks noChangeArrowheads="1"/>
            </p:cNvSpPr>
            <p:nvPr/>
          </p:nvSpPr>
          <p:spPr bwMode="auto">
            <a:xfrm>
              <a:off x="1089849" y="-56992"/>
              <a:ext cx="1089470" cy="575362"/>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Made in York County</a:t>
              </a:r>
              <a:endPar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45" name="Text Box 2">
              <a:extLst>
                <a:ext uri="{FF2B5EF4-FFF2-40B4-BE49-F238E27FC236}">
                  <a16:creationId xmlns:a16="http://schemas.microsoft.com/office/drawing/2014/main" id="{621CDB0C-A39B-4CAA-97A4-E3FFDEF86CA0}"/>
                </a:ext>
              </a:extLst>
            </p:cNvPr>
            <p:cNvSpPr txBox="1">
              <a:spLocks noChangeArrowheads="1"/>
            </p:cNvSpPr>
            <p:nvPr/>
          </p:nvSpPr>
          <p:spPr bwMode="auto">
            <a:xfrm>
              <a:off x="152451" y="2166613"/>
              <a:ext cx="1466850" cy="3333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Agribusiness</a:t>
              </a:r>
            </a:p>
          </p:txBody>
        </p:sp>
        <p:sp>
          <p:nvSpPr>
            <p:cNvPr id="46" name="Text Box 2">
              <a:extLst>
                <a:ext uri="{FF2B5EF4-FFF2-40B4-BE49-F238E27FC236}">
                  <a16:creationId xmlns:a16="http://schemas.microsoft.com/office/drawing/2014/main" id="{97A6D616-231F-4070-AF19-703DC90B89A0}"/>
                </a:ext>
              </a:extLst>
            </p:cNvPr>
            <p:cNvSpPr txBox="1">
              <a:spLocks noChangeArrowheads="1"/>
            </p:cNvSpPr>
            <p:nvPr/>
          </p:nvSpPr>
          <p:spPr bwMode="auto">
            <a:xfrm>
              <a:off x="2069412" y="556135"/>
              <a:ext cx="1466850" cy="628651"/>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R="0">
                <a:lnSpc>
                  <a:spcPct val="107000"/>
                </a:lnSpc>
                <a:spcBef>
                  <a:spcPts val="0"/>
                </a:spcBef>
                <a:spcAft>
                  <a:spcPts val="800"/>
                </a:spcAft>
                <a:defRPr b="1">
                  <a:effectLst/>
                  <a:ea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Times New Roman" panose="02020603050405020304" pitchFamily="18" charset="0"/>
                </a:rPr>
                <a:t>Imagined in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cs typeface="Times New Roman" panose="02020603050405020304" pitchFamily="18" charset="0"/>
                </a:rPr>
                <a:t>York County</a:t>
              </a:r>
            </a:p>
          </p:txBody>
        </p:sp>
        <p:sp>
          <p:nvSpPr>
            <p:cNvPr id="47" name="Text Box 2">
              <a:extLst>
                <a:ext uri="{FF2B5EF4-FFF2-40B4-BE49-F238E27FC236}">
                  <a16:creationId xmlns:a16="http://schemas.microsoft.com/office/drawing/2014/main" id="{F15F0B48-3523-4484-9E4E-78DB6E62BA27}"/>
                </a:ext>
              </a:extLst>
            </p:cNvPr>
            <p:cNvSpPr txBox="1">
              <a:spLocks noChangeArrowheads="1"/>
            </p:cNvSpPr>
            <p:nvPr/>
          </p:nvSpPr>
          <p:spPr bwMode="auto">
            <a:xfrm>
              <a:off x="2238998" y="2167326"/>
              <a:ext cx="1064109" cy="506691"/>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Experience York County</a:t>
              </a:r>
            </a:p>
          </p:txBody>
        </p:sp>
      </p:grpSp>
      <p:sp>
        <p:nvSpPr>
          <p:cNvPr id="27" name="TextBox 26">
            <a:extLst>
              <a:ext uri="{FF2B5EF4-FFF2-40B4-BE49-F238E27FC236}">
                <a16:creationId xmlns:a16="http://schemas.microsoft.com/office/drawing/2014/main" id="{973943D9-132B-4364-9232-748D4CB45894}"/>
              </a:ext>
            </a:extLst>
          </p:cNvPr>
          <p:cNvSpPr txBox="1"/>
          <p:nvPr/>
        </p:nvSpPr>
        <p:spPr>
          <a:xfrm>
            <a:off x="5239657" y="1860477"/>
            <a:ext cx="6781800" cy="4189859"/>
          </a:xfrm>
          <a:prstGeom prst="rect">
            <a:avLst/>
          </a:prstGeom>
          <a:noFill/>
        </p:spPr>
        <p:txBody>
          <a:bodyPr wrap="square" lIns="121915" tIns="60957" rIns="121915" bIns="60957" rtlCol="0">
            <a:spAutoFit/>
          </a:bodyPr>
          <a:lstStyle/>
          <a:p>
            <a:pPr marL="457200" marR="0" lvl="0" indent="-4572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Each target profile in the final report has rationale outlining the assets and opportunity for the target families</a:t>
            </a:r>
          </a:p>
          <a:p>
            <a:pPr marL="457200" marR="0" lvl="0" indent="-4572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Specific subsector targets were ranked based on an index developed which used historical and forecasted job changes and historic change of gross product for subsectors in the nation and York County where available</a:t>
            </a:r>
          </a:p>
          <a:p>
            <a:pPr marL="457200" marR="0" lvl="0" indent="-457200" algn="l" defTabSz="914400" rtl="0" eaLnBrk="1" fontAlgn="auto" latinLnBrk="0" hangingPunct="1">
              <a:lnSpc>
                <a:spcPct val="9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Each sector’s top occupations were compared to the County’s living wage as calculated by MIT for 2-income family of 4.   </a:t>
            </a:r>
          </a:p>
        </p:txBody>
      </p:sp>
    </p:spTree>
    <p:extLst>
      <p:ext uri="{BB962C8B-B14F-4D97-AF65-F5344CB8AC3E}">
        <p14:creationId xmlns:p14="http://schemas.microsoft.com/office/powerpoint/2010/main" val="314107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0" y="76200"/>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15" name="Rectangle 14">
            <a:extLst>
              <a:ext uri="{FF2B5EF4-FFF2-40B4-BE49-F238E27FC236}">
                <a16:creationId xmlns:a16="http://schemas.microsoft.com/office/drawing/2014/main" id="{F0B79DE8-C319-4F07-A89A-CA82114345AA}"/>
              </a:ext>
            </a:extLst>
          </p:cNvPr>
          <p:cNvSpPr/>
          <p:nvPr/>
        </p:nvSpPr>
        <p:spPr>
          <a:xfrm>
            <a:off x="1" y="2042314"/>
            <a:ext cx="7924800" cy="256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418006" y="2489199"/>
            <a:ext cx="8268792" cy="4154978"/>
          </a:xfrm>
          <a:prstGeom prst="rect">
            <a:avLst/>
          </a:prstGeom>
          <a:noFill/>
        </p:spPr>
        <p:txBody>
          <a:bodyPr wrap="square" lIns="121915" tIns="60957" rIns="121915" bIns="60957" rtlCol="0">
            <a:spAutoFit/>
          </a:bodyPr>
          <a:lstStyle/>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 workforce that knows how to manufacture</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11,200 mfg employees, 97,000 within 45-minute commute</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Areas of specialty and priority within target family include:</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Advanced materials</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Automotive &amp; aviation components  </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Packaging</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Pharmaceutical and medical equipment</a:t>
            </a:r>
          </a:p>
          <a:p>
            <a:pPr marL="914400" marR="0" lvl="1" indent="-457200" algn="l" defTabSz="914400" rtl="0" eaLnBrk="1" fontAlgn="base" latinLnBrk="0" hangingPunct="1">
              <a:lnSpc>
                <a:spcPct val="100000"/>
              </a:lnSpc>
              <a:spcBef>
                <a:spcPts val="600"/>
              </a:spcBef>
              <a:spcAft>
                <a:spcPts val="600"/>
              </a:spcAft>
              <a:buClrTx/>
              <a:buSzTx/>
              <a:buFontTx/>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8425543" y="2286000"/>
            <a:ext cx="3744686" cy="4069080"/>
          </a:xfrm>
          <a:prstGeom prst="rect">
            <a:avLst/>
          </a:prstGeom>
          <a:solidFill>
            <a:srgbClr val="FACE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10-Year Historic Growth</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National 	York County</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Jobs = 7.5%	Jobs =20%</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GDP = 43%	GDP =136%</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Average Wage</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Top cluster occupations: 	$22.27</a:t>
            </a: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York County Living Wage: 	$20.63</a:t>
            </a:r>
          </a:p>
        </p:txBody>
      </p:sp>
      <p:sp>
        <p:nvSpPr>
          <p:cNvPr id="5" name="Title 4">
            <a:extLst>
              <a:ext uri="{FF2B5EF4-FFF2-40B4-BE49-F238E27FC236}">
                <a16:creationId xmlns:a16="http://schemas.microsoft.com/office/drawing/2014/main" id="{104EC185-B3E2-4084-8483-F0E02532CEF9}"/>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54F005AE-3D4C-43AB-BD17-3667C16DB835}"/>
              </a:ext>
            </a:extLst>
          </p:cNvPr>
          <p:cNvPicPr/>
          <p:nvPr/>
        </p:nvPicPr>
        <p:blipFill rotWithShape="1">
          <a:blip r:embed="rId3">
            <a:extLst>
              <a:ext uri="{28A0092B-C50C-407E-A947-70E740481C1C}">
                <a14:useLocalDpi xmlns:a14="http://schemas.microsoft.com/office/drawing/2010/main" val="0"/>
              </a:ext>
            </a:extLst>
          </a:blip>
          <a:srcRect t="12500" b="12500"/>
          <a:stretch/>
        </p:blipFill>
        <p:spPr bwMode="auto">
          <a:xfrm>
            <a:off x="-21771" y="0"/>
            <a:ext cx="12192000" cy="2286000"/>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5D4C3535-C370-408C-8E71-5C4635B580A1}"/>
              </a:ext>
            </a:extLst>
          </p:cNvPr>
          <p:cNvSpPr/>
          <p:nvPr/>
        </p:nvSpPr>
        <p:spPr>
          <a:xfrm flipH="1">
            <a:off x="21771" y="0"/>
            <a:ext cx="12000406" cy="2286000"/>
          </a:xfrm>
          <a:prstGeom prst="rect">
            <a:avLst/>
          </a:prstGeom>
          <a:gradFill flip="none" rotWithShape="1">
            <a:gsLst>
              <a:gs pos="36000">
                <a:srgbClr val="003A5F">
                  <a:alpha val="17000"/>
                </a:srgbClr>
              </a:gs>
              <a:gs pos="0">
                <a:sysClr val="window" lastClr="FFFFFF">
                  <a:lumMod val="95000"/>
                  <a:alpha val="0"/>
                </a:sysClr>
              </a:gs>
              <a:gs pos="100000">
                <a:srgbClr val="366092">
                  <a:lumMod val="50000"/>
                </a:srgbClr>
              </a:gs>
            </a:gsLst>
            <a:lin ang="19200000" scaled="0"/>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Box 2">
            <a:extLst>
              <a:ext uri="{FF2B5EF4-FFF2-40B4-BE49-F238E27FC236}">
                <a16:creationId xmlns:a16="http://schemas.microsoft.com/office/drawing/2014/main" id="{9872A2B6-A17C-4191-8C0B-6D47B583D2E7}"/>
              </a:ext>
            </a:extLst>
          </p:cNvPr>
          <p:cNvSpPr txBox="1">
            <a:spLocks noChangeArrowheads="1"/>
          </p:cNvSpPr>
          <p:nvPr/>
        </p:nvSpPr>
        <p:spPr bwMode="auto">
          <a:xfrm>
            <a:off x="418006" y="667704"/>
            <a:ext cx="6781804" cy="1042670"/>
          </a:xfrm>
          <a:prstGeom prst="foldedCorner">
            <a:avLst/>
          </a:prstGeom>
          <a:noFill/>
          <a:ln w="9525">
            <a:noFill/>
            <a:miter lim="800000"/>
            <a:headEnd/>
            <a:tailEnd/>
          </a:ln>
        </p:spPr>
        <p:txBody>
          <a:bodyPr rot="0" vert="horz" wrap="square" lIns="91440" tIns="45720" rIns="36576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Calibri" panose="020F0502020204030204" pitchFamily="34" charset="0"/>
              </a:rPr>
              <a:t>Made in York County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Innovative Manufacturing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7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0" y="76200"/>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15" name="Rectangle 14">
            <a:extLst>
              <a:ext uri="{FF2B5EF4-FFF2-40B4-BE49-F238E27FC236}">
                <a16:creationId xmlns:a16="http://schemas.microsoft.com/office/drawing/2014/main" id="{F0B79DE8-C319-4F07-A89A-CA82114345AA}"/>
              </a:ext>
            </a:extLst>
          </p:cNvPr>
          <p:cNvSpPr/>
          <p:nvPr/>
        </p:nvSpPr>
        <p:spPr>
          <a:xfrm>
            <a:off x="1" y="2042314"/>
            <a:ext cx="7924800" cy="256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418006" y="2286000"/>
            <a:ext cx="7920448" cy="5047530"/>
          </a:xfrm>
          <a:prstGeom prst="rect">
            <a:avLst/>
          </a:prstGeom>
          <a:noFill/>
        </p:spPr>
        <p:txBody>
          <a:bodyPr wrap="square" lIns="121915" tIns="60957" rIns="121915" bIns="60957" rtlCol="0">
            <a:spAutoFit/>
          </a:bodyPr>
          <a:lstStyle/>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Strong stakeholder feedback for agribusiness</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York County entities sold &gt; $100 million in agricultural products in 2017 (a 4% increase since 2012)</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Areas of specialty and priority within target family include:</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Specialty foods (sauces, flavorings, etc.)</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Animal food</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Bakeries &amp; tortillas</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Greenhouse &amp; floriculture</a:t>
            </a:r>
          </a:p>
          <a:p>
            <a:pPr marL="973138" marR="0" lvl="1" indent="0" algn="l" defTabSz="914400" rtl="0" eaLnBrk="1" fontAlgn="base"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4">
            <a:extLst>
              <a:ext uri="{FF2B5EF4-FFF2-40B4-BE49-F238E27FC236}">
                <a16:creationId xmlns:a16="http://schemas.microsoft.com/office/drawing/2014/main" id="{104EC185-B3E2-4084-8483-F0E02532CEF9}"/>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54F005AE-3D4C-43AB-BD17-3667C16DB835}"/>
              </a:ext>
            </a:extLst>
          </p:cNvPr>
          <p:cNvPicPr/>
          <p:nvPr/>
        </p:nvPicPr>
        <p:blipFill rotWithShape="1">
          <a:blip r:embed="rId3">
            <a:extLst>
              <a:ext uri="{28A0092B-C50C-407E-A947-70E740481C1C}">
                <a14:useLocalDpi xmlns:a14="http://schemas.microsoft.com/office/drawing/2010/main" val="0"/>
              </a:ext>
            </a:extLst>
          </a:blip>
          <a:srcRect t="12618" b="12618"/>
          <a:stretch/>
        </p:blipFill>
        <p:spPr bwMode="auto">
          <a:xfrm>
            <a:off x="-1" y="7187"/>
            <a:ext cx="12192001" cy="2278813"/>
          </a:xfrm>
          <a:prstGeom prst="rect">
            <a:avLst/>
          </a:prstGeom>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FA6DEBB1-2B38-4A86-A5DB-EED876FEDB56}"/>
              </a:ext>
            </a:extLst>
          </p:cNvPr>
          <p:cNvSpPr/>
          <p:nvPr/>
        </p:nvSpPr>
        <p:spPr>
          <a:xfrm flipH="1">
            <a:off x="-7260" y="7188"/>
            <a:ext cx="12192000" cy="2278812"/>
          </a:xfrm>
          <a:prstGeom prst="rect">
            <a:avLst/>
          </a:prstGeom>
          <a:gradFill flip="none" rotWithShape="1">
            <a:gsLst>
              <a:gs pos="54000">
                <a:srgbClr val="FC7859">
                  <a:alpha val="64000"/>
                </a:srgbClr>
              </a:gs>
              <a:gs pos="0">
                <a:sysClr val="window" lastClr="FFFFFF">
                  <a:lumMod val="95000"/>
                  <a:alpha val="0"/>
                </a:sysClr>
              </a:gs>
              <a:gs pos="100000">
                <a:srgbClr val="C44065">
                  <a:alpha val="57000"/>
                </a:srgbClr>
              </a:gs>
            </a:gsLst>
            <a:lin ang="19200000" scaled="0"/>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Box 2">
            <a:extLst>
              <a:ext uri="{FF2B5EF4-FFF2-40B4-BE49-F238E27FC236}">
                <a16:creationId xmlns:a16="http://schemas.microsoft.com/office/drawing/2014/main" id="{9872A2B6-A17C-4191-8C0B-6D47B583D2E7}"/>
              </a:ext>
            </a:extLst>
          </p:cNvPr>
          <p:cNvSpPr txBox="1">
            <a:spLocks noChangeArrowheads="1"/>
          </p:cNvSpPr>
          <p:nvPr/>
        </p:nvSpPr>
        <p:spPr bwMode="auto">
          <a:xfrm>
            <a:off x="418006" y="667704"/>
            <a:ext cx="6781804" cy="1042670"/>
          </a:xfrm>
          <a:prstGeom prst="foldedCorner">
            <a:avLst/>
          </a:prstGeom>
          <a:noFill/>
          <a:ln w="9525">
            <a:noFill/>
            <a:miter lim="800000"/>
            <a:headEnd/>
            <a:tailEnd/>
          </a:ln>
        </p:spPr>
        <p:txBody>
          <a:bodyPr rot="0" vert="horz" wrap="square" lIns="91440" tIns="45720" rIns="36576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Calibri" panose="020F0502020204030204" pitchFamily="34" charset="0"/>
              </a:rPr>
              <a:t>Agribusiness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Agriculture, Food &amp; Beverage Processing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70E56D7-F0B4-4D13-8509-D38D2BB9600C}"/>
              </a:ext>
            </a:extLst>
          </p:cNvPr>
          <p:cNvSpPr/>
          <p:nvPr/>
        </p:nvSpPr>
        <p:spPr>
          <a:xfrm>
            <a:off x="8490854" y="2285999"/>
            <a:ext cx="3744686" cy="4069080"/>
          </a:xfrm>
          <a:prstGeom prst="rect">
            <a:avLst/>
          </a:prstGeom>
          <a:solidFill>
            <a:srgbClr val="FACEA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10-Year Historic Growth</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National 	York County</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Jobs = 19.5%	Jobs =-19%</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GDP = 21%	GDP =  64%</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Average Wage</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Top cluster occupations: 	$18.73</a:t>
            </a: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York County Living Wage: 	$20.63</a:t>
            </a:r>
          </a:p>
        </p:txBody>
      </p:sp>
    </p:spTree>
    <p:extLst>
      <p:ext uri="{BB962C8B-B14F-4D97-AF65-F5344CB8AC3E}">
        <p14:creationId xmlns:p14="http://schemas.microsoft.com/office/powerpoint/2010/main" val="257844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0" y="76200"/>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15" name="Rectangle 14">
            <a:extLst>
              <a:ext uri="{FF2B5EF4-FFF2-40B4-BE49-F238E27FC236}">
                <a16:creationId xmlns:a16="http://schemas.microsoft.com/office/drawing/2014/main" id="{F0B79DE8-C319-4F07-A89A-CA82114345AA}"/>
              </a:ext>
            </a:extLst>
          </p:cNvPr>
          <p:cNvSpPr/>
          <p:nvPr/>
        </p:nvSpPr>
        <p:spPr>
          <a:xfrm>
            <a:off x="1" y="2042314"/>
            <a:ext cx="7924800" cy="256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104EC185-B3E2-4084-8483-F0E02532CEF9}"/>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54F005AE-3D4C-43AB-BD17-3667C16DB835}"/>
              </a:ext>
            </a:extLst>
          </p:cNvPr>
          <p:cNvPicPr/>
          <p:nvPr/>
        </p:nvPicPr>
        <p:blipFill rotWithShape="1">
          <a:blip r:embed="rId3">
            <a:extLst>
              <a:ext uri="{28A0092B-C50C-407E-A947-70E740481C1C}">
                <a14:useLocalDpi xmlns:a14="http://schemas.microsoft.com/office/drawing/2010/main" val="0"/>
              </a:ext>
            </a:extLst>
          </a:blip>
          <a:srcRect t="12618" b="12618"/>
          <a:stretch/>
        </p:blipFill>
        <p:spPr bwMode="auto">
          <a:xfrm>
            <a:off x="-1" y="7187"/>
            <a:ext cx="12192001" cy="2278813"/>
          </a:xfrm>
          <a:prstGeom prst="rect">
            <a:avLst/>
          </a:prstGeom>
          <a:ln>
            <a:noFill/>
          </a:ln>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FA6DEBB1-2B38-4A86-A5DB-EED876FEDB56}"/>
              </a:ext>
            </a:extLst>
          </p:cNvPr>
          <p:cNvSpPr/>
          <p:nvPr/>
        </p:nvSpPr>
        <p:spPr>
          <a:xfrm flipH="1">
            <a:off x="0" y="7188"/>
            <a:ext cx="10149153" cy="2278812"/>
          </a:xfrm>
          <a:prstGeom prst="rect">
            <a:avLst/>
          </a:prstGeom>
          <a:gradFill flip="none" rotWithShape="1">
            <a:gsLst>
              <a:gs pos="42000">
                <a:schemeClr val="tx1">
                  <a:alpha val="26000"/>
                </a:schemeClr>
              </a:gs>
              <a:gs pos="0">
                <a:sysClr val="window" lastClr="FFFFFF">
                  <a:lumMod val="95000"/>
                  <a:alpha val="0"/>
                </a:sysClr>
              </a:gs>
              <a:gs pos="100000">
                <a:srgbClr val="366092">
                  <a:lumMod val="50000"/>
                </a:srgbClr>
              </a:gs>
            </a:gsLst>
            <a:lin ang="19200000" scaled="0"/>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Box 2">
            <a:extLst>
              <a:ext uri="{FF2B5EF4-FFF2-40B4-BE49-F238E27FC236}">
                <a16:creationId xmlns:a16="http://schemas.microsoft.com/office/drawing/2014/main" id="{9872A2B6-A17C-4191-8C0B-6D47B583D2E7}"/>
              </a:ext>
            </a:extLst>
          </p:cNvPr>
          <p:cNvSpPr txBox="1">
            <a:spLocks noChangeArrowheads="1"/>
          </p:cNvSpPr>
          <p:nvPr/>
        </p:nvSpPr>
        <p:spPr bwMode="auto">
          <a:xfrm>
            <a:off x="418006" y="667704"/>
            <a:ext cx="6781804" cy="1042670"/>
          </a:xfrm>
          <a:prstGeom prst="foldedCorner">
            <a:avLst/>
          </a:prstGeom>
          <a:noFill/>
          <a:ln w="9525">
            <a:noFill/>
            <a:miter lim="800000"/>
            <a:headEnd/>
            <a:tailEnd/>
          </a:ln>
        </p:spPr>
        <p:txBody>
          <a:bodyPr rot="0" vert="horz" wrap="square" lIns="91440" tIns="45720" rIns="36576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Calibri" panose="020F0502020204030204" pitchFamily="34" charset="0"/>
              </a:rPr>
              <a:t>Imagined in York County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Knowledge Sector</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CA389B2-3407-4450-8A36-E6C64EF7446C}"/>
              </a:ext>
            </a:extLst>
          </p:cNvPr>
          <p:cNvSpPr/>
          <p:nvPr/>
        </p:nvSpPr>
        <p:spPr>
          <a:xfrm>
            <a:off x="8490854" y="2285999"/>
            <a:ext cx="3744686" cy="40690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10-Year Historic Growth</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National 	York County</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Jobs = 24%	Jobs =  190%</a:t>
            </a: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GDP = 80%	GDP =  171%</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66092">
                    <a:lumMod val="50000"/>
                  </a:srgbClr>
                </a:solidFill>
                <a:effectLst/>
                <a:uLnTx/>
                <a:uFillTx/>
                <a:latin typeface="Calibri"/>
                <a:ea typeface="+mn-ea"/>
                <a:cs typeface="+mn-cs"/>
              </a:rPr>
              <a:t>Average Wage</a:t>
            </a:r>
          </a:p>
          <a:p>
            <a:pPr marL="233363"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66092">
                  <a:lumMod val="50000"/>
                </a:srgbClr>
              </a:solidFill>
              <a:effectLst/>
              <a:uLnTx/>
              <a:uFillTx/>
              <a:latin typeface="Calibri"/>
              <a:ea typeface="+mn-ea"/>
              <a:cs typeface="+mn-cs"/>
            </a:endParaRP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Top cluster occupations: 	$32.03</a:t>
            </a:r>
          </a:p>
          <a:p>
            <a:pPr marL="233363" marR="0" lvl="0" indent="0" algn="l" defTabSz="914400" rtl="0" eaLnBrk="1" fontAlgn="auto" latinLnBrk="0" hangingPunct="1">
              <a:lnSpc>
                <a:spcPct val="100000"/>
              </a:lnSpc>
              <a:spcBef>
                <a:spcPts val="0"/>
              </a:spcBef>
              <a:spcAft>
                <a:spcPts val="0"/>
              </a:spcAft>
              <a:buClrTx/>
              <a:buSzTx/>
              <a:buFontTx/>
              <a:buNone/>
              <a:tabLst>
                <a:tab pos="3598863" algn="r"/>
              </a:tabLst>
              <a:defRPr/>
            </a:pPr>
            <a:r>
              <a:rPr kumimoji="0" lang="en-US" sz="2000" b="0" i="0" u="none" strike="noStrike" kern="1200" cap="none" spc="0" normalizeH="0" baseline="0" noProof="0" dirty="0">
                <a:ln>
                  <a:noFill/>
                </a:ln>
                <a:solidFill>
                  <a:srgbClr val="366092">
                    <a:lumMod val="50000"/>
                  </a:srgbClr>
                </a:solidFill>
                <a:effectLst/>
                <a:uLnTx/>
                <a:uFillTx/>
                <a:latin typeface="Calibri"/>
                <a:ea typeface="+mn-ea"/>
                <a:cs typeface="+mn-cs"/>
              </a:rPr>
              <a:t>York County Living Wage: 	$20.63</a:t>
            </a:r>
          </a:p>
        </p:txBody>
      </p:sp>
      <p:sp>
        <p:nvSpPr>
          <p:cNvPr id="17" name="TextBox 16">
            <a:extLst>
              <a:ext uri="{FF2B5EF4-FFF2-40B4-BE49-F238E27FC236}">
                <a16:creationId xmlns:a16="http://schemas.microsoft.com/office/drawing/2014/main" id="{6B0444E8-E980-420A-8EDB-780000DB7220}"/>
              </a:ext>
            </a:extLst>
          </p:cNvPr>
          <p:cNvSpPr txBox="1"/>
          <p:nvPr/>
        </p:nvSpPr>
        <p:spPr>
          <a:xfrm>
            <a:off x="418006" y="2286000"/>
            <a:ext cx="7920448" cy="3477869"/>
          </a:xfrm>
          <a:prstGeom prst="rect">
            <a:avLst/>
          </a:prstGeom>
          <a:noFill/>
        </p:spPr>
        <p:txBody>
          <a:bodyPr wrap="square" lIns="121915" tIns="60957" rIns="121915" bIns="60957" rtlCol="0">
            <a:spAutoFit/>
          </a:bodyPr>
          <a:lstStyle/>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Highly educated population with 10,000+ graduates earning relatable degrees in region </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Proximity to Charlotte &amp; CLT airport</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Areas of specialty and priority within target family include:</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HQ &amp; professional services</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IT/Data &amp; Analytics</a:t>
            </a:r>
          </a:p>
          <a:p>
            <a:pPr marL="1379538" marR="0" lvl="1" indent="-406400" algn="l" defTabSz="914400" rtl="0" eaLnBrk="1" fontAlgn="base" latinLnBrk="0" hangingPunct="1">
              <a:lnSpc>
                <a:spcPct val="100000"/>
              </a:lnSpc>
              <a:spcBef>
                <a:spcPts val="600"/>
              </a:spcBef>
              <a:spcAft>
                <a:spcPts val="60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Fintech/Insurtech</a:t>
            </a:r>
          </a:p>
        </p:txBody>
      </p:sp>
      <p:sp>
        <p:nvSpPr>
          <p:cNvPr id="18" name="TextBox 17">
            <a:extLst>
              <a:ext uri="{FF2B5EF4-FFF2-40B4-BE49-F238E27FC236}">
                <a16:creationId xmlns:a16="http://schemas.microsoft.com/office/drawing/2014/main" id="{0C2B9543-5C69-4B0C-A4DA-682B3614BC06}"/>
              </a:ext>
            </a:extLst>
          </p:cNvPr>
          <p:cNvSpPr txBox="1"/>
          <p:nvPr/>
        </p:nvSpPr>
        <p:spPr>
          <a:xfrm>
            <a:off x="494206" y="5720046"/>
            <a:ext cx="79204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limited supply of Class A and Class B office buildings and high-speed internet in some areas of the County are challenges for this target.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302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0715"/>
          </a:xfrm>
        </p:spPr>
        <p:txBody>
          <a:bodyPr>
            <a:normAutofit fontScale="90000"/>
          </a:bodyPr>
          <a:lstStyle/>
          <a:p>
            <a:pPr algn="ctr"/>
            <a:r>
              <a:rPr lang="en-US" b="1" dirty="0"/>
              <a:t>Industrial Development Summary</a:t>
            </a:r>
          </a:p>
        </p:txBody>
      </p:sp>
      <p:sp>
        <p:nvSpPr>
          <p:cNvPr id="3" name="Content Placeholder 2"/>
          <p:cNvSpPr>
            <a:spLocks noGrp="1"/>
          </p:cNvSpPr>
          <p:nvPr>
            <p:ph idx="1"/>
          </p:nvPr>
        </p:nvSpPr>
        <p:spPr>
          <a:xfrm>
            <a:off x="938029" y="924196"/>
            <a:ext cx="10515600" cy="4914541"/>
          </a:xfrm>
        </p:spPr>
        <p:txBody>
          <a:bodyPr>
            <a:normAutofit fontScale="92500" lnSpcReduction="10000"/>
          </a:bodyPr>
          <a:lstStyle/>
          <a:p>
            <a:pPr marL="0" indent="0">
              <a:buNone/>
            </a:pPr>
            <a:r>
              <a:rPr lang="en-US" b="1" dirty="0"/>
              <a:t>NEW &amp; On-Going Projects</a:t>
            </a:r>
          </a:p>
          <a:p>
            <a:pPr lvl="1">
              <a:buFont typeface="Wingdings" panose="05000000000000000000" pitchFamily="2" charset="2"/>
              <a:buChar char="§"/>
            </a:pPr>
            <a:r>
              <a:rPr lang="en-US" b="1" dirty="0" err="1"/>
              <a:t>Soutwood</a:t>
            </a:r>
            <a:r>
              <a:rPr lang="en-US" b="1" dirty="0"/>
              <a:t> </a:t>
            </a:r>
            <a:r>
              <a:rPr lang="en-US" dirty="0"/>
              <a:t>– </a:t>
            </a:r>
            <a:r>
              <a:rPr lang="en-US" b="1" dirty="0"/>
              <a:t>Aspen </a:t>
            </a:r>
            <a:r>
              <a:rPr lang="en-US" i="1" dirty="0"/>
              <a:t>on schedule - walls and roof competed (73 jobs $6.5M)</a:t>
            </a:r>
          </a:p>
          <a:p>
            <a:pPr lvl="1">
              <a:buFont typeface="Wingdings" panose="05000000000000000000" pitchFamily="2" charset="2"/>
              <a:buChar char="§"/>
            </a:pPr>
            <a:r>
              <a:rPr lang="en-US" b="1" dirty="0"/>
              <a:t>3D Systems </a:t>
            </a:r>
            <a:r>
              <a:rPr lang="en-US" dirty="0"/>
              <a:t>– </a:t>
            </a:r>
            <a:r>
              <a:rPr lang="en-US" b="1" dirty="0"/>
              <a:t>Waterford</a:t>
            </a:r>
            <a:r>
              <a:rPr lang="en-US" dirty="0"/>
              <a:t> – expansion underway </a:t>
            </a:r>
            <a:r>
              <a:rPr lang="en-US" i="1" dirty="0"/>
              <a:t>(50 Jobs, $13M) </a:t>
            </a:r>
            <a:endParaRPr lang="en-US" b="1" dirty="0"/>
          </a:p>
          <a:p>
            <a:pPr lvl="1">
              <a:buFont typeface="Wingdings" panose="05000000000000000000" pitchFamily="2" charset="2"/>
              <a:buChar char="§"/>
            </a:pPr>
            <a:r>
              <a:rPr lang="en-US" b="1" dirty="0"/>
              <a:t>TAG.AERO </a:t>
            </a:r>
            <a:r>
              <a:rPr lang="en-US" dirty="0"/>
              <a:t>– </a:t>
            </a:r>
            <a:r>
              <a:rPr lang="en-US" b="1" dirty="0"/>
              <a:t>Waterford – </a:t>
            </a:r>
            <a:r>
              <a:rPr lang="en-US" dirty="0"/>
              <a:t>interior upfit underway</a:t>
            </a:r>
          </a:p>
          <a:p>
            <a:pPr lvl="1">
              <a:buFont typeface="Wingdings" panose="05000000000000000000" pitchFamily="2" charset="2"/>
              <a:buChar char="§"/>
            </a:pPr>
            <a:r>
              <a:rPr lang="en-US" dirty="0"/>
              <a:t>American Fiberglass </a:t>
            </a:r>
            <a:r>
              <a:rPr lang="en-US" b="1" dirty="0" err="1"/>
              <a:t>Southway</a:t>
            </a:r>
            <a:r>
              <a:rPr lang="en-US" b="1" dirty="0"/>
              <a:t> – </a:t>
            </a:r>
            <a:r>
              <a:rPr lang="en-US" dirty="0"/>
              <a:t>under construction</a:t>
            </a:r>
          </a:p>
          <a:p>
            <a:pPr lvl="1"/>
            <a:r>
              <a:rPr lang="en-US" dirty="0"/>
              <a:t>Site I </a:t>
            </a:r>
            <a:r>
              <a:rPr lang="en-US" b="1" dirty="0"/>
              <a:t>TechPark </a:t>
            </a:r>
            <a:r>
              <a:rPr lang="en-US" dirty="0"/>
              <a:t>Under Contract – ITS</a:t>
            </a:r>
            <a:r>
              <a:rPr lang="en-US" b="1" dirty="0"/>
              <a:t> </a:t>
            </a:r>
          </a:p>
          <a:p>
            <a:pPr lvl="1"/>
            <a:r>
              <a:rPr lang="en-US" dirty="0"/>
              <a:t>Site B  </a:t>
            </a:r>
            <a:r>
              <a:rPr lang="en-US" b="1" dirty="0"/>
              <a:t>TechPark </a:t>
            </a:r>
            <a:r>
              <a:rPr lang="en-US" dirty="0"/>
              <a:t>Under Contract – </a:t>
            </a:r>
            <a:r>
              <a:rPr lang="en-US" dirty="0" err="1"/>
              <a:t>Silverlining</a:t>
            </a:r>
            <a:r>
              <a:rPr lang="en-US" dirty="0"/>
              <a:t> Investments</a:t>
            </a:r>
          </a:p>
          <a:p>
            <a:r>
              <a:rPr lang="en-US" b="1" dirty="0"/>
              <a:t>Prospect Activity</a:t>
            </a:r>
          </a:p>
          <a:p>
            <a:pPr lvl="1"/>
            <a:r>
              <a:rPr lang="en-US" b="1" dirty="0">
                <a:highlight>
                  <a:srgbClr val="FFFF00"/>
                </a:highlight>
              </a:rPr>
              <a:t>11 Prospects – 2008 potential jobs, $357 million in capital investment. </a:t>
            </a:r>
          </a:p>
          <a:p>
            <a:pPr lvl="1"/>
            <a:r>
              <a:rPr lang="en-US" b="1" dirty="0"/>
              <a:t>Rock Hill Commerce Center –  </a:t>
            </a:r>
            <a:r>
              <a:rPr lang="en-US" dirty="0"/>
              <a:t>(497 SF + 294SF) multiple prospects </a:t>
            </a:r>
          </a:p>
          <a:p>
            <a:pPr lvl="1"/>
            <a:r>
              <a:rPr lang="en-US" b="1" dirty="0"/>
              <a:t>1800 Overview Drive – </a:t>
            </a:r>
            <a:r>
              <a:rPr lang="en-US" dirty="0"/>
              <a:t>multiple prospects</a:t>
            </a:r>
          </a:p>
          <a:p>
            <a:pPr lvl="1"/>
            <a:r>
              <a:rPr lang="en-US" b="1" dirty="0"/>
              <a:t>Legacy East </a:t>
            </a:r>
            <a:r>
              <a:rPr lang="en-US" dirty="0"/>
              <a:t>(800SF + 200SF Spec planned for 2022)</a:t>
            </a:r>
          </a:p>
          <a:p>
            <a:pPr lvl="1"/>
            <a:r>
              <a:rPr lang="en-US" b="1" dirty="0"/>
              <a:t>Aspen – </a:t>
            </a:r>
            <a:r>
              <a:rPr lang="en-US" dirty="0"/>
              <a:t>Interest in Building B</a:t>
            </a:r>
          </a:p>
          <a:p>
            <a:pPr lvl="1"/>
            <a:r>
              <a:rPr lang="en-US" b="1" dirty="0"/>
              <a:t>Waterford Flex </a:t>
            </a:r>
            <a:r>
              <a:rPr lang="en-US" dirty="0"/>
              <a:t>property under contract (25 acres adjoining Waterford)</a:t>
            </a:r>
          </a:p>
          <a:p>
            <a:pPr lvl="1"/>
            <a:endParaRPr lang="en-US" dirty="0"/>
          </a:p>
        </p:txBody>
      </p:sp>
    </p:spTree>
    <p:extLst>
      <p:ext uri="{BB962C8B-B14F-4D97-AF65-F5344CB8AC3E}">
        <p14:creationId xmlns:p14="http://schemas.microsoft.com/office/powerpoint/2010/main" val="3878145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nvSpPr>
        <p:spPr>
          <a:xfrm>
            <a:off x="0" y="76200"/>
            <a:ext cx="12090400" cy="914400"/>
          </a:xfrm>
          <a:prstGeom prst="rect">
            <a:avLst/>
          </a:prstGeom>
        </p:spPr>
        <p:txBody>
          <a:bodyPr vert="horz" lIns="121915" tIns="60957" rIns="121915" bIns="60957" rtlCol="0" anchor="ctr">
            <a:normAutofit/>
          </a:bodyPr>
          <a:lstStyle>
            <a:lvl1pPr algn="l" defTabSz="914400" rtl="0" eaLnBrk="1" latinLnBrk="0" hangingPunct="1">
              <a:spcBef>
                <a:spcPct val="0"/>
              </a:spcBef>
              <a:buNone/>
              <a:defRPr lang="en-US" sz="3600" b="1" kern="1200">
                <a:solidFill>
                  <a:schemeClr val="bg2">
                    <a:lumMod val="50000"/>
                  </a:schemeClr>
                </a:solidFill>
                <a:latin typeface="DIN 1451 Mittelschrift Al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800" b="1" i="0" u="none" strike="noStrike" kern="1200" cap="none" spc="0" normalizeH="0" baseline="0" noProof="0" dirty="0">
              <a:ln>
                <a:noFill/>
              </a:ln>
              <a:solidFill>
                <a:srgbClr val="366092">
                  <a:lumMod val="50000"/>
                </a:srgbClr>
              </a:solidFill>
              <a:effectLst/>
              <a:uLnTx/>
              <a:uFillTx/>
              <a:latin typeface="DIN 1451 Mittelschrift Alt" pitchFamily="34" charset="0"/>
              <a:ea typeface="+mj-ea"/>
              <a:cs typeface="+mj-cs"/>
            </a:endParaRPr>
          </a:p>
        </p:txBody>
      </p:sp>
      <p:sp>
        <p:nvSpPr>
          <p:cNvPr id="15" name="Rectangle 14">
            <a:extLst>
              <a:ext uri="{FF2B5EF4-FFF2-40B4-BE49-F238E27FC236}">
                <a16:creationId xmlns:a16="http://schemas.microsoft.com/office/drawing/2014/main" id="{F0B79DE8-C319-4F07-A89A-CA82114345AA}"/>
              </a:ext>
            </a:extLst>
          </p:cNvPr>
          <p:cNvSpPr/>
          <p:nvPr/>
        </p:nvSpPr>
        <p:spPr>
          <a:xfrm>
            <a:off x="1" y="2042314"/>
            <a:ext cx="7924800" cy="2566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104EC185-B3E2-4084-8483-F0E02532CEF9}"/>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54F005AE-3D4C-43AB-BD17-3667C16DB835}"/>
              </a:ext>
            </a:extLst>
          </p:cNvPr>
          <p:cNvPicPr/>
          <p:nvPr/>
        </p:nvPicPr>
        <p:blipFill rotWithShape="1">
          <a:blip r:embed="rId3">
            <a:extLst>
              <a:ext uri="{28A0092B-C50C-407E-A947-70E740481C1C}">
                <a14:useLocalDpi xmlns:a14="http://schemas.microsoft.com/office/drawing/2010/main" val="0"/>
              </a:ext>
            </a:extLst>
          </a:blip>
          <a:srcRect t="12500" b="12500"/>
          <a:stretch/>
        </p:blipFill>
        <p:spPr bwMode="auto">
          <a:xfrm flipH="1">
            <a:off x="2613" y="0"/>
            <a:ext cx="12192000" cy="2286000"/>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5D4C3535-C370-408C-8E71-5C4635B580A1}"/>
              </a:ext>
            </a:extLst>
          </p:cNvPr>
          <p:cNvSpPr/>
          <p:nvPr/>
        </p:nvSpPr>
        <p:spPr>
          <a:xfrm flipH="1">
            <a:off x="-8845" y="19275"/>
            <a:ext cx="12000406" cy="2286000"/>
          </a:xfrm>
          <a:prstGeom prst="rect">
            <a:avLst/>
          </a:prstGeom>
          <a:gradFill flip="none" rotWithShape="1">
            <a:gsLst>
              <a:gs pos="36000">
                <a:srgbClr val="003A5F">
                  <a:alpha val="17000"/>
                </a:srgbClr>
              </a:gs>
              <a:gs pos="0">
                <a:sysClr val="window" lastClr="FFFFFF">
                  <a:lumMod val="95000"/>
                  <a:alpha val="0"/>
                </a:sysClr>
              </a:gs>
              <a:gs pos="100000">
                <a:srgbClr val="366092">
                  <a:lumMod val="50000"/>
                </a:srgbClr>
              </a:gs>
            </a:gsLst>
            <a:lin ang="19200000" scaled="0"/>
            <a:tileRect/>
          </a:gra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Box 2">
            <a:extLst>
              <a:ext uri="{FF2B5EF4-FFF2-40B4-BE49-F238E27FC236}">
                <a16:creationId xmlns:a16="http://schemas.microsoft.com/office/drawing/2014/main" id="{9872A2B6-A17C-4191-8C0B-6D47B583D2E7}"/>
              </a:ext>
            </a:extLst>
          </p:cNvPr>
          <p:cNvSpPr txBox="1">
            <a:spLocks noChangeArrowheads="1"/>
          </p:cNvSpPr>
          <p:nvPr/>
        </p:nvSpPr>
        <p:spPr bwMode="auto">
          <a:xfrm>
            <a:off x="418006" y="667704"/>
            <a:ext cx="6781804" cy="1042670"/>
          </a:xfrm>
          <a:prstGeom prst="foldedCorner">
            <a:avLst/>
          </a:prstGeom>
          <a:noFill/>
          <a:ln w="9525">
            <a:noFill/>
            <a:miter lim="800000"/>
            <a:headEnd/>
            <a:tailEnd/>
          </a:ln>
        </p:spPr>
        <p:txBody>
          <a:bodyPr rot="0" vert="horz" wrap="square" lIns="91440" tIns="45720" rIns="365760" bIns="4572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orbel" panose="020B0503020204020204" pitchFamily="34" charset="0"/>
                <a:ea typeface="Times New Roman" panose="02020603050405020304" pitchFamily="18" charset="0"/>
                <a:cs typeface="Calibri" panose="020F0502020204030204" pitchFamily="34" charset="0"/>
              </a:rPr>
              <a:t>Experience York County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rPr>
              <a:t>Experiential &amp; Quality of Place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0B808946-BB87-49F0-96E3-FD7CF5BD93E7}"/>
              </a:ext>
            </a:extLst>
          </p:cNvPr>
          <p:cNvSpPr txBox="1"/>
          <p:nvPr/>
        </p:nvSpPr>
        <p:spPr>
          <a:xfrm>
            <a:off x="435429" y="2286000"/>
            <a:ext cx="11770642" cy="5416861"/>
          </a:xfrm>
          <a:prstGeom prst="rect">
            <a:avLst/>
          </a:prstGeom>
          <a:noFill/>
        </p:spPr>
        <p:txBody>
          <a:bodyPr wrap="square" lIns="121915" tIns="60957" rIns="121915" bIns="60957" rtlCol="0">
            <a:spAutoFit/>
          </a:bodyPr>
          <a:lstStyle/>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Strong assets in education, cost of living but enhancing quality of place is </a:t>
            </a:r>
            <a:r>
              <a:rPr kumimoji="0" lang="en-US" sz="2400" b="0" i="1" u="none" strike="noStrike" kern="1200" cap="none" spc="0" normalizeH="0" baseline="0" noProof="0" dirty="0">
                <a:ln>
                  <a:noFill/>
                </a:ln>
                <a:solidFill>
                  <a:prstClr val="black"/>
                </a:solidFill>
                <a:effectLst/>
                <a:uLnTx/>
                <a:uFillTx/>
                <a:latin typeface="Calibri"/>
                <a:ea typeface="+mn-ea"/>
                <a:cs typeface="+mn-cs"/>
              </a:rPr>
              <a:t>essential </a:t>
            </a:r>
            <a:r>
              <a:rPr kumimoji="0" lang="en-US" sz="2400" b="0" i="0" u="none" strike="noStrike" kern="1200" cap="none" spc="0" normalizeH="0" baseline="0" noProof="0" dirty="0">
                <a:ln>
                  <a:noFill/>
                </a:ln>
                <a:solidFill>
                  <a:prstClr val="black"/>
                </a:solidFill>
                <a:effectLst/>
                <a:uLnTx/>
                <a:uFillTx/>
                <a:latin typeface="Calibri"/>
                <a:ea typeface="+mn-ea"/>
                <a:cs typeface="+mn-cs"/>
              </a:rPr>
              <a:t>for attracting businesses AND talent</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York County is becoming known for sports</a:t>
            </a:r>
          </a:p>
          <a:p>
            <a:pPr marL="804863" marR="0" lvl="1"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BMX Supercross track, tournaments, Panthers</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Building on this momentum by developing areas of expertise and attracting sports retail, sports medicine, and other sport-related experiences</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Subsectors include: </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1. Sports medicine 2. Breweries  3. Specialty retailers 4. Sports retailers</a:t>
            </a:r>
          </a:p>
          <a:p>
            <a:pPr marL="347663" marR="0" lvl="0" indent="-347663"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973138" marR="0" lvl="1" indent="0" algn="l" defTabSz="914400" rtl="0" eaLnBrk="1" fontAlgn="base"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03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386724"/>
            <a:ext cx="7467600" cy="1143000"/>
          </a:xfrm>
        </p:spPr>
        <p:txBody>
          <a:bodyPr>
            <a:noAutofit/>
          </a:bodyPr>
          <a:lstStyle/>
          <a:p>
            <a:r>
              <a:rPr lang="en-US" sz="4800" dirty="0"/>
              <a:t>Recommendations to Continue Success</a:t>
            </a:r>
          </a:p>
        </p:txBody>
      </p:sp>
      <p:sp>
        <p:nvSpPr>
          <p:cNvPr id="14" name="Rectangle 13"/>
          <p:cNvSpPr/>
          <p:nvPr/>
        </p:nvSpPr>
        <p:spPr>
          <a:xfrm>
            <a:off x="798168" y="2819400"/>
            <a:ext cx="2859432" cy="1250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Strengthen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Product</a:t>
            </a:r>
          </a:p>
        </p:txBody>
      </p:sp>
      <p:sp>
        <p:nvSpPr>
          <p:cNvPr id="10" name="Rectangle 9"/>
          <p:cNvSpPr/>
          <p:nvPr/>
        </p:nvSpPr>
        <p:spPr>
          <a:xfrm>
            <a:off x="3745058" y="1912540"/>
            <a:ext cx="2198543" cy="1250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Execute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Effectively</a:t>
            </a:r>
          </a:p>
        </p:txBody>
      </p:sp>
      <p:sp>
        <p:nvSpPr>
          <p:cNvPr id="11" name="Rectangle 10"/>
          <p:cNvSpPr/>
          <p:nvPr/>
        </p:nvSpPr>
        <p:spPr>
          <a:xfrm>
            <a:off x="3276601" y="4182245"/>
            <a:ext cx="2133600" cy="1159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Tell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Story</a:t>
            </a:r>
          </a:p>
        </p:txBody>
      </p:sp>
      <p:pic>
        <p:nvPicPr>
          <p:cNvPr id="9" name="Picture 8" descr="A picture containing text, black, blackboard&#10;&#10;Description automatically generated">
            <a:extLst>
              <a:ext uri="{FF2B5EF4-FFF2-40B4-BE49-F238E27FC236}">
                <a16:creationId xmlns:a16="http://schemas.microsoft.com/office/drawing/2014/main" id="{2D1FE9B4-A9E0-4BF0-8DC4-A9D1C91937BD}"/>
              </a:ext>
            </a:extLst>
          </p:cNvPr>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36875" t="1355" r="30000" b="19948"/>
          <a:stretch/>
        </p:blipFill>
        <p:spPr bwMode="auto">
          <a:xfrm>
            <a:off x="0" y="1"/>
            <a:ext cx="4038600" cy="6394224"/>
          </a:xfrm>
          <a:prstGeom prst="rect">
            <a:avLst/>
          </a:prstGeom>
          <a:ln>
            <a:noFill/>
          </a:ln>
          <a:extLst>
            <a:ext uri="{53640926-AAD7-44D8-BBD7-CCE9431645EC}">
              <a14:shadowObscured xmlns:a14="http://schemas.microsoft.com/office/drawing/2010/main"/>
            </a:ext>
          </a:extLst>
        </p:spPr>
      </p:pic>
      <p:pic>
        <p:nvPicPr>
          <p:cNvPr id="12" name="Picture 11" descr="A picture containing outdoor, sky, ground, person&#10;&#10;Description automatically generated">
            <a:extLst>
              <a:ext uri="{FF2B5EF4-FFF2-40B4-BE49-F238E27FC236}">
                <a16:creationId xmlns:a16="http://schemas.microsoft.com/office/drawing/2014/main" id="{9AB23A7F-AD36-4E56-9A55-F91F1BB4D012}"/>
              </a:ext>
            </a:extLst>
          </p:cNvPr>
          <p:cNvPicPr/>
          <p:nvPr/>
        </p:nvPicPr>
        <p:blipFill rotWithShape="1">
          <a:blip r:embed="rId4" cstate="print">
            <a:extLst>
              <a:ext uri="{28A0092B-C50C-407E-A947-70E740481C1C}">
                <a14:useLocalDpi xmlns:a14="http://schemas.microsoft.com/office/drawing/2010/main" val="0"/>
              </a:ext>
            </a:extLst>
          </a:blip>
          <a:srcRect l="45235" t="22716" r="11883" b="26178"/>
          <a:stretch/>
        </p:blipFill>
        <p:spPr bwMode="auto">
          <a:xfrm>
            <a:off x="4343400" y="1975737"/>
            <a:ext cx="1645920" cy="1393825"/>
          </a:xfrm>
          <a:prstGeom prst="rect">
            <a:avLst/>
          </a:prstGeom>
          <a:ln>
            <a:noFill/>
          </a:ln>
          <a:extLst>
            <a:ext uri="{53640926-AAD7-44D8-BBD7-CCE9431645EC}">
              <a14:shadowObscured xmlns:a14="http://schemas.microsoft.com/office/drawing/2010/main"/>
            </a:ext>
          </a:extLst>
        </p:spPr>
      </p:pic>
      <p:graphicFrame>
        <p:nvGraphicFramePr>
          <p:cNvPr id="6" name="Table 6">
            <a:extLst>
              <a:ext uri="{FF2B5EF4-FFF2-40B4-BE49-F238E27FC236}">
                <a16:creationId xmlns:a16="http://schemas.microsoft.com/office/drawing/2014/main" id="{9332B417-EF90-48A4-91E6-ED55C62898EF}"/>
              </a:ext>
            </a:extLst>
          </p:cNvPr>
          <p:cNvGraphicFramePr>
            <a:graphicFrameLocks noGrp="1"/>
          </p:cNvGraphicFramePr>
          <p:nvPr/>
        </p:nvGraphicFramePr>
        <p:xfrm>
          <a:off x="6024567" y="1975737"/>
          <a:ext cx="6057900" cy="4247116"/>
        </p:xfrm>
        <a:graphic>
          <a:graphicData uri="http://schemas.openxmlformats.org/drawingml/2006/table">
            <a:tbl>
              <a:tblPr firstRow="1" bandRow="1">
                <a:tableStyleId>{5C22544A-7EE6-4342-B048-85BDC9FD1C3A}</a:tableStyleId>
              </a:tblPr>
              <a:tblGrid>
                <a:gridCol w="6057900">
                  <a:extLst>
                    <a:ext uri="{9D8B030D-6E8A-4147-A177-3AD203B41FA5}">
                      <a16:colId xmlns:a16="http://schemas.microsoft.com/office/drawing/2014/main" val="1936262689"/>
                    </a:ext>
                  </a:extLst>
                </a:gridCol>
              </a:tblGrid>
              <a:tr h="50120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ea typeface="+mn-ea"/>
                          <a:cs typeface="+mn-cs"/>
                        </a:rPr>
                        <a:t>Asset Development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366562776"/>
                  </a:ext>
                </a:extLst>
              </a:tr>
              <a:tr h="90119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Product improvement initiatives to ensure York can compete to attract, retain, and grow the types of companies and talent the community desires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062030"/>
                  </a:ext>
                </a:extLst>
              </a:tr>
              <a:tr h="50292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ea typeface="+mn-ea"/>
                          <a:cs typeface="+mn-cs"/>
                        </a:rPr>
                        <a:t>Communicate the Brand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21259583"/>
                  </a:ext>
                </a:extLst>
              </a:tr>
              <a:tr h="823274">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Marketing approaches for the YCEDD to share the economic dynamism of the County with target prospects and talent.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9002064"/>
                  </a:ext>
                </a:extLst>
              </a:tr>
              <a:tr h="50292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latin typeface="+mn-lt"/>
                          <a:ea typeface="+mn-ea"/>
                          <a:cs typeface="+mn-cs"/>
                        </a:rPr>
                        <a:t>Execute Effectively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69472053"/>
                  </a:ext>
                </a:extLst>
              </a:tr>
              <a:tr h="100240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i="1" kern="1200" dirty="0">
                          <a:solidFill>
                            <a:schemeClr val="dk1"/>
                          </a:solidFill>
                          <a:effectLst/>
                          <a:latin typeface="+mn-lt"/>
                          <a:ea typeface="+mn-ea"/>
                          <a:cs typeface="+mn-cs"/>
                        </a:rPr>
                        <a:t>Organizational adjustments that allow the County to work proactively in those areas that will directly impact the economic growth the community desires.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821887"/>
                  </a:ext>
                </a:extLst>
              </a:tr>
            </a:tbl>
          </a:graphicData>
        </a:graphic>
      </p:graphicFrame>
      <p:pic>
        <p:nvPicPr>
          <p:cNvPr id="16" name="Picture 15" descr="A picture containing black&#10;&#10;Description automatically generated">
            <a:extLst>
              <a:ext uri="{FF2B5EF4-FFF2-40B4-BE49-F238E27FC236}">
                <a16:creationId xmlns:a16="http://schemas.microsoft.com/office/drawing/2014/main" id="{0B2EF1E6-5B94-42B8-920A-495CF84083E6}"/>
              </a:ext>
            </a:extLst>
          </p:cNvPr>
          <p:cNvPicPr/>
          <p:nvPr/>
        </p:nvPicPr>
        <p:blipFill rotWithShape="1">
          <a:blip r:embed="rId5" cstate="print">
            <a:extLst>
              <a:ext uri="{28A0092B-C50C-407E-A947-70E740481C1C}">
                <a14:useLocalDpi xmlns:a14="http://schemas.microsoft.com/office/drawing/2010/main" val="0"/>
              </a:ext>
            </a:extLst>
          </a:blip>
          <a:srcRect l="11343" t="34166" r="60488" b="25031"/>
          <a:stretch/>
        </p:blipFill>
        <p:spPr bwMode="auto">
          <a:xfrm>
            <a:off x="4351928" y="3373063"/>
            <a:ext cx="1645920" cy="139382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C65AD970-053C-4D5A-8324-A0FCB5C1DAC2}"/>
              </a:ext>
            </a:extLst>
          </p:cNvPr>
          <p:cNvPicPr/>
          <p:nvPr/>
        </p:nvPicPr>
        <p:blipFill rotWithShape="1">
          <a:blip r:embed="rId6">
            <a:extLst>
              <a:ext uri="{28A0092B-C50C-407E-A947-70E740481C1C}">
                <a14:useLocalDpi xmlns:a14="http://schemas.microsoft.com/office/drawing/2010/main" val="0"/>
              </a:ext>
            </a:extLst>
          </a:blip>
          <a:srcRect t="7095" b="7095"/>
          <a:stretch/>
        </p:blipFill>
        <p:spPr bwMode="auto">
          <a:xfrm>
            <a:off x="4351928" y="4715510"/>
            <a:ext cx="1645920" cy="1412358"/>
          </a:xfrm>
          <a:prstGeom prst="rect">
            <a:avLst/>
          </a:prstGeom>
          <a:ln>
            <a:noFill/>
          </a:ln>
          <a:extLst>
            <a:ext uri="{53640926-AAD7-44D8-BBD7-CCE9431645EC}">
              <a14:shadowObscured xmlns:a14="http://schemas.microsoft.com/office/drawing/2010/main"/>
            </a:ext>
          </a:extLst>
        </p:spPr>
      </p:pic>
      <p:cxnSp>
        <p:nvCxnSpPr>
          <p:cNvPr id="8" name="Straight Connector 7">
            <a:extLst>
              <a:ext uri="{FF2B5EF4-FFF2-40B4-BE49-F238E27FC236}">
                <a16:creationId xmlns:a16="http://schemas.microsoft.com/office/drawing/2014/main" id="{66A2CD74-1AEC-4733-AC48-0595DEC4E5D5}"/>
              </a:ext>
            </a:extLst>
          </p:cNvPr>
          <p:cNvCxnSpPr/>
          <p:nvPr/>
        </p:nvCxnSpPr>
        <p:spPr>
          <a:xfrm flipH="1">
            <a:off x="4309061" y="3367089"/>
            <a:ext cx="17373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7B29D8B-E43A-4BE0-9BEF-C7E9260D870A}"/>
              </a:ext>
            </a:extLst>
          </p:cNvPr>
          <p:cNvCxnSpPr/>
          <p:nvPr/>
        </p:nvCxnSpPr>
        <p:spPr>
          <a:xfrm flipH="1">
            <a:off x="4171935" y="4710747"/>
            <a:ext cx="1828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80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0221" y="38168"/>
            <a:ext cx="851153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j-ea"/>
                <a:cs typeface="+mj-cs"/>
              </a:rPr>
              <a:t>Recommendations for Next Steps</a:t>
            </a:r>
          </a:p>
        </p:txBody>
      </p:sp>
      <p:sp>
        <p:nvSpPr>
          <p:cNvPr id="7" name="TextBox 6"/>
          <p:cNvSpPr txBox="1"/>
          <p:nvPr/>
        </p:nvSpPr>
        <p:spPr>
          <a:xfrm>
            <a:off x="226243" y="698603"/>
            <a:ext cx="1179293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2021 – 2022 Fiscal Year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 Modify the governance structure of the YCED with an advisory board appointed by the County Council and York County Growth Partners.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 R</a:t>
            </a:r>
            <a:r>
              <a:rPr kumimoji="0" lang="en-US" sz="1600" b="0" i="0" u="none" strike="noStrike" kern="1200" cap="none" spc="0" normalizeH="0" baseline="0" noProof="0" dirty="0">
                <a:ln>
                  <a:noFill/>
                </a:ln>
                <a:solidFill>
                  <a:prstClr val="black"/>
                </a:solidFill>
                <a:effectLst/>
                <a:uLnTx/>
                <a:uFillTx/>
                <a:latin typeface="Calibri"/>
                <a:ea typeface="+mn-ea"/>
                <a:cs typeface="+mn-cs"/>
              </a:rPr>
              <a:t>ecommend modifying County ED Board Ordinance to address new structure that would go from 18 to 13 board members.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Public Sector: 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- 3 members of the York County ED Committee of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- 5 appointments representing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mfg</a:t>
            </a:r>
            <a:r>
              <a:rPr kumimoji="0" lang="en-US" sz="1600" b="0" i="0" u="none" strike="noStrike" kern="1200" cap="none" spc="0" normalizeH="0" baseline="0" noProof="0" dirty="0">
                <a:ln>
                  <a:noFill/>
                </a:ln>
                <a:solidFill>
                  <a:prstClr val="black"/>
                </a:solidFill>
                <a:effectLst/>
                <a:uLnTx/>
                <a:uFillTx/>
                <a:latin typeface="Calibri"/>
                <a:ea typeface="+mn-ea"/>
                <a:cs typeface="+mn-cs"/>
              </a:rPr>
              <a:t>, service, real estate, financial services industry sectors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Private Sector: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YCGP recommend three from their membership for approval by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Education / Workforce Development: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President of Winthrop and President of York Tech (or designee)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 Ex-Officio: County Manager, York County Regional Chamber President (or designee)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 Enhance and update the County’s incentive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3. Develop a collaborative product development plan with public and private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4. Create an infrastructure, land use, and funding plan to provide W/S utilities to targeted areas of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a:t>
            </a:r>
            <a:r>
              <a:rPr kumimoji="0" lang="en-US" sz="2000" b="1" i="0" u="none" strike="noStrike" kern="1200" cap="none" spc="0" normalizeH="0" baseline="0" noProof="0" dirty="0">
                <a:ln>
                  <a:noFill/>
                </a:ln>
                <a:solidFill>
                  <a:prstClr val="black"/>
                </a:solidFill>
                <a:effectLst/>
                <a:uLnTx/>
                <a:uFillTx/>
                <a:latin typeface="Calibri"/>
                <a:ea typeface="+mn-ea"/>
                <a:cs typeface="+mn-cs"/>
              </a:rPr>
              <a:t>Communicate regularly with the County Council on all things economic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62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 calcmode="lin" valueType="num">
                                      <p:cBhvr additive="base">
                                        <p:cTn id="3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 calcmode="lin" valueType="num">
                                      <p:cBhvr additive="base">
                                        <p:cTn id="39"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 calcmode="lin" valueType="num">
                                      <p:cBhvr additive="base">
                                        <p:cTn id="4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wipe(down)">
                                      <p:cBhvr>
                                        <p:cTn id="49" dur="500"/>
                                        <p:tgtEl>
                                          <p:spTgt spid="7">
                                            <p:txEl>
                                              <p:pRg st="12" end="1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xEl>
                                              <p:pRg st="14" end="14"/>
                                            </p:txEl>
                                          </p:spTgt>
                                        </p:tgtEl>
                                        <p:attrNameLst>
                                          <p:attrName>style.visibility</p:attrName>
                                        </p:attrNameLst>
                                      </p:cBhvr>
                                      <p:to>
                                        <p:strVal val="visible"/>
                                      </p:to>
                                    </p:set>
                                    <p:animEffect transition="in" filter="wipe(down)">
                                      <p:cBhvr>
                                        <p:cTn id="54" dur="500"/>
                                        <p:tgtEl>
                                          <p:spTgt spid="7">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7">
                                            <p:txEl>
                                              <p:pRg st="16" end="16"/>
                                            </p:txEl>
                                          </p:spTgt>
                                        </p:tgtEl>
                                        <p:attrNameLst>
                                          <p:attrName>style.visibility</p:attrName>
                                        </p:attrNameLst>
                                      </p:cBhvr>
                                      <p:to>
                                        <p:strVal val="visible"/>
                                      </p:to>
                                    </p:set>
                                    <p:animEffect transition="in" filter="wipe(down)">
                                      <p:cBhvr>
                                        <p:cTn id="59" dur="500"/>
                                        <p:tgtEl>
                                          <p:spTgt spid="7">
                                            <p:txEl>
                                              <p:pRg st="16" end="1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7">
                                            <p:txEl>
                                              <p:pRg st="18" end="18"/>
                                            </p:txEl>
                                          </p:spTgt>
                                        </p:tgtEl>
                                        <p:attrNameLst>
                                          <p:attrName>style.visibility</p:attrName>
                                        </p:attrNameLst>
                                      </p:cBhvr>
                                      <p:to>
                                        <p:strVal val="visible"/>
                                      </p:to>
                                    </p:set>
                                    <p:animEffect transition="in" filter="wipe(down)">
                                      <p:cBhvr>
                                        <p:cTn id="64"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0221" y="94730"/>
            <a:ext cx="851153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j-ea"/>
                <a:cs typeface="+mj-cs"/>
              </a:rPr>
              <a:t>Recommendations for Next Steps</a:t>
            </a:r>
          </a:p>
        </p:txBody>
      </p:sp>
      <p:sp>
        <p:nvSpPr>
          <p:cNvPr id="7" name="TextBox 6"/>
          <p:cNvSpPr txBox="1"/>
          <p:nvPr/>
        </p:nvSpPr>
        <p:spPr>
          <a:xfrm>
            <a:off x="282804" y="830580"/>
            <a:ext cx="11349872" cy="56630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Years 2023 and Beyond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1. </a:t>
            </a:r>
            <a:r>
              <a:rPr kumimoji="0" lang="en-US" sz="2000" b="1" i="0" u="sng" strike="noStrike" kern="1200" cap="none" spc="0" normalizeH="0" baseline="0" noProof="0" dirty="0">
                <a:ln>
                  <a:noFill/>
                </a:ln>
                <a:solidFill>
                  <a:prstClr val="black"/>
                </a:solidFill>
                <a:effectLst/>
                <a:uLnTx/>
                <a:uFillTx/>
                <a:latin typeface="Calibri"/>
                <a:ea typeface="+mn-ea"/>
                <a:cs typeface="+mn-cs"/>
              </a:rPr>
              <a:t>Establish a public/private workforce council </a:t>
            </a:r>
            <a:r>
              <a:rPr kumimoji="0" lang="en-US" sz="2000" b="1" i="0" u="none" strike="noStrike" kern="1200" cap="none" spc="0" normalizeH="0" baseline="0" noProof="0" dirty="0">
                <a:ln>
                  <a:noFill/>
                </a:ln>
                <a:solidFill>
                  <a:prstClr val="black"/>
                </a:solidFill>
                <a:effectLst/>
                <a:uLnTx/>
                <a:uFillTx/>
                <a:latin typeface="Calibri"/>
                <a:ea typeface="+mn-ea"/>
                <a:cs typeface="+mn-cs"/>
              </a:rPr>
              <a:t>to help fill the talent pipeline</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2. Conduct economic and community development leadership </a:t>
            </a:r>
            <a:r>
              <a:rPr kumimoji="0" lang="en-US" sz="2000" b="1" i="0" u="sng" strike="noStrike" kern="1200" cap="none" spc="0" normalizeH="0" baseline="0" noProof="0" dirty="0">
                <a:ln>
                  <a:noFill/>
                </a:ln>
                <a:solidFill>
                  <a:prstClr val="black"/>
                </a:solidFill>
                <a:effectLst/>
                <a:uLnTx/>
                <a:uFillTx/>
                <a:latin typeface="Calibri"/>
                <a:ea typeface="+mn-ea"/>
                <a:cs typeface="+mn-cs"/>
              </a:rPr>
              <a:t>learning labs </a:t>
            </a:r>
            <a:r>
              <a:rPr kumimoji="0" lang="en-US" sz="2000" b="1" i="0" u="none" strike="noStrike" kern="1200" cap="none" spc="0" normalizeH="0" baseline="0" noProof="0" dirty="0">
                <a:ln>
                  <a:noFill/>
                </a:ln>
                <a:solidFill>
                  <a:prstClr val="black"/>
                </a:solidFill>
                <a:effectLst/>
                <a:uLnTx/>
                <a:uFillTx/>
                <a:latin typeface="Calibri"/>
                <a:ea typeface="+mn-ea"/>
                <a:cs typeface="+mn-cs"/>
              </a:rPr>
              <a:t>in other inspirational communities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Greenville, 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 Williamson County, 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 Mecklenburg / Charlotte, 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 Consider </a:t>
            </a:r>
            <a:r>
              <a:rPr kumimoji="0" lang="en-US" sz="1800" b="1" i="0" u="sng" strike="noStrike" kern="1200" cap="none" spc="0" normalizeH="0" baseline="0" noProof="0" dirty="0">
                <a:ln>
                  <a:noFill/>
                </a:ln>
                <a:solidFill>
                  <a:prstClr val="black"/>
                </a:solidFill>
                <a:effectLst/>
                <a:uLnTx/>
                <a:uFillTx/>
                <a:latin typeface="Calibri"/>
                <a:ea typeface="+mn-ea"/>
                <a:cs typeface="+mn-cs"/>
              </a:rPr>
              <a:t>additional funding to support marketing, product development, and related items </a:t>
            </a:r>
            <a:r>
              <a:rPr kumimoji="0" lang="en-US" sz="1800" b="1" i="0" u="none" strike="noStrike" kern="1200" cap="none" spc="0" normalizeH="0" baseline="0" noProof="0" dirty="0">
                <a:ln>
                  <a:noFill/>
                </a:ln>
                <a:solidFill>
                  <a:prstClr val="black"/>
                </a:solidFill>
                <a:effectLst/>
                <a:uLnTx/>
                <a:uFillTx/>
                <a:latin typeface="Calibri"/>
                <a:ea typeface="+mn-ea"/>
                <a:cs typeface="+mn-cs"/>
              </a:rPr>
              <a:t>as identified in the strategic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 </a:t>
            </a:r>
            <a:r>
              <a:rPr kumimoji="0" lang="en-US" sz="1800" b="1" i="0" u="sng" strike="noStrike" kern="1200" cap="none" spc="0" normalizeH="0" baseline="0" noProof="0" dirty="0">
                <a:ln>
                  <a:noFill/>
                </a:ln>
                <a:solidFill>
                  <a:prstClr val="black"/>
                </a:solidFill>
                <a:effectLst/>
                <a:uLnTx/>
                <a:uFillTx/>
                <a:latin typeface="Calibri"/>
                <a:ea typeface="+mn-ea"/>
                <a:cs typeface="+mn-cs"/>
              </a:rPr>
              <a:t>Continue efforts to conduct external outreach </a:t>
            </a:r>
            <a:r>
              <a:rPr kumimoji="0" lang="en-US" sz="1800" b="1" i="0" u="none" strike="noStrike" kern="1200" cap="none" spc="0" normalizeH="0" baseline="0" noProof="0" dirty="0">
                <a:ln>
                  <a:noFill/>
                </a:ln>
                <a:solidFill>
                  <a:prstClr val="black"/>
                </a:solidFill>
                <a:effectLst/>
                <a:uLnTx/>
                <a:uFillTx/>
                <a:latin typeface="Calibri"/>
                <a:ea typeface="+mn-ea"/>
                <a:cs typeface="+mn-cs"/>
              </a:rPr>
              <a:t>to companies and consultants through existing regional marketing alliances and the South Carolina Department of Commerce.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 </a:t>
            </a:r>
            <a:r>
              <a:rPr kumimoji="0" lang="en-US" sz="1800" b="1" i="0" u="sng" strike="noStrike" kern="1200" cap="none" spc="0" normalizeH="0" baseline="0" noProof="0" dirty="0">
                <a:ln>
                  <a:noFill/>
                </a:ln>
                <a:solidFill>
                  <a:prstClr val="black"/>
                </a:solidFill>
                <a:effectLst/>
                <a:uLnTx/>
                <a:uFillTx/>
                <a:latin typeface="Calibri"/>
                <a:ea typeface="+mn-ea"/>
                <a:cs typeface="+mn-cs"/>
              </a:rPr>
              <a:t>Develop a stronger and more collaborative marketing </a:t>
            </a:r>
            <a:r>
              <a:rPr kumimoji="0" lang="en-US" sz="1800" b="1" i="0" u="none" strike="noStrike" kern="1200" cap="none" spc="0" normalizeH="0" baseline="0" noProof="0" dirty="0">
                <a:ln>
                  <a:noFill/>
                </a:ln>
                <a:solidFill>
                  <a:prstClr val="black"/>
                </a:solidFill>
                <a:effectLst/>
                <a:uLnTx/>
                <a:uFillTx/>
                <a:latin typeface="Calibri"/>
                <a:ea typeface="+mn-ea"/>
                <a:cs typeface="+mn-cs"/>
              </a:rPr>
              <a:t>effort to support common goals and messaging about York County as the place to do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7337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0"/>
          </p:nvPr>
        </p:nvSpPr>
        <p:spPr bwMode="auto">
          <a:xfrm>
            <a:off x="457200" y="4767264"/>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Garner Economics LLC, 2016</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endParaRPr kumimoji="0" lang="en-US" altLang="en-US" sz="1200" b="0" i="0" u="none" strike="noStrike" kern="1200" cap="none" spc="0" normalizeH="0" baseline="0" noProof="0" dirty="0">
              <a:ln>
                <a:noFill/>
              </a:ln>
              <a:solidFill>
                <a:srgbClr val="366092"/>
              </a:solidFill>
              <a:effectLst/>
              <a:uLnTx/>
              <a:uFillTx/>
              <a:latin typeface="DIN 1451 Mittelschrift" panose="020B0603050302020204" pitchFamily="34" charset="0"/>
              <a:ea typeface="+mn-ea"/>
              <a:cs typeface="+mn-cs"/>
            </a:endParaRPr>
          </a:p>
        </p:txBody>
      </p:sp>
      <p:sp>
        <p:nvSpPr>
          <p:cNvPr id="106500" name="AutoShape 2" descr="data:image/jpeg;base64,/9j/4AAQSkZJRgABAQAAAQABAAD/2wCEAAkGBxQTEhUUEhQWFBUXFhcYGBUXFxwcFxgVFxUXFxcXFxgaHSghGBwlGxUVITEhJSkrLi4uGB8zODMsNygtLisBCgoKDg0OGxAQGywkICQsLCwsLCwsLywsLCwsLC4sLCwsLCwsLCwsLCwsLCwsLCwsLCwsLCwsLCwsLCwsLCwsLP/AABEIALcBFAMBIgACEQEDEQH/xAAcAAABBQEBAQAAAAAAAAAAAAAFAAECBAYDBwj/xABKEAACAQIDBAcFBAcFBgYDAAABAhEAAwQSIQUxQVEGEyJhcYGRMqGxwdEUQlKSByNigqLS8DNDcsLhFVOy0+LxVGNzk6OzFiQl/8QAGQEAAwEBAQAAAAAAAAAAAAAAAAEDAgQF/8QAKxEAAgICAQIEBQUBAAAAAAAAAAECEQMhMRJBBBNRcSIyM4HhYZGh0fAU/9oADAMBAAIRAxEAPwD1sKOVSApsvjT5aYx5pwRTAVIUDFPdUlNNNOHFADiakF7642sQpZgDJWARykT8DXbMeApisWSpBKYT3VLIedAhRSkcxS6ocTNTVByn+u+gCHWD+v8AWphjyqYHdTwaQEYNPkPOpRSy0gshlFPHd/XnU6VADUop6VADRSinpUAKlSpUAKminpUANFNFPSmgCMUqeaiTTGVMY09keJPLwrMY/aIt5w5AyzqTGm8e6j+KvRcIPIEeG75V5P8Apd2irpZKBmBLhnX2TBACsw4g5iB41OSsonSCG3+kAFhnQ6gbj+LgD6is7sW4uCTrFutbNyVJVMzHq2I1J0HPcN9ZPYN3s4nswnVQzFtFJIyAKTBLEATvGtHtpnNg7Z5XT/Gpf50RjVszOTDJ6Xj/AMRifJbQHwp65bL+xdTb6zqc+UZp35o1mlW+n2J2/U9me6BEwJMCTEnkOZp4PdWa21taw12yC9sqpLZpJysBGoBAIIPfXa10uw4Xt3UDajQ6HkRynlWqNWg9lPOny95rKv05ww/vR5Cnw3Tey2bKLlyInIhMTumBpNFBaNTlFc8ReCKSR5cSawu1unSlgmR0ncChzGdJBkRxopbxeZFYGRlBM7xu1NRyZlCST7m4wcotrsFtlYo53LQM5B84ga+AAoyG76xf+0Bwn0NHcBtKVEhjpyPzraZNBnNUlYVVFw8FPu+tPnbgvqR8prY6Loenz1SzvyX8x/lp+3zUeRPzFIKLvWUusqjDfiH5f9aXVt+NvRfpQFF7rBS60VR6rmzHzj4AU/Ujm35m+tAUXesFMbwql1C8p8dfjTiyv4R6CgCycWv4l9RTfbF5z4a/CuQFPQB0+1jv/KfpS+1fsn3fM1zpUAT+0n8J931puvbkPzH6VGlQBLrm7h6n6U3WtzHp/rUTTGgCRuH8R8gKiWP4j7vkKiaY0wJT4/mP1piBynx1+NRpjQBmf0i4g2sFce2CrgqAyLJUE9omNwyzqd2leLbD6++9yyi3MRntP2C+ilcpFztaSIA/ejur6JxFsMpVhIIIIPEEQRXiewcS+zLuKe5aUlctrIzgEsSGAWAZGTtE+HOk0FgjZ9rq8FcNxBlvMIlgDlTNrESO2kc6sq+bBN3NbP8ACq/I0Gt4BrrKBKq5bICZgSNw5a7+OU0b2FhwyXLLzACgxoZV3+gpL0CVtFrYuw7V20HYvJJmCI0JHKlRTAi3aXIjCJJ1YcaVaSRk9TTo1hREWben7C+HAV0xGybORl6sQVIIHIiKJ0qRqzJWujGGG7D2/wAgPxqptqwtvKlq2BOrBFHD2Zgd5rV7UwIuplzuh4MjFWH1868Z2g2ILleuuEAt7ROoB7zWZSS5NRxuekaR8Pva4uWBozLBB86IYpOyGRlgKAxmNBpJ9RWW6O2CrObjyMnGI9taMdKMJ1loG23ZGXPkMSBI1jeJIrys01/0RO/HiawuJB8Wg9q8nkHP+WKMbG2xaICB+YDEQpMzAPPXjFefLs1QRv38SaL4fBk2xkbKQTw0PcRxFdzzIjHwTPUcHiNYP/Y0RryzZ3SJ7BCXRpuEnT9xzu/wt616Hsna1u+so0ke0p0YHvFWhJNHPODjyEIp6aaU1swPFKKU02agB6VPSoENSinpUANSp6VAEaVOTTTTAVNTzSoAjTGnNNFADUjTxTEUARNRapmoPTEYvbf6QMIisLd9OsBiClxgIOs5VrzrbnSbB3bhum2HvllJuKHCEDSOrY+1AGscqCdI8CoxOIGcKRiLog/+qwn0K+/lQc4NJ/tlA07+AJ4jj/W+MvZtSpUanZG2kfESqkkKMgMCSNTvbeWZoH7VdtivN1wTOYPOoJnMsyRpMuazuw7VsYmzkuFybg0iOfHxiiuzb62775jEM43E744DXeo9aBN6C6dGrEff/N/pT1ctY9SJC3COYttHwpU9Co9wzU2avBMR02xrb8Q4/wAOVf8AhAoViNvYh/av3W8bjfWihWfRly6ANTHjXjl+5LE+PxmsV17MwmTqN8nj31skI4jfXP4jsd3g1yWMCzl8qANmEa8NZzTuEAHeDUr+KLg/rFcaTlGX8WUngw0Ovd30tn4xbb5svAqRzUggweeu+uVxlAIVnbd7ZmImNBoDrv8AhXOoY2nJrfY6JPJ1pLjuUXbXzFGtmmE8zQZ3mBRfZ47AHjUpPR0xLGLthgysNY3EcxoY/rdVzY3SLDYW3bDWpuBf7RVQaNrGYmd1T2lbBylSCSrTrzYlQfI7qxW0rEspM+wvE/hFVxvom0mc2SPmQTaN1iP0l213WvW4B7gpqi/6TmOi2VnvYn5CsPYw6aEgeg+lWsijcBV3mZBeGXc0rfpExLeytsfut8yavbCxbPcXENrdIYnTKDlIEaDdArHKwrW7GsK62hMAiZG8dtaz5jY5YoxVm8w217bQC2ViYCNoZiYHPyq/NZrF4SCpaAVMrcA7MxAzDgau4fazBkS4o1mXBgaRrHnzq8Z9mcjh3QYmlTTTg1QmPFKKbNSmgQ9KozSmmA9KosfiPjTzSARpqeaaaAEaiacmmJoAY1BqkTUGNMD5s/SJaI2jigB/ek+qhvnWYXDudyk8d3DfPfXovTu0q7Wv52ZVYI0ASG/UqNe7Q8KEPiwDKklhxnLOWYUx7XPWOdIAHsG0UxFlm4XVHnmE/GrW3rcX7in8bcec/WoYq/8ArFcQvaVoA03gkz41b6YCMUx4HIR6D/WkzXY13Q25mwlvuzD+I/WlQnoVjMthlJiLjf8ACvzmlXO+TvxzXSgS00ksO3shj4An4VtsZgrzraXDoyNlBa6MiKREmAo9qT3Cs9F5pm/eYcTnaPSa1DxEZRtHO/DSToo2tl3pBNq5AIJJRoAnUkkVqQ26hFjZRkOudyCDO/v+HfVu6pJ7U7uGn1qOXIpcHX4fG4Jpl7rBzqDXRxIqmuHLz1a7hJJYwAN531DJEqyQ3IkkEcweVTrVlurdHe40kQQdf6mjmzTKA6bz8azKWt/jR3Z9nsCDH9HnU58FIhNjWW2pdgroT+rT/h3a0d+0kSD2oEjgSJ8YPu4c6z+1LqkpmYr+rUA5ZXcTDR2hqTuDcNK1hS6tkvESkoXErJYfqw+QlOLBgcp00YCcp1G+JqyIjSqTKyjMp007aHMhgyASNN/BvSiVnE272hy2rvDhaf8A5be7w3V0zx3tHLi8QuJHKK2/Rm0DbQTDZWgbgdRNYe6CjFXGUjeDvrX9GMR/ZeBHvHpUVzsvl+XRrbdx00iV3QSCD4RuqRsgj9X522/ynh8KEbKxrlLpLl8ptwWAOjEgiRFXkvIxOViCpGjArGYkCMwG8yN9XONqjpg7rWnYyzLABtk6rE6gHSjOAxguoHAIB4HfQa9ilgdaCOT7mB3/ACqna6V2LVtszgkM27kNd3MjhzrcJVqyU0jXTSmvO9pfpJQW5tCW1id2hX4jNWPsdNsTnJ65vanug927jW3NIjZ7nNKa866KdPesZbV49piFU+CnU98j30e6O9LbeJziYKuQBzWQAfWtKSYw5tPFdWmb9pR6kVbmsz02vxZtjnftDyzUa2diM9q2/wCJFb1UGtAXJpiahNNNAE5piagWqv8AbEzFcwzD7pMHXcYO8aHXuNAFkmuV24AJJAHMmB61n7/TCwrR2iQYIjtDvjew7xNQ6UbXtdWbOYF3GiyJEdoTJkeydIJ03UJoDzT9LaZdpqeDWU95uJ8qyyW7hAyq0nLqxgQ5IB4ce+tH+kEXLuJw7O9t2a3oEXIBDzlOZjJlv9KpfZLpUDKi6CJaZyEkbhw19KQGdxlss6g6Dsggc519K09/BWrsXLzrmKTvA0Ak7zuE1DaT27aHrcs8l1AY6TrrvB9DUVwOZAWcKskDST2uxHLfPrSBFuzgrCghXG8zGXfx3LvpVTRcOo7d/U67iNJ8+M01AzWtiU+02lXrblwAqJnq7TMuXsjTMzZiOMTPdXfEnK2RYZVMEsPaIGUsSCDr4+yDVPo0h+0JJmMzDuIRj8RUEuQICsRA+9r7A5KJ9qubwsVGFHZ4ttS/ksYBgjbzbEFgR2ivZEwDO4/A0KtpmkhiZY/2rZbhlic0NprvAB0nhVpdoEHMoKOc4Gkxmc9qG37vfQ90AJlmc6yzGSSSSTppxrmcaySbX+2dWO3BNGivYbJaS2pjs9ZcaRqxiADxyAzpxWg+LuaEaAoZHcubJcXwDkQO80b2og63EEKJRdADoxK2x21mG3nfQfEXges0tg5W9kLm/twN414HzrvnFeXR5+ObeVP9SnhnB79TRrDR1YA0nQebRWftWFOsH4e4GjuzQoRI4EEb98zzmvOkk2eurSCu1LAVEcawch7wRp7/AIUOtYUXLYUCOwDEGJABHjuNEb7zh7kAgh0GpkffO6BXLo83sH/BpPcOHmatKCeSjlhkaw2Z07LUszW5tkopDKTIMtI8DGoqg+FuAwyK4M9pOy3Z3yoGVvQTzrT2rUXnXk8eQZz8KbaiBbwgaEZ47ypDe9anGUoqzc8eObSa/UBYTaYYC3c/WqBAB7N+33KD7Y/ZBYeFajo3cUtayGQCVOhDBpU6gjvoPtLZq51VwDMMCR+ywYeorv0Zs9ViQMxZdMobtZYKkwT2o7piq+Ym6fJDynGNxdo1lrZ3VpcytmDPZOu8ZXlpO7dT4rGFTdZyu6zEaCOtaN8661HDbYw1y1ca0wKgoGPaSGY9nVp3msJ06xv6t1lFkj2SQWAMww3EgyYqnBGT02dekfS0thsucuTc0eFHZyjQ5QI1nxmsOcXmjtTxM8Y3+FCGxJOjTG8cpqSXcus+oG+Pn9KoonLOVsuXsTAiT3d9drOKEePy/wBaE4y+Y5awBpMfLWoLdiCOY38CK1Rg2Oy7oZk1tgHMCrA5mGUew0aaxy1PHdRnojiLYtdakgi5Es3bI7M5YBBKgzliTO+gXRzadm0ri6C2hKQAYbIQNTr8KzVu4R4btDoCKlBNSZbriktHtfSLazthrLPlMPPZJBm3ctqZkHcW9x141pejTX2w1vI9pVWUAKMxGRimpDid3KvGtkY43EK3GJVUIRN8klSAOQ7M6chXrX6PtoB0vWxrluuwPAi47MPl610RlZgHdMeuXFYIPdYk3NOqQqg7SD9YC5zb/TNWu+zYj/xCeVn6vTbT2b1ty2/Z7BO8EleOZdRrpHn6kCaUYtSbNSlaSM3tlMagm3eRhGsoq5e/UwRE8qwm1Nt4lexdnMASX6tWUpuBzgzxIknjR79IPSQ2XFoRcJgi2BPansltCfaHAjduNedbc20zhgbrmQC4cBSzt7UBSQQGEDNqOFEpehkJ2dpq8sbqhxLAW7BJVRDOzAEDfxB4SeAofsTa7tegBMuacwtRM6TOpWSePOsocc26F3cviQJmt9gba4O2iuQ73soJGoVzrlWfu7teJHhWU3YUAMOynFBYgh7oJEg8hEbuPrRa3bYgfqmCzxdzEydFkcfDfVPaloW8XZiIdpGgzSWlgSN+p0qzcxNu44QtdUMzKpyMqliNVznfuMaDjW0MWJwxNt89pV7IMxrMiRqSTvYcN3fUMFiFOHXM2XVWmCdxFzh4UsJj7bpcW2j9pGOZsg9lY3Bp+7yqns/aFlEh1kZiBMfd7PE8h76GCL6bFtOqnMToIMDcdRMjkRSriek9ldAQAOEH5UqNBbNT0cP6/wAEu/8A1tQl8esatcOg4Dla/b/qaL9GATdaI/s7mp3AlCok+JFVx0cv5RmuWQYAJzjlbncP2WqPh9ROvxe5/YFWnDZYneRqNZzNyPjVh4zb53VFsGbbqjMGIOpUypmTodOcVJl7Y1A1HEAb+Mn31zZPmOzF8i9g5tAgXcb2DIie17U9Vu7Omkc6AuoUuQkSrSZn++k7xzrTY/D27hxLLiUK3dZBJ6sTbAnxyndzrP7S2dbAJS+twnTKAQQC5afeBXZka6Xs87FF9a0D7F2RujU/Gj2EYBVndGtA8LaAXfG/XeTr3UcwVnRBmCz95tAJ4nkK8+XP3PVj8u/QJ3CBhrkEx1ie1GnZfvqrsYZur0nVdx14cOVXtpWSmFaWR/1imUIOmVhJI7yN9Dej6lnt9ksAySR7PnpV39VHIvoP3LSW81+8cwXKTE6icz6EedW8RhEvFGzhSmZfFRO/z+NZvaqM198hKxc39xLjkeMUDsq1th1twK5YEzc7TaneDzGnjWIL4QyykpqvQ2e2NRYYbwbgM6d/xJ9aqbMuf/sppHcY/ZrttIxascNX3meXcK5bHtB8UsmMq5t417SjWeGtKX1SsfoFTohczYXEZZP63Df/AGeJrAbexrF8QGZjF0hQSSAOsYc9NK9Y2fsRcLYuhBdKlrTHOonsPPZyjWvPcfsbrGvqGCZmZ5Yg6hi0GN2sCulNHDOLMUoO/wDr30mc75Hd8tKjlI9YpiRHfPuqxCjsFkSTu1/71IiCRoBE6D36+dcVeN2ojjTm4T4j5UjNFtXAMjUDnw5Rw311iTIIg89dZ108KoWwfD48aa3e50qCgzhMSQwVZ0+9u/rWvY/0aYnq7Nxnk9uDBUjRV138oHdFeNYN11zguG3Zd4J7uPD0rftfFuyClrICigK0gkZp7cEEndrp4Vm+l2bhDqPY8HjVurKnxHEHyoF0r6UphQFKFywOoIyiInNBzDQ8vOs10X2i2W2ywpJAiTkMkDjJG+PpxLdP9r4UWGtXyHJBIUSSGXd7JEaxvNUUrQSjTPJNrbc6+4QASSxKqSDMqc7EwNQAI3R8cvibrMdxgDvM+PrVjG44AkLqP8IHKefEVQ64tI58hJ+NTV8iJ2lVjrIPfEe4UUs452uW8zlgHSB+8JOpoWAFEHXdOu/umiH2d7TIWtsksIzOGkaEiANOFbSsyy5tLFH7dBOi3JE8JUHSjNrP13WXepY5zlLXtESY7KARMcTWX6TEjE3YJE5Nx/YXf5ihLXDxJ9a09DS0bprKdYpJw1tVZmzWpztIIynTQa6791Zu+sox0/tG46e81PYK2yjG4F0bewG4gcT51PauKtuoayoUCFPZABMHUelDGkUsSxDaE6qp9UFKu+17BQWDM57CPyjVlj+GlUwctm1Ftv2T4qfrS6ltNV/KfrXW7iCJhSx1hV38PQa765G/fEFrYCmY1M6ab4rlSkz1ZSgnsmqMGWeE8I4Hzp8dbOcmSBpy+ldLWKzESCCDBB3gxuPuqOIYm54xoBvO4Ad9ZdmlRd2Th2e3fUMSWVQJIH3weOm4GhZTmT7vpXL7eczi2xBTQlWAG5pGbMMxEHd5c6obO2+l4lGGRju5H/WrTxyWOMvc58eWDySj7BO050ESNZbz0A99HbTzbHCI15927WgVoaevxojisUtqwWYHsgGOJ3wPWuSW3o7Y/DG2SvqRLQPy67uc122btC7b0tsV3bjv03xuNCMDjuuRmgiDBB3iQSPIgH0NWXFzMqIrnrJAZRKqVUEhm3DeN9U6ZXXcl1w6b7Fr/aJV3ulVZlgkMAVYwTqBw1NBNt4kXbrv2kgKciaJGszOo3AedXFObrIBJZRA8VbeKDXdpMhYJkGcQSfaAjhy48OddOOlpfc4Mzcty+3sbLamOtOttbSsMhbRiDv5Ed45VHZOFW/iLgurAZGYQSsHNb9mNRvNCbVzNlj8XHzHxqw7tbe26My5xcgxlMCBqJOk1zq27Z2NLp6UzttTZF+0T1OIcJvCkyR576yOOuXWlHytP3oAY68SBrPfRDbnSe/bgFywIO8Lw15dx41nxtxnbNAOvKN0H8RrojHucM3TopX8PEiGBnxH/auuz+jd68rMltm7QUKBvLTEGCOW+N++ld2wrNLJGvA/6VtejnSxbSKUDBQ36xsqkBcpM+1zK1S2jNJmBxuw71n+0Qr2S08CBAMHjqY008taHoDw/qNa9q2r0lwr2kLXSCyXbTM6tJt3rcE68M4tHTgDXnGybikXrrZVtzJUqpnNcHYEjXKkHT5070ZrYJbZ56ouDMGCAPuwpzMdw1YCN9Qwez2uaIJPKDw8uXwr0LogltsIVvTnukSwI9kKAmnAwJmNdOWk32QLGe7bcQkgKwBY65eESYJ4Vly9DahW2UejGx7Vg572tyCQoHY0BjeO0Zj17qMbYug4cDiFPuYE1ztbRZ0LT2TJIZRAcsZXdoQCN9V9pYhepCgie0IG/hAj1qUpO9l4RSi2gjsfEBbVhg+UrqV/EA4PmdPhV7p7h0xVj7WnWIvVnslHLHKYkgdlQBJmdaxGE22BlR/ZUkRxUzqI4Ua6R9LXvW+ryqtqQqS4GWB2pC+0CDoDuqsZLhnNJpo83xSGATAJ4TJjvEyu7jEzIrgGj+uFaPG7CuX7pNi0CTbNzIrhuygCuZ0zEsCYHOgGKwzW2yuuVoBKneJ1EjgY1g862jJyZprVbWNrJbIuh7gI0VpHs6zxHdWUondxIPZGXUTmWdDygqvu500Zkiz0tEYk96qfdHyoI1bvEbHt4h2d2YFYWBEGADP8VY7aOEa25BECTHgD9Kchx4I4NAZDbpHrRbaFoCzoB7QO7xG/lQ7CMIACw0yXmZ7SgACIET30VxinqWkyZHpOlTfJRP4WNhbHWWrZOsKVE8AHfQchrT1c6OmbI7mYe+fnSqUpNMvHGmkwvfebjMozSuWM0cQ0zB4iueIvO6KDbgJIHb11Ykz2eZqJ2sgbUEaDd3Cuf+00JjUA91NSaQ5Ri3tne1c/WNcYhcxBIndAjz3UQTFAi/cU6pZcrpuYwgI8A01Qw18SYIPf60WtFTavIzque3lGZgAT1iEwSYmAT5VjmWyj1B0ZvYKqcJiyIJUWyDGoJucD4Eis2zLmH3XBEQIGbhJ9K1eEwAtWMRaLo3WlApDqZyPm1yk5ZAGk8aqbY6HPZuWzKWwVRsr3BmmBn4finSutr4bPPj81BO1fAABDeSmo7ZtBrbNJAy296kTlzAgkiN7CKvA+FFLGINtFYBCQNzNlXXTViDG88K89UpI9WduD9jM9FiIxUbhaU8N63UgwO5zW42DdOS0o7K3OuJmQZVVAPr8KD3doBxea51VtjZyIlt80zdVzPZEbq0fRjZ5bD27hOql8gnTKxVSD5qfWujTnr0ONWse/U842xcKI4DENFkyJE5wxIBGo9qrOxLSm1ZZhmLXrqkkSYAtka/vmu+2bAbsHKhhJYgkGLaQoyiefrXLZ2KGRVUZmS6zEAQIa1ZA1aNZRv6NZrTSEm+qLfp/YZ2/1dkK7ELLz6rqY/cHrXHbO0bd57RsnrFRWDZRoJPeeVZTbONa+5F5hmBAKqpJBWYURmkST60cs4D7PZeb1s9l9c0hYXewySRqAIkzyqqxqtk/NkqSMvtK5busqqYiQAQf2u/8AqK6XsGS7LbCsoJy5QBK6bxO/fr3VwwsPchwGEMWzboCsxPZEzoY46itVsCygGcRABkEgQYmFGknyrWorY4Rlkf5owV3DjPlBk5tR56/OiNjCdjIzZe00wd8oIFaHB7ZNsOyhXDZvaAaATBCrAPdvqkr4dCri9c0YZgB5NE6kxu05Uk+rgMkHDnuVMXYJBUlnClBBJ7K6AgTuiavbN2eH2XczSIz3lg7yABr3ECIqlexyB2AOddwZh2jugmJBMAV1tbSIw5sKNChSYkkE6+elKXGhxVfsddn4Fp7KHMttQrDeGyRo3n7qurZxUlLzXEEbmzAZjuLcN4nwqpgdt3l9mxaBAADMpLMBoJLMaJLt+69t0a1Z7ebVgJXMCCFgN+KfFe+nFIzOTZ0xPXrZYM6m3BIGUAZozTO7jEVSu4Rbj9s3TAEMsAGeIGU1SbZ151hrq+AQx8qimynBJL2QeeQk1r4SbuirtjAG3dGRXAIjUgmeZhQNZA176rY/Zl870MACTIiSOGtabByi3AWVmcAAi3ASDOi5o5cPjVe5Ydom7umOxG/wbuFCS5FwD+gW1mw+LtvBIEgqDEggyPI9ryo50rx4xtubi2LbiMrKl0MFncYQg8PLxoPtXDomSFIeB2lAE5IG6YWZ15xU1xDlC3WEROhuDrPyFqpFWicpUwHbwiqzI7Bsy9kprDDdOZQwHPdVNgAdDPtCfIQaJPdzXVOZu02srGoGh891VNp2iLja5iTM+IrLRRO1Zv8AAMSDIG5YjlH/AHrI9J7UvpwLfAH60Z6xkClXIDIhOvGOEg6a0L2peV2zTqd8meEGBwokwiBsGmhM8QP4lP8AXhR3aLjqSAdZk6eHGg+DYdU4MSCD/XpRzZah3UHXj5qMwnu0rD5KLa/cbYma2jK6lSH3MCDBVSNKVXNo32e4zb9wOnEAUqxKDbKRypKiBvqCRlkzvjgK6WtdyNP+Ex8KPW217Nw/ug/SpkN+N/MR8TT6BeYCbODuEGEjyjn610bDuFAKtqeU7hRRbrD+885B+E0/21v98R4D/pqbxu/9/RVZ0lRn8SpUHN2SJIB3kkZRA8yfKtD0su9e6GyRdAUZsvBiTpPgBUHxM77jH9xfjFQa+YjrGjyn/hqrbcFCv5/BBUsjnfP6fkrdQ43ox8IPwolZwpZACCunHcIqut9h/eMfGD8q6DEN+L3VJ4UW/wClkL2z9CBM840+NaDZ213tWUtqk5TqTOvazeVAmvt+KPX61AYgj+8Pv+tbWOuCcsrlpkbmGe4wco5BWTA45UET5VjruJuYdW6y2JJEBiDrBBka/s+hrYXcWTvdm9a4i2N+RZ5lRSjF3szKS1TZix0ivEFUS2usytsZvAGN1FsFtfE33VcWl17P7KNoZHaA3EwK0ahu4eVTyn8RqpizJYPZeIFzMuF7BbXMwDG3mBIktpIEHSpJ0axUmXRRwBuDTlpGtarIOJJpwo4fCk6fI4ya4Znh0culwxugQQcqgRIjv5iYp06IcCWI72AHuFaAtH3o8hXNsUBxJpibsoWOjpUQCqj/ABMasjYke1cHkPrU/tRO6kATvNAHM7Otj9rxPyqPU/hCj0+JqyLQrp4UAUGwTnew9aQ2bzYetXSO+ogd5osRVGzu8etOcFG4j1H1q2R3moMO80WBndu7JuXSpBSFn73OPHlQVtg3xug+DCtw6DmfdUBaHM+6nYGHt7IvhlDK0EwTvAB3+6tQvQ62dBfUHf7MGPAmiJsjmfdRfbGG6zDWbp3qMhI4iSBPmPfS7j7UB8b0cVlSbqjKMoMcNB9KDYfYSXHdFcShjUGD3iiIsmCRmIG+Bu8az+zbp6+JbWdPWCda1GqdsTT1SFsrYWe9ft5lGQxrxGZt3pRu1sUWSrm7bgH8W+dAB31S2MyDF3xcTrARzhhuMqeB7XGaJbc2KDaz2HDagqphbikHiOI13ipydbbNLikcmNKmu4O4dZUaCRrv47qal58PUPJl6B1rdw785HnUfsz/AIW9DVY4sHcjfmH8tMLn7LD98fy1UyWTYb8J9DTdUfwn0NcdOOf84/lqS205Of3x/LSA6CR91vyn6U8vwtt+U1FETcFcnxB/y10YKN6uPEx/loGQIufgI8QaQsXDwPoakLqcm/MP5amGt83HofpSAgMI34WPkac4eN6n0NPNv8b/AJB/PT9co3XWHkfkaAOWYcqkH7gKTY7/AM//AI/kK5HGMf78etz+WkB1L+FLrhx1864G65/vkPiW/wAy1IWrh+/aPjk+YoATYsDlXI4ondVlMK//AJX/AMNdhaYcLX/w0ADgpNdreG51dJYfdtn8nyNR/WH+7XyH0NMRyCqKRuDhXXqH/wBz/C3yNObTj+4/hufWgDiGpjcrqQ3GxHiLn81RDqN9sDzb5mlQHMDmalUutT8B8m+oqBup+F/zj+SgZA0itTzW+T/mB/yioTb5v6A/MUARK0op5T8T/kH89Ocn4m81H81AyBFaLYtvrcLetDUySB3kAj+Jaz3Z/F/CavbH2mti5JaVIggAzzETRYAfEOequIIBYASe4zrQ3D7SyKthraghjL6c5ndO7Two3i7JuXHa2pyMxYE6CCZ+dZq7hl+0hTEZ4JG7fqajN07OrArTTHw5jG3O9Pkn0o/bJjT+vfQt8Gi7QVcxg29+k+yx4f4aMX1RDAOkTqaz4ncCWHUhx30qiLg5j1pV5/Sddlu3s9jvIFMUtLvYnuA+v1pUq9HHOWRtNnLkjGCVI5XMdbX2bc95PyqA2ix3AL5CPfNPSq3lxJdbLtnpFfQQrAd2RfkKsL0txA4ofFfoaVKtmCX/AOYXPvW7R/dP1qB6XL97C2T5f6GlSoA5npXYO/BWvIgf5Kb/AG/hDvwQ8mH0FKlSAkNo4A78Iw8G/wCoV3S/s077F0fvH/mU9KgDp/8Azfw3R6/U0iuzfx3h5f6U1KiwGK7OO69eH7v/AEVEYHAndiLnmp/kpUqVjO1vYmEPs4l/yH+Wuo6NWT7OIP8A7Z+tKlSUgo54zowttC7X4Uc7Z+RrNQJ01HAxGnhSpU7A7W7hG4keddRjLg3XH/MfrSpUAM+PufjbzM/GuS41zvynxRD8VpUqAFcxrck/9tP5ah9r/Yt/lj4EUqVAEWxA/wB2n8X89N1w/wB2vq381KlQB1twd1v+L6muGJwl59Ldo/nX4E0qVFBZr9gbNuvh0D29QMpBKncPHypl6NXRotkaGAZTUcPvd/upUq58eNRm6Lzm3FAbF9Dcb9utXUw5KhYJFy0NYuDcXn7wqnt7oLtW9dJTCkpoBN2xyHO5zmnpV00c72Crv6JtqnX7Gd2v66x/zaVKlRQH/9k="/>
          <p:cNvSpPr>
            <a:spLocks noChangeAspect="1" noChangeArrowheads="1"/>
          </p:cNvSpPr>
          <p:nvPr/>
        </p:nvSpPr>
        <p:spPr bwMode="auto">
          <a:xfrm>
            <a:off x="84667" y="-144462"/>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 name="Slide Number Placeholder 3"/>
          <p:cNvSpPr>
            <a:spLocks noGrp="1"/>
          </p:cNvSpPr>
          <p:nvPr>
            <p:ph type="sldNum" sz="quarter" idx="10"/>
          </p:nvPr>
        </p:nvSpPr>
        <p:spPr>
          <a:xfrm>
            <a:off x="457200" y="4767264"/>
            <a:ext cx="2133600" cy="27384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Garner Economics LLC, 2016</a:t>
            </a:r>
            <a:r>
              <a:rPr kumimoji="0" lang="en-US" sz="1200" b="0" i="0" u="none" strike="noStrike" kern="1200" cap="none" spc="0" normalizeH="0" baseline="0" noProof="0" dirty="0">
                <a:ln>
                  <a:noFill/>
                </a:ln>
                <a:solidFill>
                  <a:prstClr val="white"/>
                </a:solidFill>
                <a:effectLst/>
                <a:uLnTx/>
                <a:uFillTx/>
                <a:latin typeface="Calibri"/>
                <a:ea typeface="+mn-ea"/>
                <a:cs typeface="+mn-cs"/>
              </a:rPr>
              <a:t> </a:t>
            </a:r>
            <a:endParaRPr kumimoji="0" lang="en-US" sz="1467"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91B9441-B17A-4A53-A6EB-6A50B82C8F32}"/>
              </a:ext>
            </a:extLst>
          </p:cNvPr>
          <p:cNvSpPr/>
          <p:nvPr/>
        </p:nvSpPr>
        <p:spPr>
          <a:xfrm>
            <a:off x="8145984" y="0"/>
            <a:ext cx="4046017" cy="6315456"/>
          </a:xfrm>
          <a:prstGeom prst="rect">
            <a:avLst/>
          </a:prstGeom>
          <a:solidFill>
            <a:srgbClr val="03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descr="A person wearing a suit and tie&#10;&#10;Description automatically generated">
            <a:extLst>
              <a:ext uri="{FF2B5EF4-FFF2-40B4-BE49-F238E27FC236}">
                <a16:creationId xmlns:a16="http://schemas.microsoft.com/office/drawing/2014/main" id="{46EE66DC-5302-4648-BF95-DD840E57FDF6}"/>
              </a:ext>
            </a:extLst>
          </p:cNvPr>
          <p:cNvPicPr>
            <a:picLocks noChangeAspect="1"/>
          </p:cNvPicPr>
          <p:nvPr/>
        </p:nvPicPr>
        <p:blipFill rotWithShape="1">
          <a:blip r:embed="rId3">
            <a:extLst>
              <a:ext uri="{28A0092B-C50C-407E-A947-70E740481C1C}">
                <a14:useLocalDpi xmlns:a14="http://schemas.microsoft.com/office/drawing/2010/main" val="0"/>
              </a:ext>
            </a:extLst>
          </a:blip>
          <a:srcRect l="2758"/>
          <a:stretch/>
        </p:blipFill>
        <p:spPr>
          <a:xfrm>
            <a:off x="0" y="0"/>
            <a:ext cx="9083941" cy="6315456"/>
          </a:xfrm>
          <a:prstGeom prst="rect">
            <a:avLst/>
          </a:prstGeom>
        </p:spPr>
      </p:pic>
      <p:sp>
        <p:nvSpPr>
          <p:cNvPr id="13" name="Title 11">
            <a:extLst>
              <a:ext uri="{FF2B5EF4-FFF2-40B4-BE49-F238E27FC236}">
                <a16:creationId xmlns:a16="http://schemas.microsoft.com/office/drawing/2014/main" id="{7DAE03A6-4BD5-4B19-B570-B4930654952E}"/>
              </a:ext>
            </a:extLst>
          </p:cNvPr>
          <p:cNvSpPr>
            <a:spLocks noGrp="1"/>
          </p:cNvSpPr>
          <p:nvPr>
            <p:ph type="title"/>
          </p:nvPr>
        </p:nvSpPr>
        <p:spPr>
          <a:xfrm>
            <a:off x="609600" y="274639"/>
            <a:ext cx="10972800" cy="1143000"/>
          </a:xfrm>
        </p:spPr>
        <p:txBody>
          <a:bodyPr>
            <a:normAutofit/>
          </a:bodyPr>
          <a:lstStyle/>
          <a:p>
            <a:pPr algn="ctr"/>
            <a:r>
              <a:rPr lang="en-US" dirty="0">
                <a:solidFill>
                  <a:schemeClr val="bg1"/>
                </a:solidFill>
              </a:rPr>
              <a:t>Sage Advice!</a:t>
            </a:r>
          </a:p>
        </p:txBody>
      </p:sp>
      <p:sp>
        <p:nvSpPr>
          <p:cNvPr id="14" name="TextBox 13">
            <a:extLst>
              <a:ext uri="{FF2B5EF4-FFF2-40B4-BE49-F238E27FC236}">
                <a16:creationId xmlns:a16="http://schemas.microsoft.com/office/drawing/2014/main" id="{063B4E41-2C45-4606-A2FB-0174B86A07A0}"/>
              </a:ext>
            </a:extLst>
          </p:cNvPr>
          <p:cNvSpPr txBox="1"/>
          <p:nvPr/>
        </p:nvSpPr>
        <p:spPr>
          <a:xfrm>
            <a:off x="7194601" y="2066129"/>
            <a:ext cx="4671800" cy="1077218"/>
          </a:xfrm>
          <a:prstGeom prst="rect">
            <a:avLst/>
          </a:prstGeom>
          <a:noFill/>
          <a:ln w="25400">
            <a:noFill/>
          </a:ln>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Batang" panose="02030600000101010101" pitchFamily="18" charset="-127"/>
                <a:cs typeface="+mn-cs"/>
              </a:rPr>
              <a:t>“Control your own destiny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alibri"/>
                <a:ea typeface="Batang" panose="02030600000101010101" pitchFamily="18" charset="-127"/>
                <a:cs typeface="+mn-cs"/>
              </a:rPr>
              <a:t>  or someone else will”</a:t>
            </a:r>
            <a:endParaRPr kumimoji="0" lang="en-US" sz="3200" b="0" i="1" u="none" strike="noStrike" kern="1200" cap="none" spc="0" normalizeH="0" baseline="0" noProof="0" dirty="0">
              <a:ln>
                <a:noFill/>
              </a:ln>
              <a:solidFill>
                <a:prstClr val="white"/>
              </a:solidFill>
              <a:effectLst/>
              <a:uLnTx/>
              <a:uFillTx/>
              <a:latin typeface="Calibri"/>
              <a:ea typeface="+mn-ea"/>
              <a:cs typeface="+mn-cs"/>
            </a:endParaRPr>
          </a:p>
        </p:txBody>
      </p:sp>
      <p:sp>
        <p:nvSpPr>
          <p:cNvPr id="15" name="Title 11">
            <a:extLst>
              <a:ext uri="{FF2B5EF4-FFF2-40B4-BE49-F238E27FC236}">
                <a16:creationId xmlns:a16="http://schemas.microsoft.com/office/drawing/2014/main" id="{053D5E2C-7286-497B-956F-9E2F18107F4C}"/>
              </a:ext>
            </a:extLst>
          </p:cNvPr>
          <p:cNvSpPr txBox="1">
            <a:spLocks/>
          </p:cNvSpPr>
          <p:nvPr/>
        </p:nvSpPr>
        <p:spPr>
          <a:xfrm>
            <a:off x="9002687" y="3219450"/>
            <a:ext cx="2708135" cy="723900"/>
          </a:xfrm>
          <a:prstGeom prst="rect">
            <a:avLst/>
          </a:prstGeom>
        </p:spPr>
        <p:txBody>
          <a:bodyPr vert="horz" lIns="121920" tIns="60960" rIns="121920" bIns="60960" rtlCol="0" anchor="ctr">
            <a:normAutofit/>
          </a:bodyPr>
          <a:lstStyle>
            <a:lvl1pPr algn="l" defTabSz="914378" rtl="0" eaLnBrk="1" latinLnBrk="0" hangingPunct="1">
              <a:spcBef>
                <a:spcPct val="0"/>
              </a:spcBef>
              <a:buNone/>
              <a:defRPr lang="en-US" sz="3000" b="1" kern="1200" dirty="0">
                <a:solidFill>
                  <a:schemeClr val="tx2"/>
                </a:solidFill>
                <a:latin typeface="Corbel" panose="020B0503020204020204" pitchFamily="34" charset="0"/>
                <a:ea typeface="+mj-ea"/>
                <a:cs typeface="+mj-cs"/>
              </a:defRPr>
            </a:lvl1pPr>
          </a:lstStyle>
          <a:p>
            <a:pPr marL="0" marR="0" lvl="0" indent="0" algn="r" defTabSz="914378"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 Jack Welch</a:t>
            </a:r>
          </a:p>
        </p:txBody>
      </p:sp>
    </p:spTree>
    <p:extLst>
      <p:ext uri="{BB962C8B-B14F-4D97-AF65-F5344CB8AC3E}">
        <p14:creationId xmlns:p14="http://schemas.microsoft.com/office/powerpoint/2010/main" val="1077202451"/>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52517" y="788511"/>
            <a:ext cx="9102582" cy="1074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Reminders</a:t>
            </a:r>
            <a:endParaRPr kumimoji="0" lang="en-US" sz="600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val="1339843038"/>
              </p:ext>
            </p:extLst>
          </p:nvPr>
        </p:nvGraphicFramePr>
        <p:xfrm>
          <a:off x="745283" y="1926220"/>
          <a:ext cx="10572073" cy="1102360"/>
        </p:xfrm>
        <a:graphic>
          <a:graphicData uri="http://schemas.openxmlformats.org/drawingml/2006/table">
            <a:tbl>
              <a:tblPr firstRow="1" bandRow="1">
                <a:tableStyleId>{5C22544A-7EE6-4342-B048-85BDC9FD1C3A}</a:tableStyleId>
              </a:tblPr>
              <a:tblGrid>
                <a:gridCol w="3710339">
                  <a:extLst>
                    <a:ext uri="{9D8B030D-6E8A-4147-A177-3AD203B41FA5}">
                      <a16:colId xmlns:a16="http://schemas.microsoft.com/office/drawing/2014/main" val="20000"/>
                    </a:ext>
                  </a:extLst>
                </a:gridCol>
                <a:gridCol w="2959331">
                  <a:extLst>
                    <a:ext uri="{9D8B030D-6E8A-4147-A177-3AD203B41FA5}">
                      <a16:colId xmlns:a16="http://schemas.microsoft.com/office/drawing/2014/main" val="20001"/>
                    </a:ext>
                  </a:extLst>
                </a:gridCol>
                <a:gridCol w="881149">
                  <a:extLst>
                    <a:ext uri="{9D8B030D-6E8A-4147-A177-3AD203B41FA5}">
                      <a16:colId xmlns:a16="http://schemas.microsoft.com/office/drawing/2014/main" val="20002"/>
                    </a:ext>
                  </a:extLst>
                </a:gridCol>
                <a:gridCol w="3021254">
                  <a:extLst>
                    <a:ext uri="{9D8B030D-6E8A-4147-A177-3AD203B41FA5}">
                      <a16:colId xmlns:a16="http://schemas.microsoft.com/office/drawing/2014/main" val="20003"/>
                    </a:ext>
                  </a:extLst>
                </a:gridCol>
              </a:tblGrid>
              <a:tr h="370840">
                <a:tc>
                  <a:txBody>
                    <a:bodyPr/>
                    <a:lstStyle/>
                    <a:p>
                      <a:r>
                        <a:rPr lang="en-US" dirty="0">
                          <a:latin typeface="Gill Sans MT" panose="020B0502020104020203" pitchFamily="34" charset="0"/>
                        </a:rPr>
                        <a:t>Upcoming</a:t>
                      </a:r>
                      <a:r>
                        <a:rPr lang="en-US" baseline="0" dirty="0">
                          <a:latin typeface="Gill Sans MT" panose="020B0502020104020203" pitchFamily="34" charset="0"/>
                        </a:rPr>
                        <a:t> Events</a:t>
                      </a:r>
                      <a:endParaRPr lang="en-US" dirty="0">
                        <a:latin typeface="Gill Sans MT" panose="020B0502020104020203" pitchFamily="34" charset="0"/>
                      </a:endParaRPr>
                    </a:p>
                  </a:txBody>
                  <a:tcPr/>
                </a:tc>
                <a:tc>
                  <a:txBody>
                    <a:bodyPr/>
                    <a:lstStyle/>
                    <a:p>
                      <a:r>
                        <a:rPr lang="en-US" dirty="0">
                          <a:latin typeface="Gill Sans MT" panose="020B0502020104020203" pitchFamily="34" charset="0"/>
                        </a:rPr>
                        <a:t>Date</a:t>
                      </a:r>
                    </a:p>
                  </a:txBody>
                  <a:tcPr/>
                </a:tc>
                <a:tc>
                  <a:txBody>
                    <a:bodyPr/>
                    <a:lstStyle/>
                    <a:p>
                      <a:r>
                        <a:rPr lang="en-US" dirty="0">
                          <a:latin typeface="Gill Sans MT" panose="020B0502020104020203" pitchFamily="34" charset="0"/>
                        </a:rPr>
                        <a:t>Time</a:t>
                      </a:r>
                    </a:p>
                  </a:txBody>
                  <a:tcPr/>
                </a:tc>
                <a:tc>
                  <a:txBody>
                    <a:bodyPr/>
                    <a:lstStyle/>
                    <a:p>
                      <a:r>
                        <a:rPr lang="en-US" dirty="0">
                          <a:latin typeface="Gill Sans MT" panose="020B0502020104020203" pitchFamily="34" charset="0"/>
                        </a:rPr>
                        <a:t>Place</a:t>
                      </a:r>
                    </a:p>
                  </a:txBody>
                  <a:tcPr/>
                </a:tc>
                <a:extLst>
                  <a:ext uri="{0D108BD9-81ED-4DB2-BD59-A6C34878D82A}">
                    <a16:rowId xmlns:a16="http://schemas.microsoft.com/office/drawing/2014/main" val="10000"/>
                  </a:ext>
                </a:extLst>
              </a:tr>
              <a:tr h="272889">
                <a:tc>
                  <a:txBody>
                    <a:bodyPr/>
                    <a:lstStyle/>
                    <a:p>
                      <a:r>
                        <a:rPr lang="en-US" dirty="0">
                          <a:solidFill>
                            <a:schemeClr val="tx1"/>
                          </a:solidFill>
                          <a:latin typeface="Gill Sans MT" panose="020B0502020104020203" pitchFamily="34" charset="0"/>
                        </a:rPr>
                        <a:t>Freedom Walkway Recognition</a:t>
                      </a:r>
                    </a:p>
                  </a:txBody>
                  <a:tcPr/>
                </a:tc>
                <a:tc>
                  <a:txBody>
                    <a:bodyPr/>
                    <a:lstStyle/>
                    <a:p>
                      <a:r>
                        <a:rPr lang="en-US" dirty="0">
                          <a:solidFill>
                            <a:schemeClr val="tx1"/>
                          </a:solidFill>
                          <a:latin typeface="Gill Sans MT" panose="020B0502020104020203" pitchFamily="34" charset="0"/>
                        </a:rPr>
                        <a:t>Tuesday, November 16, 2021</a:t>
                      </a:r>
                    </a:p>
                  </a:txBody>
                  <a:tcPr/>
                </a:tc>
                <a:tc>
                  <a:txBody>
                    <a:bodyPr/>
                    <a:lstStyle/>
                    <a:p>
                      <a:r>
                        <a:rPr lang="en-US" dirty="0">
                          <a:solidFill>
                            <a:schemeClr val="tx1"/>
                          </a:solidFill>
                          <a:latin typeface="Gill Sans MT" panose="020B0502020104020203" pitchFamily="34" charset="0"/>
                        </a:rPr>
                        <a:t>6PM</a:t>
                      </a:r>
                    </a:p>
                  </a:txBody>
                  <a:tcPr/>
                </a:tc>
                <a:tc>
                  <a:txBody>
                    <a:bodyPr/>
                    <a:lstStyle/>
                    <a:p>
                      <a:r>
                        <a:rPr lang="en-US" sz="1800" kern="1200" dirty="0">
                          <a:solidFill>
                            <a:schemeClr val="tx1"/>
                          </a:solidFill>
                          <a:latin typeface="Gill Sans MT" panose="020B0502020104020203" pitchFamily="34" charset="0"/>
                          <a:ea typeface="+mn-ea"/>
                          <a:cs typeface="+mn-cs"/>
                        </a:rPr>
                        <a:t>Gathering Space at </a:t>
                      </a:r>
                      <a:r>
                        <a:rPr lang="en-US" sz="1800" kern="1200" dirty="0" err="1">
                          <a:solidFill>
                            <a:schemeClr val="tx1"/>
                          </a:solidFill>
                          <a:latin typeface="Gill Sans MT" panose="020B0502020104020203" pitchFamily="34" charset="0"/>
                          <a:ea typeface="+mn-ea"/>
                          <a:cs typeface="+mn-cs"/>
                        </a:rPr>
                        <a:t>Kounter</a:t>
                      </a:r>
                      <a:endParaRPr lang="en-US" sz="1800" kern="1200" dirty="0">
                        <a:solidFill>
                          <a:schemeClr val="tx1"/>
                        </a:solidFill>
                        <a:latin typeface="Gill Sans MT" panose="020B0502020104020203" pitchFamily="34" charset="0"/>
                        <a:ea typeface="+mn-ea"/>
                        <a:cs typeface="+mn-cs"/>
                      </a:endParaRPr>
                    </a:p>
                  </a:txBody>
                  <a:tcPr/>
                </a:tc>
                <a:extLst>
                  <a:ext uri="{0D108BD9-81ED-4DB2-BD59-A6C34878D82A}">
                    <a16:rowId xmlns:a16="http://schemas.microsoft.com/office/drawing/2014/main" val="42378846"/>
                  </a:ext>
                </a:extLst>
              </a:tr>
              <a:tr h="272889">
                <a:tc>
                  <a:txBody>
                    <a:bodyPr/>
                    <a:lstStyle/>
                    <a:p>
                      <a:r>
                        <a:rPr lang="en-US" dirty="0">
                          <a:solidFill>
                            <a:schemeClr val="tx1"/>
                          </a:solidFill>
                          <a:latin typeface="Gill Sans MT" panose="020B0502020104020203" pitchFamily="34" charset="0"/>
                        </a:rPr>
                        <a:t>Monthly Board Meeting</a:t>
                      </a:r>
                    </a:p>
                  </a:txBody>
                  <a:tcPr/>
                </a:tc>
                <a:tc>
                  <a:txBody>
                    <a:bodyPr/>
                    <a:lstStyle/>
                    <a:p>
                      <a:r>
                        <a:rPr lang="en-US" dirty="0">
                          <a:solidFill>
                            <a:schemeClr val="tx1"/>
                          </a:solidFill>
                          <a:latin typeface="Gill Sans MT" panose="020B0502020104020203" pitchFamily="34" charset="0"/>
                        </a:rPr>
                        <a:t>Tuesday, December 7, 2021</a:t>
                      </a:r>
                    </a:p>
                  </a:txBody>
                  <a:tcPr/>
                </a:tc>
                <a:tc>
                  <a:txBody>
                    <a:bodyPr/>
                    <a:lstStyle/>
                    <a:p>
                      <a:r>
                        <a:rPr lang="en-US" dirty="0">
                          <a:solidFill>
                            <a:schemeClr val="tx1"/>
                          </a:solidFill>
                          <a:latin typeface="Gill Sans MT" panose="020B0502020104020203" pitchFamily="34" charset="0"/>
                        </a:rPr>
                        <a:t>TBD</a:t>
                      </a:r>
                    </a:p>
                  </a:txBody>
                  <a:tcPr/>
                </a:tc>
                <a:tc>
                  <a:txBody>
                    <a:bodyPr/>
                    <a:lstStyle/>
                    <a:p>
                      <a:r>
                        <a:rPr lang="en-US" sz="1800" kern="1200" dirty="0">
                          <a:solidFill>
                            <a:schemeClr val="tx1"/>
                          </a:solidFill>
                          <a:latin typeface="Gill Sans MT" panose="020B0502020104020203" pitchFamily="34" charset="0"/>
                          <a:ea typeface="+mn-ea"/>
                          <a:cs typeface="+mn-cs"/>
                        </a:rPr>
                        <a:t>TBD</a:t>
                      </a:r>
                    </a:p>
                  </a:txBody>
                  <a:tcPr/>
                </a:tc>
                <a:extLst>
                  <a:ext uri="{0D108BD9-81ED-4DB2-BD59-A6C34878D82A}">
                    <a16:rowId xmlns:a16="http://schemas.microsoft.com/office/drawing/2014/main" val="1398771729"/>
                  </a:ext>
                </a:extLst>
              </a:tr>
            </a:tbl>
          </a:graphicData>
        </a:graphic>
      </p:graphicFrame>
      <p:sp>
        <p:nvSpPr>
          <p:cNvPr id="4" name="TextBox 3">
            <a:extLst>
              <a:ext uri="{FF2B5EF4-FFF2-40B4-BE49-F238E27FC236}">
                <a16:creationId xmlns:a16="http://schemas.microsoft.com/office/drawing/2014/main" id="{B2DBEBA2-314E-4A6D-AE9A-05F2CA681898}"/>
              </a:ext>
            </a:extLst>
          </p:cNvPr>
          <p:cNvSpPr txBox="1"/>
          <p:nvPr/>
        </p:nvSpPr>
        <p:spPr>
          <a:xfrm>
            <a:off x="568419" y="276446"/>
            <a:ext cx="10748937"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t>V. Other Business</a:t>
            </a:r>
            <a:br>
              <a:rPr kumimoji="0" lang="en-US" sz="1800" b="1" i="0" u="none" strike="noStrike" kern="1200" cap="none" spc="0" normalizeH="0" baseline="0" noProof="0" dirty="0">
                <a:ln w="0"/>
                <a:solidFill>
                  <a:srgbClr val="109AD6"/>
                </a:solidFill>
                <a:effectLst/>
                <a:uLnTx/>
                <a:uFillTx/>
                <a:latin typeface="Gill Sans MT" panose="020B0502020104020203" pitchFamily="34" charset="0"/>
                <a:ea typeface="+mn-ea"/>
                <a:cs typeface="+mn-cs"/>
              </a:rPr>
            </a:br>
            <a:endParaRPr kumimoji="0" lang="en-US" sz="1800" b="0" i="0" u="none" strike="noStrike" kern="1200" cap="none" spc="0" normalizeH="0" baseline="0" noProof="0" dirty="0">
              <a:ln>
                <a:noFill/>
              </a:ln>
              <a:solidFill>
                <a:srgbClr val="109AD6"/>
              </a:solidFill>
              <a:effectLst/>
              <a:uLnTx/>
              <a:uFillTx/>
              <a:latin typeface="Gill Sans MT" panose="020B0502020104020203" pitchFamily="34" charset="0"/>
              <a:ea typeface="+mn-ea"/>
              <a:cs typeface="+mn-cs"/>
            </a:endParaRPr>
          </a:p>
        </p:txBody>
      </p:sp>
      <p:sp>
        <p:nvSpPr>
          <p:cNvPr id="6" name="Title 1">
            <a:extLst>
              <a:ext uri="{FF2B5EF4-FFF2-40B4-BE49-F238E27FC236}">
                <a16:creationId xmlns:a16="http://schemas.microsoft.com/office/drawing/2014/main" id="{FC3A3CE1-1D51-4F92-8AF1-B4883D5AD302}"/>
              </a:ext>
            </a:extLst>
          </p:cNvPr>
          <p:cNvSpPr>
            <a:spLocks noGrp="1"/>
          </p:cNvSpPr>
          <p:nvPr>
            <p:ph type="title"/>
          </p:nvPr>
        </p:nvSpPr>
        <p:spPr>
          <a:xfrm>
            <a:off x="568419" y="4931780"/>
            <a:ext cx="3220278" cy="1137709"/>
          </a:xfrm>
        </p:spPr>
        <p:txBody>
          <a:bodyPr>
            <a:normAutofit fontScale="90000"/>
          </a:bodyPr>
          <a:lstStyle/>
          <a:p>
            <a:pPr algn="ctr"/>
            <a: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t>Adjourn</a:t>
            </a:r>
            <a:br>
              <a:rPr lang="en-US" sz="6000" b="1" dirty="0">
                <a:ln w="0"/>
                <a:solidFill>
                  <a:schemeClr val="accent1"/>
                </a:solidFill>
                <a:effectLst>
                  <a:outerShdw blurRad="38100" dist="38100" dir="2700000" algn="tl">
                    <a:srgbClr val="000000">
                      <a:alpha val="43137"/>
                    </a:srgbClr>
                  </a:outerShdw>
                </a:effectLst>
                <a:latin typeface="Gill Sans MT" panose="020B0502020104020203" pitchFamily="34" charset="0"/>
              </a:rPr>
            </a:br>
            <a:endParaRPr lang="en-US" dirty="0">
              <a:solidFill>
                <a:srgbClr val="425363"/>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2655511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CF52-9E2D-425C-9E0E-214FC72DD8A6}"/>
              </a:ext>
            </a:extLst>
          </p:cNvPr>
          <p:cNvSpPr txBox="1">
            <a:spLocks/>
          </p:cNvSpPr>
          <p:nvPr/>
        </p:nvSpPr>
        <p:spPr>
          <a:xfrm>
            <a:off x="1603275" y="713064"/>
            <a:ext cx="8589349"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Finance</a:t>
            </a:r>
            <a:endPar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6000" b="1" dirty="0">
                <a:ln w="0"/>
                <a:solidFill>
                  <a:srgbClr val="109AD6"/>
                </a:solidFill>
                <a:effectLst>
                  <a:outerShdw blurRad="38100" dist="38100" dir="2700000" algn="tl">
                    <a:srgbClr val="000000">
                      <a:alpha val="43137"/>
                    </a:srgbClr>
                  </a:outerShdw>
                </a:effectLst>
                <a:latin typeface="Gill Sans MT" panose="020B0502020104020203" pitchFamily="34" charset="0"/>
              </a:rPr>
              <a:t>Committee </a:t>
            </a:r>
            <a:b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kumimoji="0" lang="en-US" sz="4000" b="0" i="0" u="none" strike="noStrike" kern="1200" cap="none" spc="0" normalizeH="0" baseline="0" noProof="0" dirty="0">
                <a:ln>
                  <a:noFill/>
                </a:ln>
                <a:solidFill>
                  <a:schemeClr val="accent3"/>
                </a:solidFill>
                <a:effectLst>
                  <a:outerShdw blurRad="38100" dist="38100" dir="2700000" algn="tl">
                    <a:srgbClr val="000000">
                      <a:alpha val="43137"/>
                    </a:srgbClr>
                  </a:outerShdw>
                </a:effectLst>
                <a:uLnTx/>
                <a:uFillTx/>
                <a:latin typeface="Gill Sans MT" panose="020B0502020104020203" pitchFamily="34" charset="0"/>
                <a:ea typeface="+mj-ea"/>
                <a:cs typeface="+mj-cs"/>
              </a:rPr>
              <a:t>Matt Dosch</a:t>
            </a:r>
          </a:p>
        </p:txBody>
      </p:sp>
    </p:spTree>
    <p:extLst>
      <p:ext uri="{BB962C8B-B14F-4D97-AF65-F5344CB8AC3E}">
        <p14:creationId xmlns:p14="http://schemas.microsoft.com/office/powerpoint/2010/main" val="360588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C3D4CBB-9FDD-4D83-9193-86757311CD48}"/>
              </a:ext>
            </a:extLst>
          </p:cNvPr>
          <p:cNvSpPr txBox="1">
            <a:spLocks/>
          </p:cNvSpPr>
          <p:nvPr/>
        </p:nvSpPr>
        <p:spPr>
          <a:xfrm>
            <a:off x="7675418" y="1253330"/>
            <a:ext cx="455876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graphicFrame>
        <p:nvGraphicFramePr>
          <p:cNvPr id="17" name="Object 16">
            <a:extLst>
              <a:ext uri="{FF2B5EF4-FFF2-40B4-BE49-F238E27FC236}">
                <a16:creationId xmlns:a16="http://schemas.microsoft.com/office/drawing/2014/main" id="{BCD016FE-68DB-48E4-BAC0-E66047F05C0B}"/>
              </a:ext>
            </a:extLst>
          </p:cNvPr>
          <p:cNvGraphicFramePr>
            <a:graphicFrameLocks noChangeAspect="1"/>
          </p:cNvGraphicFramePr>
          <p:nvPr/>
        </p:nvGraphicFramePr>
        <p:xfrm>
          <a:off x="2819165" y="85725"/>
          <a:ext cx="9305925" cy="6772275"/>
        </p:xfrm>
        <a:graphic>
          <a:graphicData uri="http://schemas.openxmlformats.org/presentationml/2006/ole">
            <mc:AlternateContent xmlns:mc="http://schemas.openxmlformats.org/markup-compatibility/2006">
              <mc:Choice xmlns:v="urn:schemas-microsoft-com:vml" Requires="v">
                <p:oleObj name="Worksheet" r:id="rId3" imgW="9305819" imgH="6772216" progId="Excel.Sheet.12">
                  <p:embed/>
                </p:oleObj>
              </mc:Choice>
              <mc:Fallback>
                <p:oleObj name="Worksheet" r:id="rId3" imgW="9305819" imgH="6772216" progId="Excel.Sheet.12">
                  <p:embed/>
                  <p:pic>
                    <p:nvPicPr>
                      <p:cNvPr id="17" name="Object 16">
                        <a:extLst>
                          <a:ext uri="{FF2B5EF4-FFF2-40B4-BE49-F238E27FC236}">
                            <a16:creationId xmlns:a16="http://schemas.microsoft.com/office/drawing/2014/main" id="{BCD016FE-68DB-48E4-BAC0-E66047F05C0B}"/>
                          </a:ext>
                        </a:extLst>
                      </p:cNvPr>
                      <p:cNvPicPr/>
                      <p:nvPr/>
                    </p:nvPicPr>
                    <p:blipFill>
                      <a:blip r:embed="rId4"/>
                      <a:stretch>
                        <a:fillRect/>
                      </a:stretch>
                    </p:blipFill>
                    <p:spPr>
                      <a:xfrm>
                        <a:off x="2819165" y="85725"/>
                        <a:ext cx="9305925" cy="6772275"/>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DA82B828-922B-4534-B74F-C612A07C7534}"/>
              </a:ext>
            </a:extLst>
          </p:cNvPr>
          <p:cNvSpPr txBox="1"/>
          <p:nvPr/>
        </p:nvSpPr>
        <p:spPr>
          <a:xfrm>
            <a:off x="66910" y="85725"/>
            <a:ext cx="2513328" cy="3539430"/>
          </a:xfrm>
          <a:prstGeom prst="rect">
            <a:avLst/>
          </a:prstGeom>
          <a:solidFill>
            <a:schemeClr val="bg1"/>
          </a:solidFill>
        </p:spPr>
        <p:txBody>
          <a:bodyPr wrap="square" rtlCol="0">
            <a:spAutoFit/>
          </a:bodyPr>
          <a:lstStyle/>
          <a:p>
            <a:pPr algn="ctr"/>
            <a:r>
              <a:rPr lang="en-US" sz="2800" dirty="0"/>
              <a:t>RHEDC</a:t>
            </a:r>
          </a:p>
          <a:p>
            <a:pPr algn="ctr"/>
            <a:r>
              <a:rPr lang="en-US" sz="2800" dirty="0"/>
              <a:t>Statement of Activities </a:t>
            </a:r>
          </a:p>
          <a:p>
            <a:pPr algn="ctr"/>
            <a:r>
              <a:rPr lang="en-US" sz="2800" dirty="0"/>
              <a:t>Budget </a:t>
            </a:r>
          </a:p>
          <a:p>
            <a:pPr algn="ctr"/>
            <a:r>
              <a:rPr lang="en-US" sz="2800" dirty="0"/>
              <a:t>vs </a:t>
            </a:r>
          </a:p>
          <a:p>
            <a:pPr algn="ctr"/>
            <a:r>
              <a:rPr lang="en-US" sz="2800" dirty="0"/>
              <a:t>Actual</a:t>
            </a:r>
          </a:p>
          <a:p>
            <a:pPr algn="ctr"/>
            <a:r>
              <a:rPr lang="en-US" sz="2800" dirty="0"/>
              <a:t>as of </a:t>
            </a:r>
          </a:p>
          <a:p>
            <a:pPr algn="ctr"/>
            <a:r>
              <a:rPr lang="en-US" sz="2800" dirty="0"/>
              <a:t>8/31/2021</a:t>
            </a:r>
          </a:p>
        </p:txBody>
      </p:sp>
      <p:pic>
        <p:nvPicPr>
          <p:cNvPr id="15362" name="FILTER" hidden="1">
            <a:extLst>
              <a:ext uri="{FF2B5EF4-FFF2-40B4-BE49-F238E27FC236}">
                <a16:creationId xmlns:a16="http://schemas.microsoft.com/office/drawing/2014/main" id="{F0BFFCC8-A981-4534-9939-ED951D6DE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43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49A419-9C43-4B70-A1A1-094C818C1805}"/>
              </a:ext>
            </a:extLst>
          </p:cNvPr>
          <p:cNvSpPr txBox="1"/>
          <p:nvPr/>
        </p:nvSpPr>
        <p:spPr>
          <a:xfrm>
            <a:off x="41439" y="0"/>
            <a:ext cx="4944447" cy="1200329"/>
          </a:xfrm>
          <a:prstGeom prst="rect">
            <a:avLst/>
          </a:prstGeom>
          <a:solidFill>
            <a:schemeClr val="bg1"/>
          </a:solidFill>
        </p:spPr>
        <p:txBody>
          <a:bodyPr wrap="square" rtlCol="0">
            <a:spAutoFit/>
          </a:bodyPr>
          <a:lstStyle/>
          <a:p>
            <a:r>
              <a:rPr lang="en-US" sz="2400" dirty="0"/>
              <a:t>RHEDC Statement of Financial Position</a:t>
            </a:r>
          </a:p>
          <a:p>
            <a:r>
              <a:rPr lang="en-US" sz="2400" dirty="0"/>
              <a:t>Previous Month Comparison  </a:t>
            </a:r>
          </a:p>
          <a:p>
            <a:r>
              <a:rPr lang="en-US" sz="2400" dirty="0"/>
              <a:t>As of August 31, 2021</a:t>
            </a:r>
          </a:p>
        </p:txBody>
      </p:sp>
      <p:pic>
        <p:nvPicPr>
          <p:cNvPr id="2050" name="FILTER" hidden="1">
            <a:extLst>
              <a:ext uri="{FF2B5EF4-FFF2-40B4-BE49-F238E27FC236}">
                <a16:creationId xmlns:a16="http://schemas.microsoft.com/office/drawing/2014/main" id="{25B61221-AD7C-42E2-8147-C9B2C0A5D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0E6D0AA9-3878-4440-B24B-C8AA0DB40D88}"/>
              </a:ext>
            </a:extLst>
          </p:cNvPr>
          <p:cNvGraphicFramePr>
            <a:graphicFrameLocks noChangeAspect="1"/>
          </p:cNvGraphicFramePr>
          <p:nvPr/>
        </p:nvGraphicFramePr>
        <p:xfrm>
          <a:off x="162310" y="1493823"/>
          <a:ext cx="7406387" cy="3403582"/>
        </p:xfrm>
        <a:graphic>
          <a:graphicData uri="http://schemas.openxmlformats.org/presentationml/2006/ole">
            <mc:AlternateContent xmlns:mc="http://schemas.openxmlformats.org/markup-compatibility/2006">
              <mc:Choice xmlns:v="urn:schemas-microsoft-com:vml" Requires="v">
                <p:oleObj name="Worksheet" r:id="rId3" imgW="5886560" imgH="2705165" progId="Excel.Sheet.12">
                  <p:embed/>
                </p:oleObj>
              </mc:Choice>
              <mc:Fallback>
                <p:oleObj name="Worksheet" r:id="rId3" imgW="5886560" imgH="2705165" progId="Excel.Sheet.12">
                  <p:embed/>
                  <p:pic>
                    <p:nvPicPr>
                      <p:cNvPr id="2" name="Object 1">
                        <a:extLst>
                          <a:ext uri="{FF2B5EF4-FFF2-40B4-BE49-F238E27FC236}">
                            <a16:creationId xmlns:a16="http://schemas.microsoft.com/office/drawing/2014/main" id="{0E6D0AA9-3878-4440-B24B-C8AA0DB40D88}"/>
                          </a:ext>
                        </a:extLst>
                      </p:cNvPr>
                      <p:cNvPicPr/>
                      <p:nvPr/>
                    </p:nvPicPr>
                    <p:blipFill>
                      <a:blip r:embed="rId4"/>
                      <a:stretch>
                        <a:fillRect/>
                      </a:stretch>
                    </p:blipFill>
                    <p:spPr>
                      <a:xfrm>
                        <a:off x="162310" y="1493823"/>
                        <a:ext cx="7406387" cy="3403582"/>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FD562364-A338-4053-9DB0-2F0E69777545}"/>
              </a:ext>
            </a:extLst>
          </p:cNvPr>
          <p:cNvSpPr txBox="1">
            <a:spLocks/>
          </p:cNvSpPr>
          <p:nvPr/>
        </p:nvSpPr>
        <p:spPr>
          <a:xfrm>
            <a:off x="7633238" y="92082"/>
            <a:ext cx="455876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Emailed to the Board 10/5/2021</a:t>
            </a:r>
          </a:p>
          <a:p>
            <a:r>
              <a:rPr lang="en-US" sz="2400" dirty="0"/>
              <a:t>Finance Committee reviewed at September 30th meeting</a:t>
            </a:r>
          </a:p>
          <a:p>
            <a:pPr marL="0" indent="0">
              <a:buNone/>
            </a:pPr>
            <a:r>
              <a:rPr lang="en-US" sz="2400" dirty="0"/>
              <a:t>Key Items:</a:t>
            </a:r>
          </a:p>
          <a:p>
            <a:pPr marL="457200" indent="-457200">
              <a:buFont typeface="+mj-lt"/>
              <a:buAutoNum type="arabicPeriod"/>
            </a:pPr>
            <a:r>
              <a:rPr lang="en-US" sz="2400" dirty="0"/>
              <a:t>Activities &amp; transactions related to Talent Pipeline - With Uway grant funding assisted four businesses in  paying a total of seven interns.</a:t>
            </a:r>
          </a:p>
          <a:p>
            <a:pPr marL="457200" indent="-457200">
              <a:buFont typeface="+mj-lt"/>
              <a:buAutoNum type="arabicPeriod"/>
            </a:pPr>
            <a:r>
              <a:rPr lang="en-US" sz="2400" dirty="0"/>
              <a:t>Activities &amp; transactions related to Tech Incubator - With Relentless Challenge 2020 Grant funding assisted Gravity Center in paying for VMS Coordinator.</a:t>
            </a:r>
          </a:p>
        </p:txBody>
      </p:sp>
    </p:spTree>
    <p:extLst>
      <p:ext uri="{BB962C8B-B14F-4D97-AF65-F5344CB8AC3E}">
        <p14:creationId xmlns:p14="http://schemas.microsoft.com/office/powerpoint/2010/main" val="51136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8CF52-9E2D-425C-9E0E-214FC72DD8A6}"/>
              </a:ext>
            </a:extLst>
          </p:cNvPr>
          <p:cNvSpPr txBox="1">
            <a:spLocks/>
          </p:cNvSpPr>
          <p:nvPr/>
        </p:nvSpPr>
        <p:spPr>
          <a:xfrm>
            <a:off x="1603275" y="713064"/>
            <a:ext cx="8589349" cy="4674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Entrepreneurship</a:t>
            </a:r>
            <a:br>
              <a:rPr kumimoji="0" lang="en-US" sz="6000" b="1" i="0" u="none" strike="noStrike" kern="1200" cap="none" spc="0" normalizeH="0" baseline="0" noProof="0" dirty="0">
                <a:ln w="0"/>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b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br>
            <a:r>
              <a:rPr kumimoji="0" lang="en-US" sz="1050" b="0" i="0" u="none" strike="noStrike" kern="1200" cap="none" spc="0" normalizeH="0" baseline="0" noProof="0" dirty="0">
                <a:ln>
                  <a:noFill/>
                </a:ln>
                <a:solidFill>
                  <a:srgbClr val="109AD6"/>
                </a:solidFill>
                <a:effectLst>
                  <a:outerShdw blurRad="38100" dist="38100" dir="2700000" algn="tl">
                    <a:srgbClr val="000000">
                      <a:alpha val="43137"/>
                    </a:srgbClr>
                  </a:outerShdw>
                </a:effectLst>
                <a:uLnTx/>
                <a:uFillTx/>
                <a:latin typeface="Gill Sans MT" panose="020B0502020104020203" pitchFamily="34" charset="0"/>
                <a:ea typeface="+mj-ea"/>
                <a:cs typeface="+mj-cs"/>
              </a:rPr>
              <a:t> </a:t>
            </a:r>
            <a:r>
              <a:rPr kumimoji="0" lang="en-US" sz="4000" b="0" i="0" u="none" strike="noStrike" kern="1200" cap="none" spc="0" normalizeH="0" baseline="0" noProof="0" dirty="0">
                <a:ln>
                  <a:noFill/>
                </a:ln>
                <a:solidFill>
                  <a:srgbClr val="FFAF17"/>
                </a:solidFill>
                <a:effectLst>
                  <a:outerShdw blurRad="38100" dist="38100" dir="2700000" algn="tl">
                    <a:srgbClr val="000000">
                      <a:alpha val="43137"/>
                    </a:srgbClr>
                  </a:outerShdw>
                </a:effectLst>
                <a:uLnTx/>
                <a:uFillTx/>
                <a:latin typeface="Gill Sans MT" panose="020B0502020104020203" pitchFamily="34" charset="0"/>
                <a:ea typeface="+mj-ea"/>
                <a:cs typeface="+mj-cs"/>
              </a:rPr>
              <a:t>Dan Ballou</a:t>
            </a:r>
          </a:p>
        </p:txBody>
      </p:sp>
    </p:spTree>
    <p:extLst>
      <p:ext uri="{BB962C8B-B14F-4D97-AF65-F5344CB8AC3E}">
        <p14:creationId xmlns:p14="http://schemas.microsoft.com/office/powerpoint/2010/main" val="45586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5953B-7089-4540-A022-989BE06FF506}"/>
              </a:ext>
            </a:extLst>
          </p:cNvPr>
          <p:cNvPicPr>
            <a:picLocks noChangeAspect="1"/>
          </p:cNvPicPr>
          <p:nvPr/>
        </p:nvPicPr>
        <p:blipFill>
          <a:blip r:embed="rId2"/>
          <a:stretch>
            <a:fillRect/>
          </a:stretch>
        </p:blipFill>
        <p:spPr>
          <a:xfrm>
            <a:off x="1202151" y="2177350"/>
            <a:ext cx="2096579" cy="2509636"/>
          </a:xfrm>
          <a:prstGeom prst="rect">
            <a:avLst/>
          </a:prstGeom>
        </p:spPr>
      </p:pic>
      <p:pic>
        <p:nvPicPr>
          <p:cNvPr id="2" name="Picture 1">
            <a:extLst>
              <a:ext uri="{FF2B5EF4-FFF2-40B4-BE49-F238E27FC236}">
                <a16:creationId xmlns:a16="http://schemas.microsoft.com/office/drawing/2014/main" id="{5C306F69-6BAE-40D8-8296-04FA3B6B5A3C}"/>
              </a:ext>
            </a:extLst>
          </p:cNvPr>
          <p:cNvPicPr>
            <a:picLocks noChangeAspect="1"/>
          </p:cNvPicPr>
          <p:nvPr/>
        </p:nvPicPr>
        <p:blipFill>
          <a:blip r:embed="rId3"/>
          <a:stretch>
            <a:fillRect/>
          </a:stretch>
        </p:blipFill>
        <p:spPr>
          <a:xfrm>
            <a:off x="4196082" y="2616591"/>
            <a:ext cx="3821796" cy="1595599"/>
          </a:xfrm>
          <a:prstGeom prst="rect">
            <a:avLst/>
          </a:prstGeom>
        </p:spPr>
      </p:pic>
      <p:pic>
        <p:nvPicPr>
          <p:cNvPr id="3" name="Picture 2">
            <a:extLst>
              <a:ext uri="{FF2B5EF4-FFF2-40B4-BE49-F238E27FC236}">
                <a16:creationId xmlns:a16="http://schemas.microsoft.com/office/drawing/2014/main" id="{A4E653A2-498F-4BEE-9159-70815B008315}"/>
              </a:ext>
            </a:extLst>
          </p:cNvPr>
          <p:cNvPicPr>
            <a:picLocks noChangeAspect="1"/>
          </p:cNvPicPr>
          <p:nvPr/>
        </p:nvPicPr>
        <p:blipFill>
          <a:blip r:embed="rId4"/>
          <a:stretch>
            <a:fillRect/>
          </a:stretch>
        </p:blipFill>
        <p:spPr>
          <a:xfrm>
            <a:off x="8162336" y="2177350"/>
            <a:ext cx="3517120" cy="2497155"/>
          </a:xfrm>
          <a:prstGeom prst="rect">
            <a:avLst/>
          </a:prstGeom>
        </p:spPr>
      </p:pic>
    </p:spTree>
    <p:extLst>
      <p:ext uri="{BB962C8B-B14F-4D97-AF65-F5344CB8AC3E}">
        <p14:creationId xmlns:p14="http://schemas.microsoft.com/office/powerpoint/2010/main" val="3561468921"/>
      </p:ext>
    </p:extLst>
  </p:cSld>
  <p:clrMapOvr>
    <a:masterClrMapping/>
  </p:clrMapOvr>
</p:sld>
</file>

<file path=ppt/theme/theme1.xml><?xml version="1.0" encoding="utf-8"?>
<a:theme xmlns:a="http://schemas.openxmlformats.org/drawingml/2006/main" name="Office Theme">
  <a:themeElements>
    <a:clrScheme name="RHEDC">
      <a:dk1>
        <a:srgbClr val="435464"/>
      </a:dk1>
      <a:lt1>
        <a:sysClr val="window" lastClr="FFFFFF"/>
      </a:lt1>
      <a:dk2>
        <a:srgbClr val="44546A"/>
      </a:dk2>
      <a:lt2>
        <a:srgbClr val="E7E6E6"/>
      </a:lt2>
      <a:accent1>
        <a:srgbClr val="109AD6"/>
      </a:accent1>
      <a:accent2>
        <a:srgbClr val="6FC5E8"/>
      </a:accent2>
      <a:accent3>
        <a:srgbClr val="FFAF17"/>
      </a:accent3>
      <a:accent4>
        <a:srgbClr val="964218"/>
      </a:accent4>
      <a:accent5>
        <a:srgbClr val="ED7D31"/>
      </a:accent5>
      <a:accent6>
        <a:srgbClr val="A5A5A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arner Template">
      <a:dk1>
        <a:sysClr val="windowText" lastClr="000000"/>
      </a:dk1>
      <a:lt1>
        <a:sysClr val="window" lastClr="FFFFFF"/>
      </a:lt1>
      <a:dk2>
        <a:srgbClr val="366092"/>
      </a:dk2>
      <a:lt2>
        <a:srgbClr val="EEECE1"/>
      </a:lt2>
      <a:accent1>
        <a:srgbClr val="366092"/>
      </a:accent1>
      <a:accent2>
        <a:srgbClr val="C0504D"/>
      </a:accent2>
      <a:accent3>
        <a:srgbClr val="9BBB59"/>
      </a:accent3>
      <a:accent4>
        <a:srgbClr val="8064A2"/>
      </a:accent4>
      <a:accent5>
        <a:srgbClr val="8EB4E3"/>
      </a:accent5>
      <a:accent6>
        <a:srgbClr val="F2841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3820</TotalTime>
  <Words>2965</Words>
  <Application>Microsoft Office PowerPoint</Application>
  <PresentationFormat>Widescreen</PresentationFormat>
  <Paragraphs>495</Paragraphs>
  <Slides>45</Slides>
  <Notes>19</Notes>
  <HiddenSlides>3</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62" baseType="lpstr">
      <vt:lpstr>Arial</vt:lpstr>
      <vt:lpstr>Arial Black</vt:lpstr>
      <vt:lpstr>Calibri</vt:lpstr>
      <vt:lpstr>Calibri Light</vt:lpstr>
      <vt:lpstr>Corbel</vt:lpstr>
      <vt:lpstr>DIN 1451 Mittelschrift</vt:lpstr>
      <vt:lpstr>DIN 1451 Mittelschrift Alt</vt:lpstr>
      <vt:lpstr>Franklin Gothic Book</vt:lpstr>
      <vt:lpstr>Gill Sans MT</vt:lpstr>
      <vt:lpstr>Gotham Bold</vt:lpstr>
      <vt:lpstr>Gotham Book</vt:lpstr>
      <vt:lpstr>Impact</vt:lpstr>
      <vt:lpstr>Symbol</vt:lpstr>
      <vt:lpstr>Wingdings</vt:lpstr>
      <vt:lpstr>Office Theme</vt:lpstr>
      <vt:lpstr>1_Office Theme</vt:lpstr>
      <vt:lpstr>Worksheet</vt:lpstr>
      <vt:lpstr>Rock Hill Economic  Development Corporation</vt:lpstr>
      <vt:lpstr>AGENDA</vt:lpstr>
      <vt:lpstr>PowerPoint Presentation</vt:lpstr>
      <vt:lpstr>Industrial Development Summary</vt:lpstr>
      <vt:lpstr>PowerPoint Presentation</vt:lpstr>
      <vt:lpstr>PowerPoint Presentation</vt:lpstr>
      <vt:lpstr>PowerPoint Presentation</vt:lpstr>
      <vt:lpstr>PowerPoint Presentation</vt:lpstr>
      <vt:lpstr>PowerPoint Presentation</vt:lpstr>
      <vt:lpstr>VMS</vt:lpstr>
      <vt:lpstr>Gravity Center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Contribution form and the link below will again be emailed to Board after this meeting https://www.rockhillusa.com/about https://www.onlyinoldtown.com/barremitchell </vt:lpstr>
      <vt:lpstr>PowerPoint Presentation</vt:lpstr>
      <vt:lpstr>PowerPoint Presentation</vt:lpstr>
      <vt:lpstr>Project Process</vt:lpstr>
      <vt:lpstr>PowerPoint Presentation</vt:lpstr>
      <vt:lpstr>Stakeholder Engagement</vt:lpstr>
      <vt:lpstr>What Stakeholders Think</vt:lpstr>
      <vt:lpstr>Economic &amp; Community Assessment</vt:lpstr>
      <vt:lpstr>PowerPoint Presentation</vt:lpstr>
      <vt:lpstr>Benchmarking</vt:lpstr>
      <vt:lpstr>PowerPoint Presentation</vt:lpstr>
      <vt:lpstr>Labor Draw</vt:lpstr>
      <vt:lpstr>Commuting Patterns: Uneven Exchange</vt:lpstr>
      <vt:lpstr>Job Growth</vt:lpstr>
      <vt:lpstr>Five-Year Industry Change</vt:lpstr>
      <vt:lpstr>Refining York County Targets</vt:lpstr>
      <vt:lpstr>Optimal York County Targets </vt:lpstr>
      <vt:lpstr>Optimal York County Targets </vt:lpstr>
      <vt:lpstr>PowerPoint Presentation</vt:lpstr>
      <vt:lpstr>PowerPoint Presentation</vt:lpstr>
      <vt:lpstr>PowerPoint Presentation</vt:lpstr>
      <vt:lpstr>PowerPoint Presentation</vt:lpstr>
      <vt:lpstr>Recommendations to Continue Success</vt:lpstr>
      <vt:lpstr>PowerPoint Presentation</vt:lpstr>
      <vt:lpstr>PowerPoint Presentation</vt:lpstr>
      <vt:lpstr>Sage Advice!</vt:lpstr>
      <vt:lpstr>Adjourn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Norwood, Rick</dc:creator>
  <cp:lastModifiedBy>Wilford, Jennifer</cp:lastModifiedBy>
  <cp:revision>131</cp:revision>
  <cp:lastPrinted>2021-10-04T19:25:02Z</cp:lastPrinted>
  <dcterms:created xsi:type="dcterms:W3CDTF">2021-03-01T17:12:04Z</dcterms:created>
  <dcterms:modified xsi:type="dcterms:W3CDTF">2021-11-02T15:07:27Z</dcterms:modified>
</cp:coreProperties>
</file>